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20"/>
  </p:notesMasterIdLst>
  <p:sldIdLst>
    <p:sldId id="256" r:id="rId5"/>
    <p:sldId id="257" r:id="rId6"/>
    <p:sldId id="258" r:id="rId7"/>
    <p:sldId id="261" r:id="rId8"/>
    <p:sldId id="265" r:id="rId9"/>
    <p:sldId id="262" r:id="rId10"/>
    <p:sldId id="264" r:id="rId11"/>
    <p:sldId id="266" r:id="rId12"/>
    <p:sldId id="268" r:id="rId13"/>
    <p:sldId id="267" r:id="rId14"/>
    <p:sldId id="269" r:id="rId15"/>
    <p:sldId id="270" r:id="rId16"/>
    <p:sldId id="271" r:id="rId17"/>
    <p:sldId id="273" r:id="rId18"/>
    <p:sldId id="272" r:id="rId19"/>
    <p:sldId id="263" r:id="rId20"/>
    <p:sldId id="274" r:id="rId21"/>
    <p:sldId id="275" r:id="rId22"/>
    <p:sldId id="279" r:id="rId23"/>
    <p:sldId id="276" r:id="rId24"/>
    <p:sldId id="278" r:id="rId25"/>
    <p:sldId id="260" r:id="rId26"/>
    <p:sldId id="304" r:id="rId27"/>
    <p:sldId id="309" r:id="rId28"/>
    <p:sldId id="259" r:id="rId29"/>
    <p:sldId id="310" r:id="rId30"/>
    <p:sldId id="311" r:id="rId31"/>
    <p:sldId id="312" r:id="rId32"/>
    <p:sldId id="313" r:id="rId33"/>
    <p:sldId id="314" r:id="rId34"/>
    <p:sldId id="315" r:id="rId35"/>
    <p:sldId id="316" r:id="rId36"/>
    <p:sldId id="286" r:id="rId37"/>
    <p:sldId id="317" r:id="rId38"/>
    <p:sldId id="281" r:id="rId39"/>
    <p:sldId id="280" r:id="rId40"/>
    <p:sldId id="290" r:id="rId41"/>
    <p:sldId id="291" r:id="rId42"/>
    <p:sldId id="292" r:id="rId43"/>
    <p:sldId id="293" r:id="rId44"/>
    <p:sldId id="294" r:id="rId45"/>
    <p:sldId id="295" r:id="rId46"/>
    <p:sldId id="296" r:id="rId47"/>
    <p:sldId id="297" r:id="rId48"/>
    <p:sldId id="308" r:id="rId49"/>
    <p:sldId id="305" r:id="rId50"/>
    <p:sldId id="299" r:id="rId51"/>
    <p:sldId id="300" r:id="rId52"/>
    <p:sldId id="306" r:id="rId53"/>
    <p:sldId id="302" r:id="rId54"/>
    <p:sldId id="307" r:id="rId55"/>
    <p:sldId id="288"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284" r:id="rId74"/>
    <p:sldId id="285" r:id="rId75"/>
    <p:sldId id="335" r:id="rId76"/>
    <p:sldId id="287" r:id="rId77"/>
    <p:sldId id="336" r:id="rId78"/>
    <p:sldId id="337" r:id="rId79"/>
    <p:sldId id="338" r:id="rId80"/>
    <p:sldId id="277" r:id="rId81"/>
    <p:sldId id="339" r:id="rId82"/>
    <p:sldId id="340" r:id="rId83"/>
    <p:sldId id="341" r:id="rId84"/>
    <p:sldId id="342" r:id="rId85"/>
    <p:sldId id="282" r:id="rId86"/>
    <p:sldId id="283" r:id="rId87"/>
    <p:sldId id="343" r:id="rId88"/>
    <p:sldId id="289" r:id="rId89"/>
    <p:sldId id="344" r:id="rId90"/>
    <p:sldId id="345" r:id="rId91"/>
    <p:sldId id="346" r:id="rId92"/>
    <p:sldId id="347" r:id="rId93"/>
    <p:sldId id="348" r:id="rId94"/>
    <p:sldId id="29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72" r:id="rId112"/>
    <p:sldId id="365" r:id="rId113"/>
    <p:sldId id="366" r:id="rId114"/>
    <p:sldId id="367" r:id="rId115"/>
    <p:sldId id="368" r:id="rId116"/>
    <p:sldId id="369" r:id="rId117"/>
    <p:sldId id="370" r:id="rId118"/>
    <p:sldId id="371" r:id="rId1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238DB0-F5EF-45D5-958E-F19D4A1C7957}" v="9" dt="2022-06-24T06:41:08.2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7098" autoAdjust="0"/>
  </p:normalViewPr>
  <p:slideViewPr>
    <p:cSldViewPr snapToGrid="0">
      <p:cViewPr varScale="1">
        <p:scale>
          <a:sx n="76" d="100"/>
          <a:sy n="76" d="100"/>
        </p:scale>
        <p:origin x="189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notesMaster" Target="notesMasters/notesMaster1.xml"/><Relationship Id="rId125"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ina\Downloads\18AdvNaturalLanguageProcessing\SDC\SentosaHotelTravelokaTiketGoogleTripadvisorIndo2020_2018.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ina\Downloads\18AdvNaturalLanguageProcessing\SDC\SentosaHotelTravelokaTiketGoogleTripadvisorIndo2020_2018.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SG">
                <a:latin typeface="Arial" panose="020B0604020202020204" pitchFamily="34" charset="0"/>
                <a:cs typeface="Arial" panose="020B0604020202020204" pitchFamily="34" charset="0"/>
              </a:rPr>
              <a:t>Bahasa</a:t>
            </a:r>
            <a:r>
              <a:rPr lang="en-SG" baseline="0">
                <a:latin typeface="Arial" panose="020B0604020202020204" pitchFamily="34" charset="0"/>
                <a:cs typeface="Arial" panose="020B0604020202020204" pitchFamily="34" charset="0"/>
              </a:rPr>
              <a:t> Indonesia Sentosa Reviews</a:t>
            </a:r>
            <a:endParaRPr lang="en-SG">
              <a:latin typeface="Arial" panose="020B0604020202020204" pitchFamily="34" charset="0"/>
              <a:cs typeface="Arial" panose="020B0604020202020204" pitchFamily="34" charset="0"/>
            </a:endParaRPr>
          </a:p>
        </c:rich>
      </c:tx>
      <c:layout>
        <c:manualLayout>
          <c:xMode val="edge"/>
          <c:yMode val="edge"/>
          <c:x val="1.2585179901327785E-2"/>
          <c:y val="0.10696473440727024"/>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4.8148492229838177E-2"/>
          <c:y val="1.8525315467095712E-3"/>
          <c:w val="0.91383704375082608"/>
          <c:h val="0.7145330521325004"/>
        </c:manualLayout>
      </c:layout>
      <c:areaChart>
        <c:grouping val="stacked"/>
        <c:varyColors val="0"/>
        <c:ser>
          <c:idx val="0"/>
          <c:order val="0"/>
          <c:tx>
            <c:strRef>
              <c:f>'Gina''s Overview'!$L$16</c:f>
              <c:strCache>
                <c:ptCount val="1"/>
                <c:pt idx="0">
                  <c:v>Google Dining</c:v>
                </c:pt>
              </c:strCache>
            </c:strRef>
          </c:tx>
          <c:spPr>
            <a:solidFill>
              <a:schemeClr val="accent4"/>
            </a:solidFill>
            <a:ln>
              <a:noFill/>
            </a:ln>
            <a:effectLst/>
          </c:spPr>
          <c:cat>
            <c:numRef>
              <c:f>'Gina''s Overview'!$M$15:$Q$15</c:f>
              <c:numCache>
                <c:formatCode>General</c:formatCode>
                <c:ptCount val="5"/>
                <c:pt idx="0">
                  <c:v>2022</c:v>
                </c:pt>
                <c:pt idx="1">
                  <c:v>2021</c:v>
                </c:pt>
                <c:pt idx="2">
                  <c:v>2020</c:v>
                </c:pt>
                <c:pt idx="3">
                  <c:v>2019</c:v>
                </c:pt>
                <c:pt idx="4">
                  <c:v>2018</c:v>
                </c:pt>
              </c:numCache>
            </c:numRef>
          </c:cat>
          <c:val>
            <c:numRef>
              <c:f>'Gina''s Overview'!$M$16:$Q$16</c:f>
              <c:numCache>
                <c:formatCode>#,##0_ ;[Red]\-#,##0\ </c:formatCode>
                <c:ptCount val="5"/>
                <c:pt idx="0">
                  <c:v>1</c:v>
                </c:pt>
                <c:pt idx="1">
                  <c:v>3</c:v>
                </c:pt>
                <c:pt idx="2">
                  <c:v>25</c:v>
                </c:pt>
                <c:pt idx="3">
                  <c:v>37</c:v>
                </c:pt>
                <c:pt idx="4">
                  <c:v>20</c:v>
                </c:pt>
              </c:numCache>
            </c:numRef>
          </c:val>
          <c:extLst>
            <c:ext xmlns:c16="http://schemas.microsoft.com/office/drawing/2014/chart" uri="{C3380CC4-5D6E-409C-BE32-E72D297353CC}">
              <c16:uniqueId val="{00000000-52C4-4D1B-A12C-E496020FF919}"/>
            </c:ext>
          </c:extLst>
        </c:ser>
        <c:ser>
          <c:idx val="1"/>
          <c:order val="1"/>
          <c:tx>
            <c:strRef>
              <c:f>'Gina''s Overview'!$L$17</c:f>
              <c:strCache>
                <c:ptCount val="1"/>
                <c:pt idx="0">
                  <c:v>Google Hotel</c:v>
                </c:pt>
              </c:strCache>
            </c:strRef>
          </c:tx>
          <c:spPr>
            <a:solidFill>
              <a:schemeClr val="accent5"/>
            </a:solidFill>
            <a:ln>
              <a:noFill/>
            </a:ln>
            <a:effectLst/>
          </c:spPr>
          <c:cat>
            <c:numRef>
              <c:f>'Gina''s Overview'!$M$15:$Q$15</c:f>
              <c:numCache>
                <c:formatCode>General</c:formatCode>
                <c:ptCount val="5"/>
                <c:pt idx="0">
                  <c:v>2022</c:v>
                </c:pt>
                <c:pt idx="1">
                  <c:v>2021</c:v>
                </c:pt>
                <c:pt idx="2">
                  <c:v>2020</c:v>
                </c:pt>
                <c:pt idx="3">
                  <c:v>2019</c:v>
                </c:pt>
                <c:pt idx="4">
                  <c:v>2018</c:v>
                </c:pt>
              </c:numCache>
            </c:numRef>
          </c:cat>
          <c:val>
            <c:numRef>
              <c:f>'Gina''s Overview'!$M$17:$Q$17</c:f>
              <c:numCache>
                <c:formatCode>#,##0_ ;[Red]\-#,##0\ </c:formatCode>
                <c:ptCount val="5"/>
                <c:pt idx="0">
                  <c:v>6</c:v>
                </c:pt>
                <c:pt idx="1">
                  <c:v>7</c:v>
                </c:pt>
                <c:pt idx="2">
                  <c:v>29</c:v>
                </c:pt>
                <c:pt idx="3">
                  <c:v>36</c:v>
                </c:pt>
                <c:pt idx="4">
                  <c:v>14</c:v>
                </c:pt>
              </c:numCache>
            </c:numRef>
          </c:val>
          <c:extLst>
            <c:ext xmlns:c16="http://schemas.microsoft.com/office/drawing/2014/chart" uri="{C3380CC4-5D6E-409C-BE32-E72D297353CC}">
              <c16:uniqueId val="{00000001-52C4-4D1B-A12C-E496020FF919}"/>
            </c:ext>
          </c:extLst>
        </c:ser>
        <c:ser>
          <c:idx val="2"/>
          <c:order val="2"/>
          <c:tx>
            <c:strRef>
              <c:f>'Gina''s Overview'!$L$18</c:f>
              <c:strCache>
                <c:ptCount val="1"/>
                <c:pt idx="0">
                  <c:v>Traveloka Hotel</c:v>
                </c:pt>
              </c:strCache>
            </c:strRef>
          </c:tx>
          <c:spPr>
            <a:solidFill>
              <a:srgbClr val="99CCFF"/>
            </a:solidFill>
            <a:ln>
              <a:noFill/>
            </a:ln>
            <a:effectLst/>
          </c:spPr>
          <c:cat>
            <c:numRef>
              <c:f>'Gina''s Overview'!$M$15:$Q$15</c:f>
              <c:numCache>
                <c:formatCode>General</c:formatCode>
                <c:ptCount val="5"/>
                <c:pt idx="0">
                  <c:v>2022</c:v>
                </c:pt>
                <c:pt idx="1">
                  <c:v>2021</c:v>
                </c:pt>
                <c:pt idx="2">
                  <c:v>2020</c:v>
                </c:pt>
                <c:pt idx="3">
                  <c:v>2019</c:v>
                </c:pt>
                <c:pt idx="4">
                  <c:v>2018</c:v>
                </c:pt>
              </c:numCache>
            </c:numRef>
          </c:cat>
          <c:val>
            <c:numRef>
              <c:f>'Gina''s Overview'!$M$18:$Q$18</c:f>
              <c:numCache>
                <c:formatCode>General</c:formatCode>
                <c:ptCount val="5"/>
                <c:pt idx="2" formatCode="#,##0_ ;[Red]\-#,##0\ ">
                  <c:v>6</c:v>
                </c:pt>
                <c:pt idx="3" formatCode="#,##0_ ;[Red]\-#,##0\ ">
                  <c:v>43</c:v>
                </c:pt>
                <c:pt idx="4" formatCode="#,##0_ ;[Red]\-#,##0\ ">
                  <c:v>68</c:v>
                </c:pt>
              </c:numCache>
            </c:numRef>
          </c:val>
          <c:extLst>
            <c:ext xmlns:c16="http://schemas.microsoft.com/office/drawing/2014/chart" uri="{C3380CC4-5D6E-409C-BE32-E72D297353CC}">
              <c16:uniqueId val="{00000002-52C4-4D1B-A12C-E496020FF919}"/>
            </c:ext>
          </c:extLst>
        </c:ser>
        <c:ser>
          <c:idx val="3"/>
          <c:order val="3"/>
          <c:tx>
            <c:strRef>
              <c:f>'Gina''s Overview'!$L$19</c:f>
              <c:strCache>
                <c:ptCount val="1"/>
                <c:pt idx="0">
                  <c:v>Tiket Hotel</c:v>
                </c:pt>
              </c:strCache>
            </c:strRef>
          </c:tx>
          <c:spPr>
            <a:solidFill>
              <a:srgbClr val="FFFF00"/>
            </a:solidFill>
            <a:ln>
              <a:noFill/>
            </a:ln>
            <a:effectLst/>
          </c:spPr>
          <c:cat>
            <c:numRef>
              <c:f>'Gina''s Overview'!$M$15:$Q$15</c:f>
              <c:numCache>
                <c:formatCode>General</c:formatCode>
                <c:ptCount val="5"/>
                <c:pt idx="0">
                  <c:v>2022</c:v>
                </c:pt>
                <c:pt idx="1">
                  <c:v>2021</c:v>
                </c:pt>
                <c:pt idx="2">
                  <c:v>2020</c:v>
                </c:pt>
                <c:pt idx="3">
                  <c:v>2019</c:v>
                </c:pt>
                <c:pt idx="4">
                  <c:v>2018</c:v>
                </c:pt>
              </c:numCache>
            </c:numRef>
          </c:cat>
          <c:val>
            <c:numRef>
              <c:f>'Gina''s Overview'!$M$19:$Q$19</c:f>
              <c:numCache>
                <c:formatCode>General</c:formatCode>
                <c:ptCount val="5"/>
                <c:pt idx="2" formatCode="#,##0_ ;[Red]\-#,##0\ ">
                  <c:v>1</c:v>
                </c:pt>
                <c:pt idx="3" formatCode="#,##0_ ;[Red]\-#,##0\ ">
                  <c:v>7</c:v>
                </c:pt>
                <c:pt idx="4" formatCode="#,##0_ ;[Red]\-#,##0\ ">
                  <c:v>1</c:v>
                </c:pt>
              </c:numCache>
            </c:numRef>
          </c:val>
          <c:extLst>
            <c:ext xmlns:c16="http://schemas.microsoft.com/office/drawing/2014/chart" uri="{C3380CC4-5D6E-409C-BE32-E72D297353CC}">
              <c16:uniqueId val="{00000003-52C4-4D1B-A12C-E496020FF919}"/>
            </c:ext>
          </c:extLst>
        </c:ser>
        <c:ser>
          <c:idx val="4"/>
          <c:order val="4"/>
          <c:tx>
            <c:strRef>
              <c:f>'Gina''s Overview'!$L$20</c:f>
              <c:strCache>
                <c:ptCount val="1"/>
                <c:pt idx="0">
                  <c:v>TripAdvisor Hotel</c:v>
                </c:pt>
              </c:strCache>
            </c:strRef>
          </c:tx>
          <c:spPr>
            <a:solidFill>
              <a:schemeClr val="accent1"/>
            </a:solidFill>
            <a:ln>
              <a:noFill/>
            </a:ln>
            <a:effectLst/>
          </c:spPr>
          <c:cat>
            <c:numRef>
              <c:f>'Gina''s Overview'!$M$15:$Q$15</c:f>
              <c:numCache>
                <c:formatCode>General</c:formatCode>
                <c:ptCount val="5"/>
                <c:pt idx="0">
                  <c:v>2022</c:v>
                </c:pt>
                <c:pt idx="1">
                  <c:v>2021</c:v>
                </c:pt>
                <c:pt idx="2">
                  <c:v>2020</c:v>
                </c:pt>
                <c:pt idx="3">
                  <c:v>2019</c:v>
                </c:pt>
                <c:pt idx="4">
                  <c:v>2018</c:v>
                </c:pt>
              </c:numCache>
            </c:numRef>
          </c:cat>
          <c:val>
            <c:numRef>
              <c:f>'Gina''s Overview'!$M$20:$Q$20</c:f>
              <c:numCache>
                <c:formatCode>General</c:formatCode>
                <c:ptCount val="5"/>
                <c:pt idx="3" formatCode="#,##0_ ;[Red]\-#,##0\ ">
                  <c:v>3</c:v>
                </c:pt>
                <c:pt idx="4" formatCode="#,##0_ ;[Red]\-#,##0\ ">
                  <c:v>1</c:v>
                </c:pt>
              </c:numCache>
            </c:numRef>
          </c:val>
          <c:extLst>
            <c:ext xmlns:c16="http://schemas.microsoft.com/office/drawing/2014/chart" uri="{C3380CC4-5D6E-409C-BE32-E72D297353CC}">
              <c16:uniqueId val="{00000004-52C4-4D1B-A12C-E496020FF919}"/>
            </c:ext>
          </c:extLst>
        </c:ser>
        <c:ser>
          <c:idx val="5"/>
          <c:order val="5"/>
          <c:tx>
            <c:strRef>
              <c:f>'Gina''s Overview'!$L$21</c:f>
              <c:strCache>
                <c:ptCount val="1"/>
                <c:pt idx="0">
                  <c:v>TripAdvisor Dining</c:v>
                </c:pt>
              </c:strCache>
            </c:strRef>
          </c:tx>
          <c:spPr>
            <a:solidFill>
              <a:schemeClr val="accent2"/>
            </a:solidFill>
            <a:ln>
              <a:noFill/>
            </a:ln>
            <a:effectLst/>
          </c:spPr>
          <c:cat>
            <c:numRef>
              <c:f>'Gina''s Overview'!$M$15:$Q$15</c:f>
              <c:numCache>
                <c:formatCode>General</c:formatCode>
                <c:ptCount val="5"/>
                <c:pt idx="0">
                  <c:v>2022</c:v>
                </c:pt>
                <c:pt idx="1">
                  <c:v>2021</c:v>
                </c:pt>
                <c:pt idx="2">
                  <c:v>2020</c:v>
                </c:pt>
                <c:pt idx="3">
                  <c:v>2019</c:v>
                </c:pt>
                <c:pt idx="4">
                  <c:v>2018</c:v>
                </c:pt>
              </c:numCache>
            </c:numRef>
          </c:cat>
          <c:val>
            <c:numRef>
              <c:f>'Gina''s Overview'!$M$21:$Q$21</c:f>
              <c:numCache>
                <c:formatCode>General</c:formatCode>
                <c:ptCount val="5"/>
                <c:pt idx="2" formatCode="#,##0_ ;[Red]\-#,##0\ ">
                  <c:v>1</c:v>
                </c:pt>
                <c:pt idx="3" formatCode="#,##0_ ;[Red]\-#,##0\ ">
                  <c:v>6</c:v>
                </c:pt>
                <c:pt idx="4" formatCode="#,##0_ ;[Red]\-#,##0\ ">
                  <c:v>5</c:v>
                </c:pt>
              </c:numCache>
            </c:numRef>
          </c:val>
          <c:extLst>
            <c:ext xmlns:c16="http://schemas.microsoft.com/office/drawing/2014/chart" uri="{C3380CC4-5D6E-409C-BE32-E72D297353CC}">
              <c16:uniqueId val="{00000005-52C4-4D1B-A12C-E496020FF919}"/>
            </c:ext>
          </c:extLst>
        </c:ser>
        <c:dLbls>
          <c:showLegendKey val="0"/>
          <c:showVal val="0"/>
          <c:showCatName val="0"/>
          <c:showSerName val="0"/>
          <c:showPercent val="0"/>
          <c:showBubbleSize val="0"/>
        </c:dLbls>
        <c:axId val="1500223935"/>
        <c:axId val="1500212703"/>
      </c:areaChart>
      <c:catAx>
        <c:axId val="150022393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500212703"/>
        <c:crosses val="autoZero"/>
        <c:auto val="1"/>
        <c:lblAlgn val="ctr"/>
        <c:lblOffset val="100"/>
        <c:noMultiLvlLbl val="0"/>
      </c:catAx>
      <c:valAx>
        <c:axId val="1500212703"/>
        <c:scaling>
          <c:orientation val="minMax"/>
        </c:scaling>
        <c:delete val="1"/>
        <c:axPos val="l"/>
        <c:majorGridlines>
          <c:spPr>
            <a:ln w="9525" cap="flat" cmpd="sng" algn="ctr">
              <a:noFill/>
              <a:round/>
            </a:ln>
            <a:effectLst/>
          </c:spPr>
        </c:majorGridlines>
        <c:numFmt formatCode="#,##0_ ;[Red]\-#,##0\ " sourceLinked="1"/>
        <c:majorTickMark val="none"/>
        <c:minorTickMark val="none"/>
        <c:tickLblPos val="nextTo"/>
        <c:crossAx val="1500223935"/>
        <c:crosses val="autoZero"/>
        <c:crossBetween val="midCat"/>
      </c:valAx>
      <c:spPr>
        <a:noFill/>
        <a:ln>
          <a:noFill/>
        </a:ln>
        <a:effectLst/>
      </c:spPr>
    </c:plotArea>
    <c:legend>
      <c:legendPos val="b"/>
      <c:layout>
        <c:manualLayout>
          <c:xMode val="edge"/>
          <c:yMode val="edge"/>
          <c:x val="1.5659368699669027E-2"/>
          <c:y val="0.80937051852242292"/>
          <c:w val="0.97621901011264034"/>
          <c:h val="0.18162652462559828"/>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zero"/>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SG" dirty="0"/>
              <a:t>Sentosa Hotels </a:t>
            </a:r>
            <a:r>
              <a:rPr lang="en-SG" sz="1400" b="0" i="0" u="none" strike="noStrike" baseline="0" dirty="0">
                <a:effectLst/>
              </a:rPr>
              <a:t>Bahasa Indonesian </a:t>
            </a:r>
            <a:r>
              <a:rPr lang="en-SG" dirty="0"/>
              <a:t>Reviews</a:t>
            </a:r>
          </a:p>
        </c:rich>
      </c:tx>
      <c:layout>
        <c:manualLayout>
          <c:xMode val="edge"/>
          <c:yMode val="edge"/>
          <c:x val="0.70452685567978734"/>
          <c:y val="1.861495909839105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1.452464839070119E-2"/>
          <c:y val="0.23261083537359381"/>
          <c:w val="0.97095070321859767"/>
          <c:h val="0.66845124550134138"/>
        </c:manualLayout>
      </c:layout>
      <c:barChart>
        <c:barDir val="col"/>
        <c:grouping val="clustered"/>
        <c:varyColors val="0"/>
        <c:ser>
          <c:idx val="0"/>
          <c:order val="0"/>
          <c:tx>
            <c:strRef>
              <c:f>'Gina''s Overview'!$U$1</c:f>
              <c:strCache>
                <c:ptCount val="1"/>
                <c:pt idx="0">
                  <c:v>2022</c:v>
                </c:pt>
              </c:strCache>
            </c:strRef>
          </c:tx>
          <c:spPr>
            <a:solidFill>
              <a:srgbClr val="FF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'Gina''s Overview'!$T$2:$T$17</c:f>
              <c:strCache>
                <c:ptCount val="16"/>
                <c:pt idx="0">
                  <c:v>Amara</c:v>
                </c:pt>
                <c:pt idx="1">
                  <c:v>Beach Villa</c:v>
                </c:pt>
                <c:pt idx="2">
                  <c:v>Capella Singapore</c:v>
                </c:pt>
                <c:pt idx="3">
                  <c:v>Crockfords Tower</c:v>
                </c:pt>
                <c:pt idx="4">
                  <c:v>Equarius RWS</c:v>
                </c:pt>
                <c:pt idx="5">
                  <c:v>Festive RWS</c:v>
                </c:pt>
                <c:pt idx="6">
                  <c:v>Hard Rock® Hotel</c:v>
                </c:pt>
                <c:pt idx="7">
                  <c:v>Michael RWS</c:v>
                </c:pt>
                <c:pt idx="8">
                  <c:v>Oasia Resort</c:v>
                </c:pt>
                <c:pt idx="9">
                  <c:v>ONE°15 Marina </c:v>
                </c:pt>
                <c:pt idx="10">
                  <c:v>Shangri-La</c:v>
                </c:pt>
                <c:pt idx="11">
                  <c:v>Siloso Beach Resort</c:v>
                </c:pt>
                <c:pt idx="12">
                  <c:v>Sofitel Sentosa</c:v>
                </c:pt>
                <c:pt idx="13">
                  <c:v>Outpost Hotel</c:v>
                </c:pt>
                <c:pt idx="14">
                  <c:v>Village Hotel</c:v>
                </c:pt>
                <c:pt idx="15">
                  <c:v>W Hotel Sentosa</c:v>
                </c:pt>
              </c:strCache>
            </c:strRef>
          </c:cat>
          <c:val>
            <c:numRef>
              <c:f>'Gina''s Overview'!$U$2:$U$17</c:f>
              <c:numCache>
                <c:formatCode>General</c:formatCode>
                <c:ptCount val="16"/>
                <c:pt idx="6">
                  <c:v>1</c:v>
                </c:pt>
                <c:pt idx="7">
                  <c:v>2</c:v>
                </c:pt>
                <c:pt idx="8">
                  <c:v>1</c:v>
                </c:pt>
                <c:pt idx="9">
                  <c:v>1</c:v>
                </c:pt>
                <c:pt idx="11">
                  <c:v>1</c:v>
                </c:pt>
              </c:numCache>
            </c:numRef>
          </c:val>
          <c:extLst>
            <c:ext xmlns:c16="http://schemas.microsoft.com/office/drawing/2014/chart" uri="{C3380CC4-5D6E-409C-BE32-E72D297353CC}">
              <c16:uniqueId val="{00000000-761A-4662-B756-6F5CF9F4C870}"/>
            </c:ext>
          </c:extLst>
        </c:ser>
        <c:ser>
          <c:idx val="1"/>
          <c:order val="1"/>
          <c:tx>
            <c:strRef>
              <c:f>'Gina''s Overview'!$V$1</c:f>
              <c:strCache>
                <c:ptCount val="1"/>
                <c:pt idx="0">
                  <c:v>2021</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'Gina''s Overview'!$T$2:$T$17</c:f>
              <c:strCache>
                <c:ptCount val="16"/>
                <c:pt idx="0">
                  <c:v>Amara</c:v>
                </c:pt>
                <c:pt idx="1">
                  <c:v>Beach Villa</c:v>
                </c:pt>
                <c:pt idx="2">
                  <c:v>Capella Singapore</c:v>
                </c:pt>
                <c:pt idx="3">
                  <c:v>Crockfords Tower</c:v>
                </c:pt>
                <c:pt idx="4">
                  <c:v>Equarius RWS</c:v>
                </c:pt>
                <c:pt idx="5">
                  <c:v>Festive RWS</c:v>
                </c:pt>
                <c:pt idx="6">
                  <c:v>Hard Rock® Hotel</c:v>
                </c:pt>
                <c:pt idx="7">
                  <c:v>Michael RWS</c:v>
                </c:pt>
                <c:pt idx="8">
                  <c:v>Oasia Resort</c:v>
                </c:pt>
                <c:pt idx="9">
                  <c:v>ONE°15 Marina </c:v>
                </c:pt>
                <c:pt idx="10">
                  <c:v>Shangri-La</c:v>
                </c:pt>
                <c:pt idx="11">
                  <c:v>Siloso Beach Resort</c:v>
                </c:pt>
                <c:pt idx="12">
                  <c:v>Sofitel Sentosa</c:v>
                </c:pt>
                <c:pt idx="13">
                  <c:v>Outpost Hotel</c:v>
                </c:pt>
                <c:pt idx="14">
                  <c:v>Village Hotel</c:v>
                </c:pt>
                <c:pt idx="15">
                  <c:v>W Hotel Sentosa</c:v>
                </c:pt>
              </c:strCache>
            </c:strRef>
          </c:cat>
          <c:val>
            <c:numRef>
              <c:f>'Gina''s Overview'!$V$2:$V$17</c:f>
              <c:numCache>
                <c:formatCode>General</c:formatCode>
                <c:ptCount val="16"/>
                <c:pt idx="6">
                  <c:v>2</c:v>
                </c:pt>
                <c:pt idx="9">
                  <c:v>2</c:v>
                </c:pt>
                <c:pt idx="14">
                  <c:v>3</c:v>
                </c:pt>
              </c:numCache>
            </c:numRef>
          </c:val>
          <c:extLst>
            <c:ext xmlns:c16="http://schemas.microsoft.com/office/drawing/2014/chart" uri="{C3380CC4-5D6E-409C-BE32-E72D297353CC}">
              <c16:uniqueId val="{00000001-761A-4662-B756-6F5CF9F4C870}"/>
            </c:ext>
          </c:extLst>
        </c:ser>
        <c:ser>
          <c:idx val="2"/>
          <c:order val="2"/>
          <c:tx>
            <c:strRef>
              <c:f>'Gina''s Overview'!$W$1</c:f>
              <c:strCache>
                <c:ptCount val="1"/>
                <c:pt idx="0">
                  <c:v>2020</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'Gina''s Overview'!$T$2:$T$17</c:f>
              <c:strCache>
                <c:ptCount val="16"/>
                <c:pt idx="0">
                  <c:v>Amara</c:v>
                </c:pt>
                <c:pt idx="1">
                  <c:v>Beach Villa</c:v>
                </c:pt>
                <c:pt idx="2">
                  <c:v>Capella Singapore</c:v>
                </c:pt>
                <c:pt idx="3">
                  <c:v>Crockfords Tower</c:v>
                </c:pt>
                <c:pt idx="4">
                  <c:v>Equarius RWS</c:v>
                </c:pt>
                <c:pt idx="5">
                  <c:v>Festive RWS</c:v>
                </c:pt>
                <c:pt idx="6">
                  <c:v>Hard Rock® Hotel</c:v>
                </c:pt>
                <c:pt idx="7">
                  <c:v>Michael RWS</c:v>
                </c:pt>
                <c:pt idx="8">
                  <c:v>Oasia Resort</c:v>
                </c:pt>
                <c:pt idx="9">
                  <c:v>ONE°15 Marina </c:v>
                </c:pt>
                <c:pt idx="10">
                  <c:v>Shangri-La</c:v>
                </c:pt>
                <c:pt idx="11">
                  <c:v>Siloso Beach Resort</c:v>
                </c:pt>
                <c:pt idx="12">
                  <c:v>Sofitel Sentosa</c:v>
                </c:pt>
                <c:pt idx="13">
                  <c:v>Outpost Hotel</c:v>
                </c:pt>
                <c:pt idx="14">
                  <c:v>Village Hotel</c:v>
                </c:pt>
                <c:pt idx="15">
                  <c:v>W Hotel Sentosa</c:v>
                </c:pt>
              </c:strCache>
            </c:strRef>
          </c:cat>
          <c:val>
            <c:numRef>
              <c:f>'Gina''s Overview'!$W$2:$W$17</c:f>
              <c:numCache>
                <c:formatCode>General</c:formatCode>
                <c:ptCount val="16"/>
                <c:pt idx="2" formatCode="#,##0_ ;[Red]\-#,##0\ ">
                  <c:v>2</c:v>
                </c:pt>
                <c:pt idx="3" formatCode="#,##0_ ;[Red]\-#,##0\ ">
                  <c:v>1</c:v>
                </c:pt>
                <c:pt idx="4" formatCode="#,##0_ ;[Red]\-#,##0\ ">
                  <c:v>2</c:v>
                </c:pt>
                <c:pt idx="5">
                  <c:v>7</c:v>
                </c:pt>
                <c:pt idx="7">
                  <c:v>7</c:v>
                </c:pt>
                <c:pt idx="9">
                  <c:v>1</c:v>
                </c:pt>
                <c:pt idx="10">
                  <c:v>1</c:v>
                </c:pt>
                <c:pt idx="11">
                  <c:v>7</c:v>
                </c:pt>
                <c:pt idx="12">
                  <c:v>4</c:v>
                </c:pt>
                <c:pt idx="14">
                  <c:v>1</c:v>
                </c:pt>
                <c:pt idx="15" formatCode="#,##0_ ;[Red]\-#,##0\ ">
                  <c:v>3</c:v>
                </c:pt>
              </c:numCache>
            </c:numRef>
          </c:val>
          <c:extLst>
            <c:ext xmlns:c16="http://schemas.microsoft.com/office/drawing/2014/chart" uri="{C3380CC4-5D6E-409C-BE32-E72D297353CC}">
              <c16:uniqueId val="{00000002-761A-4662-B756-6F5CF9F4C870}"/>
            </c:ext>
          </c:extLst>
        </c:ser>
        <c:ser>
          <c:idx val="3"/>
          <c:order val="3"/>
          <c:tx>
            <c:strRef>
              <c:f>'Gina''s Overview'!$X$1</c:f>
              <c:strCache>
                <c:ptCount val="1"/>
                <c:pt idx="0">
                  <c:v>2019</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'Gina''s Overview'!$T$2:$T$17</c:f>
              <c:strCache>
                <c:ptCount val="16"/>
                <c:pt idx="0">
                  <c:v>Amara</c:v>
                </c:pt>
                <c:pt idx="1">
                  <c:v>Beach Villa</c:v>
                </c:pt>
                <c:pt idx="2">
                  <c:v>Capella Singapore</c:v>
                </c:pt>
                <c:pt idx="3">
                  <c:v>Crockfords Tower</c:v>
                </c:pt>
                <c:pt idx="4">
                  <c:v>Equarius RWS</c:v>
                </c:pt>
                <c:pt idx="5">
                  <c:v>Festive RWS</c:v>
                </c:pt>
                <c:pt idx="6">
                  <c:v>Hard Rock® Hotel</c:v>
                </c:pt>
                <c:pt idx="7">
                  <c:v>Michael RWS</c:v>
                </c:pt>
                <c:pt idx="8">
                  <c:v>Oasia Resort</c:v>
                </c:pt>
                <c:pt idx="9">
                  <c:v>ONE°15 Marina </c:v>
                </c:pt>
                <c:pt idx="10">
                  <c:v>Shangri-La</c:v>
                </c:pt>
                <c:pt idx="11">
                  <c:v>Siloso Beach Resort</c:v>
                </c:pt>
                <c:pt idx="12">
                  <c:v>Sofitel Sentosa</c:v>
                </c:pt>
                <c:pt idx="13">
                  <c:v>Outpost Hotel</c:v>
                </c:pt>
                <c:pt idx="14">
                  <c:v>Village Hotel</c:v>
                </c:pt>
                <c:pt idx="15">
                  <c:v>W Hotel Sentosa</c:v>
                </c:pt>
              </c:strCache>
            </c:strRef>
          </c:cat>
          <c:val>
            <c:numRef>
              <c:f>'Gina''s Overview'!$X$2:$X$17</c:f>
              <c:numCache>
                <c:formatCode>General</c:formatCode>
                <c:ptCount val="16"/>
                <c:pt idx="0" formatCode="#,##0_ ;[Red]\-#,##0\ ">
                  <c:v>1</c:v>
                </c:pt>
                <c:pt idx="3" formatCode="#,##0_ ;[Red]\-#,##0\ ">
                  <c:v>5</c:v>
                </c:pt>
                <c:pt idx="4" formatCode="#,##0_ ;[Red]\-#,##0\ ">
                  <c:v>5</c:v>
                </c:pt>
                <c:pt idx="5">
                  <c:v>17</c:v>
                </c:pt>
                <c:pt idx="6">
                  <c:v>14</c:v>
                </c:pt>
                <c:pt idx="7">
                  <c:v>11</c:v>
                </c:pt>
                <c:pt idx="8">
                  <c:v>4</c:v>
                </c:pt>
                <c:pt idx="9">
                  <c:v>1</c:v>
                </c:pt>
                <c:pt idx="10">
                  <c:v>2</c:v>
                </c:pt>
                <c:pt idx="11">
                  <c:v>15</c:v>
                </c:pt>
                <c:pt idx="12">
                  <c:v>6</c:v>
                </c:pt>
                <c:pt idx="13">
                  <c:v>2</c:v>
                </c:pt>
                <c:pt idx="14">
                  <c:v>5</c:v>
                </c:pt>
                <c:pt idx="15" formatCode="#,##0_ ;[Red]\-#,##0\ ">
                  <c:v>1</c:v>
                </c:pt>
              </c:numCache>
            </c:numRef>
          </c:val>
          <c:extLst>
            <c:ext xmlns:c16="http://schemas.microsoft.com/office/drawing/2014/chart" uri="{C3380CC4-5D6E-409C-BE32-E72D297353CC}">
              <c16:uniqueId val="{00000003-761A-4662-B756-6F5CF9F4C870}"/>
            </c:ext>
          </c:extLst>
        </c:ser>
        <c:ser>
          <c:idx val="4"/>
          <c:order val="4"/>
          <c:tx>
            <c:strRef>
              <c:f>'Gina''s Overview'!$Y$1</c:f>
              <c:strCache>
                <c:ptCount val="1"/>
                <c:pt idx="0">
                  <c:v>2018</c:v>
                </c:pt>
              </c:strCache>
            </c:strRef>
          </c:tx>
          <c:spPr>
            <a:solidFill>
              <a:srgbClr val="3399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'Gina''s Overview'!$T$2:$T$17</c:f>
              <c:strCache>
                <c:ptCount val="16"/>
                <c:pt idx="0">
                  <c:v>Amara</c:v>
                </c:pt>
                <c:pt idx="1">
                  <c:v>Beach Villa</c:v>
                </c:pt>
                <c:pt idx="2">
                  <c:v>Capella Singapore</c:v>
                </c:pt>
                <c:pt idx="3">
                  <c:v>Crockfords Tower</c:v>
                </c:pt>
                <c:pt idx="4">
                  <c:v>Equarius RWS</c:v>
                </c:pt>
                <c:pt idx="5">
                  <c:v>Festive RWS</c:v>
                </c:pt>
                <c:pt idx="6">
                  <c:v>Hard Rock® Hotel</c:v>
                </c:pt>
                <c:pt idx="7">
                  <c:v>Michael RWS</c:v>
                </c:pt>
                <c:pt idx="8">
                  <c:v>Oasia Resort</c:v>
                </c:pt>
                <c:pt idx="9">
                  <c:v>ONE°15 Marina </c:v>
                </c:pt>
                <c:pt idx="10">
                  <c:v>Shangri-La</c:v>
                </c:pt>
                <c:pt idx="11">
                  <c:v>Siloso Beach Resort</c:v>
                </c:pt>
                <c:pt idx="12">
                  <c:v>Sofitel Sentosa</c:v>
                </c:pt>
                <c:pt idx="13">
                  <c:v>Outpost Hotel</c:v>
                </c:pt>
                <c:pt idx="14">
                  <c:v>Village Hotel</c:v>
                </c:pt>
                <c:pt idx="15">
                  <c:v>W Hotel Sentosa</c:v>
                </c:pt>
              </c:strCache>
            </c:strRef>
          </c:cat>
          <c:val>
            <c:numRef>
              <c:f>'Gina''s Overview'!$Y$2:$Y$17</c:f>
              <c:numCache>
                <c:formatCode>#,##0_ ;[Red]\-#,##0\ </c:formatCode>
                <c:ptCount val="16"/>
                <c:pt idx="0">
                  <c:v>3</c:v>
                </c:pt>
                <c:pt idx="1">
                  <c:v>1</c:v>
                </c:pt>
                <c:pt idx="2">
                  <c:v>1</c:v>
                </c:pt>
                <c:pt idx="4">
                  <c:v>3</c:v>
                </c:pt>
                <c:pt idx="5" formatCode="General">
                  <c:v>14</c:v>
                </c:pt>
                <c:pt idx="6" formatCode="General">
                  <c:v>9</c:v>
                </c:pt>
                <c:pt idx="7" formatCode="General">
                  <c:v>8</c:v>
                </c:pt>
                <c:pt idx="8" formatCode="General">
                  <c:v>9</c:v>
                </c:pt>
                <c:pt idx="9" formatCode="General">
                  <c:v>3</c:v>
                </c:pt>
                <c:pt idx="10" formatCode="General">
                  <c:v>5</c:v>
                </c:pt>
                <c:pt idx="11" formatCode="General">
                  <c:v>20</c:v>
                </c:pt>
                <c:pt idx="12" formatCode="General">
                  <c:v>7</c:v>
                </c:pt>
                <c:pt idx="15">
                  <c:v>1</c:v>
                </c:pt>
              </c:numCache>
            </c:numRef>
          </c:val>
          <c:extLst>
            <c:ext xmlns:c16="http://schemas.microsoft.com/office/drawing/2014/chart" uri="{C3380CC4-5D6E-409C-BE32-E72D297353CC}">
              <c16:uniqueId val="{00000004-761A-4662-B756-6F5CF9F4C870}"/>
            </c:ext>
          </c:extLst>
        </c:ser>
        <c:dLbls>
          <c:showLegendKey val="0"/>
          <c:showVal val="1"/>
          <c:showCatName val="0"/>
          <c:showSerName val="0"/>
          <c:showPercent val="0"/>
          <c:showBubbleSize val="0"/>
        </c:dLbls>
        <c:gapWidth val="150"/>
        <c:overlap val="-25"/>
        <c:axId val="1508155759"/>
        <c:axId val="1508155343"/>
      </c:barChart>
      <c:catAx>
        <c:axId val="15081557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8155343"/>
        <c:crosses val="autoZero"/>
        <c:auto val="1"/>
        <c:lblAlgn val="ctr"/>
        <c:lblOffset val="100"/>
        <c:noMultiLvlLbl val="0"/>
      </c:catAx>
      <c:valAx>
        <c:axId val="1508155343"/>
        <c:scaling>
          <c:orientation val="minMax"/>
        </c:scaling>
        <c:delete val="1"/>
        <c:axPos val="l"/>
        <c:numFmt formatCode="General" sourceLinked="1"/>
        <c:majorTickMark val="out"/>
        <c:minorTickMark val="none"/>
        <c:tickLblPos val="nextTo"/>
        <c:crossAx val="1508155759"/>
        <c:crosses val="autoZero"/>
        <c:crossBetween val="between"/>
      </c:valAx>
      <c:spPr>
        <a:noFill/>
        <a:ln>
          <a:noFill/>
        </a:ln>
        <a:effectLst/>
      </c:spPr>
    </c:plotArea>
    <c:legend>
      <c:legendPos val="t"/>
      <c:layout>
        <c:manualLayout>
          <c:xMode val="edge"/>
          <c:yMode val="edge"/>
          <c:x val="0.6190295975320782"/>
          <c:y val="7.1252512229342854E-2"/>
          <c:w val="0.3798984688608486"/>
          <c:h val="3.8212577585042123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1" Type="http://schemas.openxmlformats.org/officeDocument/2006/relationships/hyperlink" Target="https://www.rp.edu.sg/soi" TargetMode="External"/></Relationships>
</file>

<file path=ppt/diagrams/_rels/drawing6.xml.rels><?xml version="1.0" encoding="UTF-8" standalone="yes"?>
<Relationships xmlns="http://schemas.openxmlformats.org/package/2006/relationships"><Relationship Id="rId1" Type="http://schemas.openxmlformats.org/officeDocument/2006/relationships/hyperlink" Target="https://www.rp.edu.sg/soi" TargetMode="Externa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F61F25-7EAE-43A0-980E-CB11D3A2DC61}"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FB383DA8-F73A-42EB-A740-7E2BDE07BAEE}">
      <dgm:prSet/>
      <dgm:spPr>
        <a:solidFill>
          <a:schemeClr val="accent2"/>
        </a:solidFill>
      </dgm:spPr>
      <dgm:t>
        <a:bodyPr/>
        <a:lstStyle/>
        <a:p>
          <a:r>
            <a:rPr lang="en-US" dirty="0"/>
            <a:t>Date extracted in various format</a:t>
          </a:r>
        </a:p>
      </dgm:t>
    </dgm:pt>
    <dgm:pt modelId="{58A2711B-C141-4DAF-9950-A710BBF4C4F5}" type="parTrans" cxnId="{A6205CBA-9493-4477-B0FD-B09FA2BCB0FB}">
      <dgm:prSet/>
      <dgm:spPr/>
      <dgm:t>
        <a:bodyPr/>
        <a:lstStyle/>
        <a:p>
          <a:endParaRPr lang="en-US"/>
        </a:p>
      </dgm:t>
    </dgm:pt>
    <dgm:pt modelId="{C6EC1073-4197-49FD-BD18-3C0BAD30CFF7}" type="sibTrans" cxnId="{A6205CBA-9493-4477-B0FD-B09FA2BCB0FB}">
      <dgm:prSet/>
      <dgm:spPr/>
      <dgm:t>
        <a:bodyPr/>
        <a:lstStyle/>
        <a:p>
          <a:endParaRPr lang="en-US"/>
        </a:p>
      </dgm:t>
    </dgm:pt>
    <dgm:pt modelId="{BF0B7E14-EA34-4982-A98D-53CCBCD73159}">
      <dgm:prSet/>
      <dgm:spPr>
        <a:ln>
          <a:solidFill>
            <a:schemeClr val="accent2"/>
          </a:solidFill>
        </a:ln>
      </dgm:spPr>
      <dgm:t>
        <a:bodyPr/>
        <a:lstStyle/>
        <a:p>
          <a:r>
            <a:rPr lang="en-US"/>
            <a:t>Proper date – 10 December 2020</a:t>
          </a:r>
        </a:p>
      </dgm:t>
    </dgm:pt>
    <dgm:pt modelId="{3739BE7C-1C34-4D16-8497-88D0BA94BAC9}" type="parTrans" cxnId="{6F8F1B36-7E09-4821-8C6D-9A0F09A9ED90}">
      <dgm:prSet/>
      <dgm:spPr/>
      <dgm:t>
        <a:bodyPr/>
        <a:lstStyle/>
        <a:p>
          <a:endParaRPr lang="en-US"/>
        </a:p>
      </dgm:t>
    </dgm:pt>
    <dgm:pt modelId="{7F974657-451B-4664-A52C-3E36D92E5467}" type="sibTrans" cxnId="{6F8F1B36-7E09-4821-8C6D-9A0F09A9ED90}">
      <dgm:prSet/>
      <dgm:spPr/>
      <dgm:t>
        <a:bodyPr/>
        <a:lstStyle/>
        <a:p>
          <a:endParaRPr lang="en-US"/>
        </a:p>
      </dgm:t>
    </dgm:pt>
    <dgm:pt modelId="{A36A1ADA-E631-4482-982E-3AB30698FBE0}">
      <dgm:prSet/>
      <dgm:spPr>
        <a:ln>
          <a:solidFill>
            <a:schemeClr val="accent2"/>
          </a:solidFill>
        </a:ln>
      </dgm:spPr>
      <dgm:t>
        <a:bodyPr/>
        <a:lstStyle/>
        <a:p>
          <a:r>
            <a:rPr lang="en-US"/>
            <a:t>English abbreviated date – 10 Dec 2020</a:t>
          </a:r>
        </a:p>
      </dgm:t>
    </dgm:pt>
    <dgm:pt modelId="{45562424-B805-4B88-9E14-F0A02331D324}" type="parTrans" cxnId="{D59575E9-9820-4456-A990-591BC8D4080C}">
      <dgm:prSet/>
      <dgm:spPr/>
      <dgm:t>
        <a:bodyPr/>
        <a:lstStyle/>
        <a:p>
          <a:endParaRPr lang="en-US"/>
        </a:p>
      </dgm:t>
    </dgm:pt>
    <dgm:pt modelId="{491FFEF1-0857-484F-BB58-571669AB2A58}" type="sibTrans" cxnId="{D59575E9-9820-4456-A990-591BC8D4080C}">
      <dgm:prSet/>
      <dgm:spPr/>
      <dgm:t>
        <a:bodyPr/>
        <a:lstStyle/>
        <a:p>
          <a:endParaRPr lang="en-US"/>
        </a:p>
      </dgm:t>
    </dgm:pt>
    <dgm:pt modelId="{4CC06846-4809-4169-A772-AAB217F80605}">
      <dgm:prSet/>
      <dgm:spPr>
        <a:ln>
          <a:solidFill>
            <a:schemeClr val="accent2"/>
          </a:solidFill>
        </a:ln>
      </dgm:spPr>
      <dgm:t>
        <a:bodyPr/>
        <a:lstStyle/>
        <a:p>
          <a:r>
            <a:rPr lang="en-US"/>
            <a:t>Foreign abbreviated date – 10 Des 2020</a:t>
          </a:r>
        </a:p>
      </dgm:t>
    </dgm:pt>
    <dgm:pt modelId="{1A5D7411-4B59-4DAB-8275-26DD42509490}" type="parTrans" cxnId="{393E1007-F890-46E4-929C-FFD2D5099DCA}">
      <dgm:prSet/>
      <dgm:spPr/>
      <dgm:t>
        <a:bodyPr/>
        <a:lstStyle/>
        <a:p>
          <a:endParaRPr lang="en-US"/>
        </a:p>
      </dgm:t>
    </dgm:pt>
    <dgm:pt modelId="{589003E5-8655-4BB7-B4D9-9E2378A30574}" type="sibTrans" cxnId="{393E1007-F890-46E4-929C-FFD2D5099DCA}">
      <dgm:prSet/>
      <dgm:spPr/>
      <dgm:t>
        <a:bodyPr/>
        <a:lstStyle/>
        <a:p>
          <a:endParaRPr lang="en-US"/>
        </a:p>
      </dgm:t>
    </dgm:pt>
    <dgm:pt modelId="{09B85333-B9B4-49D6-B1FA-806197A944C8}">
      <dgm:prSet/>
      <dgm:spPr>
        <a:ln>
          <a:solidFill>
            <a:schemeClr val="accent2"/>
          </a:solidFill>
        </a:ln>
      </dgm:spPr>
      <dgm:t>
        <a:bodyPr/>
        <a:lstStyle/>
        <a:p>
          <a:r>
            <a:rPr lang="en-US"/>
            <a:t>String as date – A month ago, 2 years ago</a:t>
          </a:r>
        </a:p>
      </dgm:t>
    </dgm:pt>
    <dgm:pt modelId="{9ACA6EA2-4D94-4AA9-AD8C-B2AAB12D973C}" type="parTrans" cxnId="{607805F3-B459-41B5-BDCE-A051ACADC52E}">
      <dgm:prSet/>
      <dgm:spPr/>
      <dgm:t>
        <a:bodyPr/>
        <a:lstStyle/>
        <a:p>
          <a:endParaRPr lang="en-US"/>
        </a:p>
      </dgm:t>
    </dgm:pt>
    <dgm:pt modelId="{F1F2C5EA-BD85-4A3E-B4B5-946487F317D2}" type="sibTrans" cxnId="{607805F3-B459-41B5-BDCE-A051ACADC52E}">
      <dgm:prSet/>
      <dgm:spPr/>
      <dgm:t>
        <a:bodyPr/>
        <a:lstStyle/>
        <a:p>
          <a:endParaRPr lang="en-US"/>
        </a:p>
      </dgm:t>
    </dgm:pt>
    <dgm:pt modelId="{E2E9B0C2-DE4D-4896-A868-6CDE2CC87835}">
      <dgm:prSet/>
      <dgm:spPr>
        <a:ln>
          <a:solidFill>
            <a:schemeClr val="accent2"/>
          </a:solidFill>
        </a:ln>
      </dgm:spPr>
      <dgm:t>
        <a:bodyPr/>
        <a:lstStyle/>
        <a:p>
          <a:r>
            <a:rPr lang="en-US"/>
            <a:t>Missing day – Dec 2020</a:t>
          </a:r>
        </a:p>
      </dgm:t>
    </dgm:pt>
    <dgm:pt modelId="{AD841362-BEF9-49AC-A32E-4FDE245C7792}" type="parTrans" cxnId="{1363DDDF-7FD6-4463-B825-432B909F95A8}">
      <dgm:prSet/>
      <dgm:spPr/>
      <dgm:t>
        <a:bodyPr/>
        <a:lstStyle/>
        <a:p>
          <a:endParaRPr lang="en-US"/>
        </a:p>
      </dgm:t>
    </dgm:pt>
    <dgm:pt modelId="{941FFC9F-EE2A-4CBD-BC7D-6D4DC503A343}" type="sibTrans" cxnId="{1363DDDF-7FD6-4463-B825-432B909F95A8}">
      <dgm:prSet/>
      <dgm:spPr/>
      <dgm:t>
        <a:bodyPr/>
        <a:lstStyle/>
        <a:p>
          <a:endParaRPr lang="en-US"/>
        </a:p>
      </dgm:t>
    </dgm:pt>
    <dgm:pt modelId="{460DCAAD-854B-4042-8144-E0C297EF3057}">
      <dgm:prSet/>
      <dgm:spPr>
        <a:solidFill>
          <a:schemeClr val="accent2"/>
        </a:solidFill>
      </dgm:spPr>
      <dgm:t>
        <a:bodyPr/>
        <a:lstStyle/>
        <a:p>
          <a:r>
            <a:rPr lang="en-US"/>
            <a:t>Ratings extracted in various format</a:t>
          </a:r>
        </a:p>
      </dgm:t>
    </dgm:pt>
    <dgm:pt modelId="{3A2FDBFD-420D-4D8D-AEB1-E02B77FD11B2}" type="parTrans" cxnId="{D7C965F9-30B3-4DD7-A9F2-6614A65573E8}">
      <dgm:prSet/>
      <dgm:spPr/>
      <dgm:t>
        <a:bodyPr/>
        <a:lstStyle/>
        <a:p>
          <a:endParaRPr lang="en-US"/>
        </a:p>
      </dgm:t>
    </dgm:pt>
    <dgm:pt modelId="{47A20A35-35B4-4CFB-B4FD-0D7927343F5C}" type="sibTrans" cxnId="{D7C965F9-30B3-4DD7-A9F2-6614A65573E8}">
      <dgm:prSet/>
      <dgm:spPr/>
      <dgm:t>
        <a:bodyPr/>
        <a:lstStyle/>
        <a:p>
          <a:endParaRPr lang="en-US"/>
        </a:p>
      </dgm:t>
    </dgm:pt>
    <dgm:pt modelId="{E48F8B60-E590-434A-AD1A-B9F02D639299}">
      <dgm:prSet/>
      <dgm:spPr>
        <a:ln>
          <a:solidFill>
            <a:schemeClr val="accent2"/>
          </a:solidFill>
        </a:ln>
      </dgm:spPr>
      <dgm:t>
        <a:bodyPr/>
        <a:lstStyle/>
        <a:p>
          <a:r>
            <a:rPr lang="en-US"/>
            <a:t>1-5</a:t>
          </a:r>
        </a:p>
      </dgm:t>
    </dgm:pt>
    <dgm:pt modelId="{DEB47F8B-A801-4EC3-B5C4-AAE8750193CB}" type="parTrans" cxnId="{EABBA409-6EA2-4EA3-AA25-AC98ADED62DA}">
      <dgm:prSet/>
      <dgm:spPr/>
      <dgm:t>
        <a:bodyPr/>
        <a:lstStyle/>
        <a:p>
          <a:endParaRPr lang="en-US"/>
        </a:p>
      </dgm:t>
    </dgm:pt>
    <dgm:pt modelId="{D7963905-0139-4F9B-B629-6D22C57DC7A2}" type="sibTrans" cxnId="{EABBA409-6EA2-4EA3-AA25-AC98ADED62DA}">
      <dgm:prSet/>
      <dgm:spPr/>
      <dgm:t>
        <a:bodyPr/>
        <a:lstStyle/>
        <a:p>
          <a:endParaRPr lang="en-US"/>
        </a:p>
      </dgm:t>
    </dgm:pt>
    <dgm:pt modelId="{B828055D-E390-4992-86B9-5686DD72DD11}">
      <dgm:prSet/>
      <dgm:spPr>
        <a:ln>
          <a:solidFill>
            <a:schemeClr val="accent2"/>
          </a:solidFill>
        </a:ln>
      </dgm:spPr>
      <dgm:t>
        <a:bodyPr/>
        <a:lstStyle/>
        <a:p>
          <a:r>
            <a:rPr lang="en-US"/>
            <a:t>1-10</a:t>
          </a:r>
        </a:p>
      </dgm:t>
    </dgm:pt>
    <dgm:pt modelId="{51B7A0E0-C658-4D61-8460-6D66E40A0F58}" type="parTrans" cxnId="{FBF2EE87-2F7E-421F-8F5C-57A2AA6BAF00}">
      <dgm:prSet/>
      <dgm:spPr/>
      <dgm:t>
        <a:bodyPr/>
        <a:lstStyle/>
        <a:p>
          <a:endParaRPr lang="en-US"/>
        </a:p>
      </dgm:t>
    </dgm:pt>
    <dgm:pt modelId="{B70F9218-9461-42AA-B057-19C9A81DA80F}" type="sibTrans" cxnId="{FBF2EE87-2F7E-421F-8F5C-57A2AA6BAF00}">
      <dgm:prSet/>
      <dgm:spPr/>
      <dgm:t>
        <a:bodyPr/>
        <a:lstStyle/>
        <a:p>
          <a:endParaRPr lang="en-US"/>
        </a:p>
      </dgm:t>
    </dgm:pt>
    <dgm:pt modelId="{85C1EB13-EB2B-41A3-89FD-297B53B58B1C}">
      <dgm:prSet/>
      <dgm:spPr>
        <a:ln>
          <a:solidFill>
            <a:schemeClr val="accent2"/>
          </a:solidFill>
        </a:ln>
      </dgm:spPr>
      <dgm:t>
        <a:bodyPr/>
        <a:lstStyle/>
        <a:p>
          <a:r>
            <a:rPr lang="en-US"/>
            <a:t>‘Baik’ as 4</a:t>
          </a:r>
        </a:p>
      </dgm:t>
    </dgm:pt>
    <dgm:pt modelId="{C7AAEB48-D131-4B4D-B502-36B0CBA9293D}" type="parTrans" cxnId="{8CE22BF6-69B5-4461-88B9-8772971015B3}">
      <dgm:prSet/>
      <dgm:spPr/>
      <dgm:t>
        <a:bodyPr/>
        <a:lstStyle/>
        <a:p>
          <a:endParaRPr lang="en-US"/>
        </a:p>
      </dgm:t>
    </dgm:pt>
    <dgm:pt modelId="{4A562478-F575-48AC-A0BB-4353801B277B}" type="sibTrans" cxnId="{8CE22BF6-69B5-4461-88B9-8772971015B3}">
      <dgm:prSet/>
      <dgm:spPr/>
      <dgm:t>
        <a:bodyPr/>
        <a:lstStyle/>
        <a:p>
          <a:endParaRPr lang="en-US"/>
        </a:p>
      </dgm:t>
    </dgm:pt>
    <dgm:pt modelId="{E9F43F40-F59B-417A-A348-28FCDF26CC8C}">
      <dgm:prSet/>
      <dgm:spPr>
        <a:ln>
          <a:solidFill>
            <a:schemeClr val="accent2"/>
          </a:solidFill>
        </a:ln>
      </dgm:spPr>
      <dgm:t>
        <a:bodyPr/>
        <a:lstStyle/>
        <a:p>
          <a:r>
            <a:rPr lang="en-US"/>
            <a:t>‘Sangat Direkomendasikan’ as 5</a:t>
          </a:r>
        </a:p>
      </dgm:t>
    </dgm:pt>
    <dgm:pt modelId="{29480542-E824-476F-B25C-3C3356D1D565}" type="parTrans" cxnId="{A1219BBF-75F4-4EE5-BA10-1C9BD22C8676}">
      <dgm:prSet/>
      <dgm:spPr/>
      <dgm:t>
        <a:bodyPr/>
        <a:lstStyle/>
        <a:p>
          <a:endParaRPr lang="en-US"/>
        </a:p>
      </dgm:t>
    </dgm:pt>
    <dgm:pt modelId="{BE7A0DCD-F2E4-433F-AE1E-969EA16DE235}" type="sibTrans" cxnId="{A1219BBF-75F4-4EE5-BA10-1C9BD22C8676}">
      <dgm:prSet/>
      <dgm:spPr/>
      <dgm:t>
        <a:bodyPr/>
        <a:lstStyle/>
        <a:p>
          <a:endParaRPr lang="en-US"/>
        </a:p>
      </dgm:t>
    </dgm:pt>
    <dgm:pt modelId="{607E3538-C8FA-4CA7-864E-1432EE3130B3}">
      <dgm:prSet/>
      <dgm:spPr>
        <a:ln>
          <a:solidFill>
            <a:schemeClr val="accent2"/>
          </a:solidFill>
        </a:ln>
      </dgm:spPr>
      <dgm:t>
        <a:bodyPr/>
        <a:lstStyle/>
        <a:p>
          <a:r>
            <a:rPr lang="en-US" dirty="0"/>
            <a:t>“5,0 </a:t>
          </a:r>
          <a:r>
            <a:rPr lang="en-US" dirty="0" err="1"/>
            <a:t>dari</a:t>
          </a:r>
          <a:r>
            <a:rPr lang="en-US" dirty="0"/>
            <a:t> 5 </a:t>
          </a:r>
          <a:r>
            <a:rPr lang="en-US" dirty="0" err="1"/>
            <a:t>lingkaran</a:t>
          </a:r>
          <a:r>
            <a:rPr lang="en-US" dirty="0"/>
            <a:t>”</a:t>
          </a:r>
        </a:p>
      </dgm:t>
    </dgm:pt>
    <dgm:pt modelId="{0937B1B4-A0C6-4FC8-AFFE-92781D4F961E}" type="parTrans" cxnId="{9D0B4393-C846-4FEC-B68D-EC031D1282DE}">
      <dgm:prSet/>
      <dgm:spPr/>
      <dgm:t>
        <a:bodyPr/>
        <a:lstStyle/>
        <a:p>
          <a:endParaRPr lang="en-US"/>
        </a:p>
      </dgm:t>
    </dgm:pt>
    <dgm:pt modelId="{618536C3-1B8D-40D4-BEB4-79D867A62E6C}" type="sibTrans" cxnId="{9D0B4393-C846-4FEC-B68D-EC031D1282DE}">
      <dgm:prSet/>
      <dgm:spPr/>
      <dgm:t>
        <a:bodyPr/>
        <a:lstStyle/>
        <a:p>
          <a:endParaRPr lang="en-US"/>
        </a:p>
      </dgm:t>
    </dgm:pt>
    <dgm:pt modelId="{564959FB-159D-4CC5-9B57-28C7FBFABAB8}">
      <dgm:prSet/>
      <dgm:spPr>
        <a:ln>
          <a:solidFill>
            <a:schemeClr val="accent2"/>
          </a:solidFill>
        </a:ln>
      </dgm:spPr>
      <dgm:t>
        <a:bodyPr/>
        <a:lstStyle/>
        <a:p>
          <a:r>
            <a:rPr lang="en-US" dirty="0"/>
            <a:t>“</a:t>
          </a:r>
          <a:r>
            <a:rPr lang="it-IT" dirty="0"/>
            <a:t>Diberi rating 5,0 dari 5</a:t>
          </a:r>
          <a:r>
            <a:rPr lang="en-US" dirty="0"/>
            <a:t>”</a:t>
          </a:r>
        </a:p>
      </dgm:t>
    </dgm:pt>
    <dgm:pt modelId="{B21136F9-D2B4-41CD-8417-4BD159C3C8B7}" type="parTrans" cxnId="{BB954B21-F42C-484D-AC13-32D891560FA5}">
      <dgm:prSet/>
      <dgm:spPr/>
      <dgm:t>
        <a:bodyPr/>
        <a:lstStyle/>
        <a:p>
          <a:endParaRPr lang="en-US"/>
        </a:p>
      </dgm:t>
    </dgm:pt>
    <dgm:pt modelId="{53B20FF3-CFB7-486E-8F86-45E05762E07B}" type="sibTrans" cxnId="{BB954B21-F42C-484D-AC13-32D891560FA5}">
      <dgm:prSet/>
      <dgm:spPr/>
      <dgm:t>
        <a:bodyPr/>
        <a:lstStyle/>
        <a:p>
          <a:endParaRPr lang="en-US"/>
        </a:p>
      </dgm:t>
    </dgm:pt>
    <dgm:pt modelId="{547E504C-1F6E-4CB7-8472-01E57488225B}" type="pres">
      <dgm:prSet presAssocID="{6CF61F25-7EAE-43A0-980E-CB11D3A2DC61}" presName="linear" presStyleCnt="0">
        <dgm:presLayoutVars>
          <dgm:dir/>
          <dgm:animLvl val="lvl"/>
          <dgm:resizeHandles val="exact"/>
        </dgm:presLayoutVars>
      </dgm:prSet>
      <dgm:spPr/>
    </dgm:pt>
    <dgm:pt modelId="{A32D7B9D-7DFA-4F58-931D-51C349D12521}" type="pres">
      <dgm:prSet presAssocID="{FB383DA8-F73A-42EB-A740-7E2BDE07BAEE}" presName="parentLin" presStyleCnt="0"/>
      <dgm:spPr/>
    </dgm:pt>
    <dgm:pt modelId="{6F66000C-66C4-4303-952B-92BAC51BC65D}" type="pres">
      <dgm:prSet presAssocID="{FB383DA8-F73A-42EB-A740-7E2BDE07BAEE}" presName="parentLeftMargin" presStyleLbl="node1" presStyleIdx="0" presStyleCnt="2"/>
      <dgm:spPr/>
    </dgm:pt>
    <dgm:pt modelId="{F46D4DA9-71B5-4FAF-82B1-AB2DB6751C0E}" type="pres">
      <dgm:prSet presAssocID="{FB383DA8-F73A-42EB-A740-7E2BDE07BAEE}" presName="parentText" presStyleLbl="node1" presStyleIdx="0" presStyleCnt="2">
        <dgm:presLayoutVars>
          <dgm:chMax val="0"/>
          <dgm:bulletEnabled val="1"/>
        </dgm:presLayoutVars>
      </dgm:prSet>
      <dgm:spPr/>
    </dgm:pt>
    <dgm:pt modelId="{14509963-FC07-4AF0-BD80-480D681F496C}" type="pres">
      <dgm:prSet presAssocID="{FB383DA8-F73A-42EB-A740-7E2BDE07BAEE}" presName="negativeSpace" presStyleCnt="0"/>
      <dgm:spPr/>
    </dgm:pt>
    <dgm:pt modelId="{905463A8-0325-4523-A3A2-CD7963ADDFFA}" type="pres">
      <dgm:prSet presAssocID="{FB383DA8-F73A-42EB-A740-7E2BDE07BAEE}" presName="childText" presStyleLbl="conFgAcc1" presStyleIdx="0" presStyleCnt="2">
        <dgm:presLayoutVars>
          <dgm:bulletEnabled val="1"/>
        </dgm:presLayoutVars>
      </dgm:prSet>
      <dgm:spPr/>
    </dgm:pt>
    <dgm:pt modelId="{AFCCD22F-3C02-4AE2-AA77-EBEC23C68EDD}" type="pres">
      <dgm:prSet presAssocID="{C6EC1073-4197-49FD-BD18-3C0BAD30CFF7}" presName="spaceBetweenRectangles" presStyleCnt="0"/>
      <dgm:spPr/>
    </dgm:pt>
    <dgm:pt modelId="{86886B1C-FE70-43C1-8AE2-22259931BDD6}" type="pres">
      <dgm:prSet presAssocID="{460DCAAD-854B-4042-8144-E0C297EF3057}" presName="parentLin" presStyleCnt="0"/>
      <dgm:spPr/>
    </dgm:pt>
    <dgm:pt modelId="{DE8CB595-BBF4-49ED-AE71-3D26BA949DD8}" type="pres">
      <dgm:prSet presAssocID="{460DCAAD-854B-4042-8144-E0C297EF3057}" presName="parentLeftMargin" presStyleLbl="node1" presStyleIdx="0" presStyleCnt="2"/>
      <dgm:spPr/>
    </dgm:pt>
    <dgm:pt modelId="{0F5EE38F-4ECA-4F1A-88AB-50DFD6B48C4B}" type="pres">
      <dgm:prSet presAssocID="{460DCAAD-854B-4042-8144-E0C297EF3057}" presName="parentText" presStyleLbl="node1" presStyleIdx="1" presStyleCnt="2">
        <dgm:presLayoutVars>
          <dgm:chMax val="0"/>
          <dgm:bulletEnabled val="1"/>
        </dgm:presLayoutVars>
      </dgm:prSet>
      <dgm:spPr/>
    </dgm:pt>
    <dgm:pt modelId="{91A77E77-760F-4FD4-B88B-7A0811C63457}" type="pres">
      <dgm:prSet presAssocID="{460DCAAD-854B-4042-8144-E0C297EF3057}" presName="negativeSpace" presStyleCnt="0"/>
      <dgm:spPr/>
    </dgm:pt>
    <dgm:pt modelId="{8E22753F-D0C7-40E6-9967-5DAB44234EA4}" type="pres">
      <dgm:prSet presAssocID="{460DCAAD-854B-4042-8144-E0C297EF3057}" presName="childText" presStyleLbl="conFgAcc1" presStyleIdx="1" presStyleCnt="2">
        <dgm:presLayoutVars>
          <dgm:bulletEnabled val="1"/>
        </dgm:presLayoutVars>
      </dgm:prSet>
      <dgm:spPr/>
    </dgm:pt>
  </dgm:ptLst>
  <dgm:cxnLst>
    <dgm:cxn modelId="{B4D5DB01-A507-4182-BDBE-EA943377B90C}" type="presOf" srcId="{E2E9B0C2-DE4D-4896-A868-6CDE2CC87835}" destId="{905463A8-0325-4523-A3A2-CD7963ADDFFA}" srcOrd="0" destOrd="4" presId="urn:microsoft.com/office/officeart/2005/8/layout/list1"/>
    <dgm:cxn modelId="{0B558902-32D4-4F5F-8213-CF6A8DCF8306}" type="presOf" srcId="{85C1EB13-EB2B-41A3-89FD-297B53B58B1C}" destId="{8E22753F-D0C7-40E6-9967-5DAB44234EA4}" srcOrd="0" destOrd="2" presId="urn:microsoft.com/office/officeart/2005/8/layout/list1"/>
    <dgm:cxn modelId="{0CB6F704-9CE8-486B-BC8F-7C455F19075F}" type="presOf" srcId="{460DCAAD-854B-4042-8144-E0C297EF3057}" destId="{DE8CB595-BBF4-49ED-AE71-3D26BA949DD8}" srcOrd="0" destOrd="0" presId="urn:microsoft.com/office/officeart/2005/8/layout/list1"/>
    <dgm:cxn modelId="{393E1007-F890-46E4-929C-FFD2D5099DCA}" srcId="{FB383DA8-F73A-42EB-A740-7E2BDE07BAEE}" destId="{4CC06846-4809-4169-A772-AAB217F80605}" srcOrd="2" destOrd="0" parTransId="{1A5D7411-4B59-4DAB-8275-26DD42509490}" sibTransId="{589003E5-8655-4BB7-B4D9-9E2378A30574}"/>
    <dgm:cxn modelId="{EABBA409-6EA2-4EA3-AA25-AC98ADED62DA}" srcId="{460DCAAD-854B-4042-8144-E0C297EF3057}" destId="{E48F8B60-E590-434A-AD1A-B9F02D639299}" srcOrd="0" destOrd="0" parTransId="{DEB47F8B-A801-4EC3-B5C4-AAE8750193CB}" sibTransId="{D7963905-0139-4F9B-B629-6D22C57DC7A2}"/>
    <dgm:cxn modelId="{BB954B21-F42C-484D-AC13-32D891560FA5}" srcId="{460DCAAD-854B-4042-8144-E0C297EF3057}" destId="{564959FB-159D-4CC5-9B57-28C7FBFABAB8}" srcOrd="5" destOrd="0" parTransId="{B21136F9-D2B4-41CD-8417-4BD159C3C8B7}" sibTransId="{53B20FF3-CFB7-486E-8F86-45E05762E07B}"/>
    <dgm:cxn modelId="{ACAA6128-2D8C-496A-A848-5F8BED3C831B}" type="presOf" srcId="{FB383DA8-F73A-42EB-A740-7E2BDE07BAEE}" destId="{F46D4DA9-71B5-4FAF-82B1-AB2DB6751C0E}" srcOrd="1" destOrd="0" presId="urn:microsoft.com/office/officeart/2005/8/layout/list1"/>
    <dgm:cxn modelId="{95256E35-7EC3-4469-A746-A1926B867FA9}" type="presOf" srcId="{E48F8B60-E590-434A-AD1A-B9F02D639299}" destId="{8E22753F-D0C7-40E6-9967-5DAB44234EA4}" srcOrd="0" destOrd="0" presId="urn:microsoft.com/office/officeart/2005/8/layout/list1"/>
    <dgm:cxn modelId="{6F8F1B36-7E09-4821-8C6D-9A0F09A9ED90}" srcId="{FB383DA8-F73A-42EB-A740-7E2BDE07BAEE}" destId="{BF0B7E14-EA34-4982-A98D-53CCBCD73159}" srcOrd="0" destOrd="0" parTransId="{3739BE7C-1C34-4D16-8497-88D0BA94BAC9}" sibTransId="{7F974657-451B-4664-A52C-3E36D92E5467}"/>
    <dgm:cxn modelId="{D1199D71-B384-4E1A-A608-99CD0938CD17}" type="presOf" srcId="{564959FB-159D-4CC5-9B57-28C7FBFABAB8}" destId="{8E22753F-D0C7-40E6-9967-5DAB44234EA4}" srcOrd="0" destOrd="5" presId="urn:microsoft.com/office/officeart/2005/8/layout/list1"/>
    <dgm:cxn modelId="{58DB6A55-4730-4FD5-82B1-CF9E1EC2659E}" type="presOf" srcId="{607E3538-C8FA-4CA7-864E-1432EE3130B3}" destId="{8E22753F-D0C7-40E6-9967-5DAB44234EA4}" srcOrd="0" destOrd="4" presId="urn:microsoft.com/office/officeart/2005/8/layout/list1"/>
    <dgm:cxn modelId="{1C605179-C86D-4111-B59D-28DAD532DDDA}" type="presOf" srcId="{09B85333-B9B4-49D6-B1FA-806197A944C8}" destId="{905463A8-0325-4523-A3A2-CD7963ADDFFA}" srcOrd="0" destOrd="3" presId="urn:microsoft.com/office/officeart/2005/8/layout/list1"/>
    <dgm:cxn modelId="{0602C181-6F54-42A9-925D-CEE44D7D3285}" type="presOf" srcId="{FB383DA8-F73A-42EB-A740-7E2BDE07BAEE}" destId="{6F66000C-66C4-4303-952B-92BAC51BC65D}" srcOrd="0" destOrd="0" presId="urn:microsoft.com/office/officeart/2005/8/layout/list1"/>
    <dgm:cxn modelId="{FBF2EE87-2F7E-421F-8F5C-57A2AA6BAF00}" srcId="{460DCAAD-854B-4042-8144-E0C297EF3057}" destId="{B828055D-E390-4992-86B9-5686DD72DD11}" srcOrd="1" destOrd="0" parTransId="{51B7A0E0-C658-4D61-8460-6D66E40A0F58}" sibTransId="{B70F9218-9461-42AA-B057-19C9A81DA80F}"/>
    <dgm:cxn modelId="{9D0B4393-C846-4FEC-B68D-EC031D1282DE}" srcId="{460DCAAD-854B-4042-8144-E0C297EF3057}" destId="{607E3538-C8FA-4CA7-864E-1432EE3130B3}" srcOrd="4" destOrd="0" parTransId="{0937B1B4-A0C6-4FC8-AFFE-92781D4F961E}" sibTransId="{618536C3-1B8D-40D4-BEB4-79D867A62E6C}"/>
    <dgm:cxn modelId="{A6205CBA-9493-4477-B0FD-B09FA2BCB0FB}" srcId="{6CF61F25-7EAE-43A0-980E-CB11D3A2DC61}" destId="{FB383DA8-F73A-42EB-A740-7E2BDE07BAEE}" srcOrd="0" destOrd="0" parTransId="{58A2711B-C141-4DAF-9950-A710BBF4C4F5}" sibTransId="{C6EC1073-4197-49FD-BD18-3C0BAD30CFF7}"/>
    <dgm:cxn modelId="{A1219BBF-75F4-4EE5-BA10-1C9BD22C8676}" srcId="{460DCAAD-854B-4042-8144-E0C297EF3057}" destId="{E9F43F40-F59B-417A-A348-28FCDF26CC8C}" srcOrd="3" destOrd="0" parTransId="{29480542-E824-476F-B25C-3C3356D1D565}" sibTransId="{BE7A0DCD-F2E4-433F-AE1E-969EA16DE235}"/>
    <dgm:cxn modelId="{E02BAAD0-CD7E-4F08-BEB4-3EC4366BD296}" type="presOf" srcId="{A36A1ADA-E631-4482-982E-3AB30698FBE0}" destId="{905463A8-0325-4523-A3A2-CD7963ADDFFA}" srcOrd="0" destOrd="1" presId="urn:microsoft.com/office/officeart/2005/8/layout/list1"/>
    <dgm:cxn modelId="{E519A2D6-16C1-443B-8C28-523442CFA64B}" type="presOf" srcId="{460DCAAD-854B-4042-8144-E0C297EF3057}" destId="{0F5EE38F-4ECA-4F1A-88AB-50DFD6B48C4B}" srcOrd="1" destOrd="0" presId="urn:microsoft.com/office/officeart/2005/8/layout/list1"/>
    <dgm:cxn modelId="{E2FF3CDC-4572-4827-B586-AEDB69A7C230}" type="presOf" srcId="{BF0B7E14-EA34-4982-A98D-53CCBCD73159}" destId="{905463A8-0325-4523-A3A2-CD7963ADDFFA}" srcOrd="0" destOrd="0" presId="urn:microsoft.com/office/officeart/2005/8/layout/list1"/>
    <dgm:cxn modelId="{0E6DC1DE-B50D-414E-A478-75C77C038EF9}" type="presOf" srcId="{E9F43F40-F59B-417A-A348-28FCDF26CC8C}" destId="{8E22753F-D0C7-40E6-9967-5DAB44234EA4}" srcOrd="0" destOrd="3" presId="urn:microsoft.com/office/officeart/2005/8/layout/list1"/>
    <dgm:cxn modelId="{1363DDDF-7FD6-4463-B825-432B909F95A8}" srcId="{FB383DA8-F73A-42EB-A740-7E2BDE07BAEE}" destId="{E2E9B0C2-DE4D-4896-A868-6CDE2CC87835}" srcOrd="4" destOrd="0" parTransId="{AD841362-BEF9-49AC-A32E-4FDE245C7792}" sibTransId="{941FFC9F-EE2A-4CBD-BC7D-6D4DC503A343}"/>
    <dgm:cxn modelId="{517AEEE0-9503-43BC-A16E-E78E4A3326D0}" type="presOf" srcId="{B828055D-E390-4992-86B9-5686DD72DD11}" destId="{8E22753F-D0C7-40E6-9967-5DAB44234EA4}" srcOrd="0" destOrd="1" presId="urn:microsoft.com/office/officeart/2005/8/layout/list1"/>
    <dgm:cxn modelId="{E597EBE1-A7F5-4122-B5CC-78BEADB7EF82}" type="presOf" srcId="{4CC06846-4809-4169-A772-AAB217F80605}" destId="{905463A8-0325-4523-A3A2-CD7963ADDFFA}" srcOrd="0" destOrd="2" presId="urn:microsoft.com/office/officeart/2005/8/layout/list1"/>
    <dgm:cxn modelId="{D59575E9-9820-4456-A990-591BC8D4080C}" srcId="{FB383DA8-F73A-42EB-A740-7E2BDE07BAEE}" destId="{A36A1ADA-E631-4482-982E-3AB30698FBE0}" srcOrd="1" destOrd="0" parTransId="{45562424-B805-4B88-9E14-F0A02331D324}" sibTransId="{491FFEF1-0857-484F-BB58-571669AB2A58}"/>
    <dgm:cxn modelId="{607805F3-B459-41B5-BDCE-A051ACADC52E}" srcId="{FB383DA8-F73A-42EB-A740-7E2BDE07BAEE}" destId="{09B85333-B9B4-49D6-B1FA-806197A944C8}" srcOrd="3" destOrd="0" parTransId="{9ACA6EA2-4D94-4AA9-AD8C-B2AAB12D973C}" sibTransId="{F1F2C5EA-BD85-4A3E-B4B5-946487F317D2}"/>
    <dgm:cxn modelId="{8CE22BF6-69B5-4461-88B9-8772971015B3}" srcId="{460DCAAD-854B-4042-8144-E0C297EF3057}" destId="{85C1EB13-EB2B-41A3-89FD-297B53B58B1C}" srcOrd="2" destOrd="0" parTransId="{C7AAEB48-D131-4B4D-B502-36B0CBA9293D}" sibTransId="{4A562478-F575-48AC-A0BB-4353801B277B}"/>
    <dgm:cxn modelId="{D7C965F9-30B3-4DD7-A9F2-6614A65573E8}" srcId="{6CF61F25-7EAE-43A0-980E-CB11D3A2DC61}" destId="{460DCAAD-854B-4042-8144-E0C297EF3057}" srcOrd="1" destOrd="0" parTransId="{3A2FDBFD-420D-4D8D-AEB1-E02B77FD11B2}" sibTransId="{47A20A35-35B4-4CFB-B4FD-0D7927343F5C}"/>
    <dgm:cxn modelId="{F91149FA-9202-4DE6-8E85-DB26C6A02B7F}" type="presOf" srcId="{6CF61F25-7EAE-43A0-980E-CB11D3A2DC61}" destId="{547E504C-1F6E-4CB7-8472-01E57488225B}" srcOrd="0" destOrd="0" presId="urn:microsoft.com/office/officeart/2005/8/layout/list1"/>
    <dgm:cxn modelId="{99DA74FF-11E5-47EB-87FF-69E5FBE17E6B}" type="presParOf" srcId="{547E504C-1F6E-4CB7-8472-01E57488225B}" destId="{A32D7B9D-7DFA-4F58-931D-51C349D12521}" srcOrd="0" destOrd="0" presId="urn:microsoft.com/office/officeart/2005/8/layout/list1"/>
    <dgm:cxn modelId="{23F13D84-7297-417F-92F8-F4D941335545}" type="presParOf" srcId="{A32D7B9D-7DFA-4F58-931D-51C349D12521}" destId="{6F66000C-66C4-4303-952B-92BAC51BC65D}" srcOrd="0" destOrd="0" presId="urn:microsoft.com/office/officeart/2005/8/layout/list1"/>
    <dgm:cxn modelId="{2B785501-DD52-44FB-BAF6-1BE2087D5C3B}" type="presParOf" srcId="{A32D7B9D-7DFA-4F58-931D-51C349D12521}" destId="{F46D4DA9-71B5-4FAF-82B1-AB2DB6751C0E}" srcOrd="1" destOrd="0" presId="urn:microsoft.com/office/officeart/2005/8/layout/list1"/>
    <dgm:cxn modelId="{B7D4977C-6AF1-4327-A8BE-A2CADF57A1A8}" type="presParOf" srcId="{547E504C-1F6E-4CB7-8472-01E57488225B}" destId="{14509963-FC07-4AF0-BD80-480D681F496C}" srcOrd="1" destOrd="0" presId="urn:microsoft.com/office/officeart/2005/8/layout/list1"/>
    <dgm:cxn modelId="{8C57E028-6F5F-43F5-B41C-752B8871B3FB}" type="presParOf" srcId="{547E504C-1F6E-4CB7-8472-01E57488225B}" destId="{905463A8-0325-4523-A3A2-CD7963ADDFFA}" srcOrd="2" destOrd="0" presId="urn:microsoft.com/office/officeart/2005/8/layout/list1"/>
    <dgm:cxn modelId="{65CAE6CC-56CC-41A7-BBB8-6E411926AD23}" type="presParOf" srcId="{547E504C-1F6E-4CB7-8472-01E57488225B}" destId="{AFCCD22F-3C02-4AE2-AA77-EBEC23C68EDD}" srcOrd="3" destOrd="0" presId="urn:microsoft.com/office/officeart/2005/8/layout/list1"/>
    <dgm:cxn modelId="{929D474A-99B5-4B4D-AE2A-1ED40E57BEA3}" type="presParOf" srcId="{547E504C-1F6E-4CB7-8472-01E57488225B}" destId="{86886B1C-FE70-43C1-8AE2-22259931BDD6}" srcOrd="4" destOrd="0" presId="urn:microsoft.com/office/officeart/2005/8/layout/list1"/>
    <dgm:cxn modelId="{2FB16F20-CB79-4F78-8B1E-D9260602CC34}" type="presParOf" srcId="{86886B1C-FE70-43C1-8AE2-22259931BDD6}" destId="{DE8CB595-BBF4-49ED-AE71-3D26BA949DD8}" srcOrd="0" destOrd="0" presId="urn:microsoft.com/office/officeart/2005/8/layout/list1"/>
    <dgm:cxn modelId="{5B45658F-F1F4-47B9-8893-A031895A0DF8}" type="presParOf" srcId="{86886B1C-FE70-43C1-8AE2-22259931BDD6}" destId="{0F5EE38F-4ECA-4F1A-88AB-50DFD6B48C4B}" srcOrd="1" destOrd="0" presId="urn:microsoft.com/office/officeart/2005/8/layout/list1"/>
    <dgm:cxn modelId="{C0228271-3422-4949-A885-81BAD19EF9B0}" type="presParOf" srcId="{547E504C-1F6E-4CB7-8472-01E57488225B}" destId="{91A77E77-760F-4FD4-B88B-7A0811C63457}" srcOrd="5" destOrd="0" presId="urn:microsoft.com/office/officeart/2005/8/layout/list1"/>
    <dgm:cxn modelId="{5605729C-EBEF-454A-819D-5960FB489ABE}" type="presParOf" srcId="{547E504C-1F6E-4CB7-8472-01E57488225B}" destId="{8E22753F-D0C7-40E6-9967-5DAB44234EA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D63208-CCCC-4CF7-AE70-AD9AD09187A6}" type="doc">
      <dgm:prSet loTypeId="urn:microsoft.com/office/officeart/2005/8/layout/chevron1" loCatId="process" qsTypeId="urn:microsoft.com/office/officeart/2005/8/quickstyle/simple1" qsCatId="simple" csTypeId="urn:microsoft.com/office/officeart/2005/8/colors/accent1_2" csCatId="accent1" phldr="1"/>
      <dgm:spPr/>
    </dgm:pt>
    <dgm:pt modelId="{BA2A4213-6E2C-48A1-95FB-34C74D2587E1}">
      <dgm:prSet phldrT="[Text]"/>
      <dgm:spPr/>
      <dgm:t>
        <a:bodyPr/>
        <a:lstStyle/>
        <a:p>
          <a:r>
            <a:rPr lang="en-US" b="0" i="0" dirty="0">
              <a:solidFill>
                <a:srgbClr val="333333"/>
              </a:solidFill>
              <a:effectLst/>
              <a:latin typeface="Segoe UI Emoji" panose="020B0502040204020203" pitchFamily="34" charset="0"/>
            </a:rPr>
            <a:t>😄</a:t>
          </a:r>
          <a:endParaRPr lang="en-US" dirty="0"/>
        </a:p>
      </dgm:t>
    </dgm:pt>
    <dgm:pt modelId="{AA82A66A-5A39-450A-9574-D6D790C45D05}" type="parTrans" cxnId="{ED7726B2-78BD-44BA-8C93-D856868CF244}">
      <dgm:prSet/>
      <dgm:spPr/>
      <dgm:t>
        <a:bodyPr/>
        <a:lstStyle/>
        <a:p>
          <a:endParaRPr lang="en-US"/>
        </a:p>
      </dgm:t>
    </dgm:pt>
    <dgm:pt modelId="{F7B3B585-2DE0-4DA9-A53E-83FFAA9C5825}" type="sibTrans" cxnId="{ED7726B2-78BD-44BA-8C93-D856868CF244}">
      <dgm:prSet/>
      <dgm:spPr/>
      <dgm:t>
        <a:bodyPr/>
        <a:lstStyle/>
        <a:p>
          <a:endParaRPr lang="en-US"/>
        </a:p>
      </dgm:t>
    </dgm:pt>
    <dgm:pt modelId="{0EC789A0-A40F-4745-A22F-0917F1AF1A1A}">
      <dgm:prSet phldrT="[Text]" custT="1"/>
      <dgm:spPr/>
      <dgm:t>
        <a:bodyPr/>
        <a:lstStyle/>
        <a:p>
          <a:r>
            <a:rPr lang="en-US" sz="2000" b="1" dirty="0">
              <a:solidFill>
                <a:schemeClr val="bg1"/>
              </a:solidFill>
              <a:latin typeface="+mn-lt"/>
              <a:sym typeface="Wingdings" panose="05000000000000000000" pitchFamily="2" charset="2"/>
            </a:rPr>
            <a:t>“smiling face with open mouth and smiling eyes”</a:t>
          </a:r>
          <a:endParaRPr lang="en-US" sz="2000" b="1" dirty="0">
            <a:solidFill>
              <a:schemeClr val="bg1"/>
            </a:solidFill>
            <a:latin typeface="+mn-lt"/>
          </a:endParaRPr>
        </a:p>
      </dgm:t>
    </dgm:pt>
    <dgm:pt modelId="{28B294D1-FECC-40C2-BB74-A20CB3587C1C}" type="parTrans" cxnId="{AEE06B8C-D185-471F-893E-8F6C01F95941}">
      <dgm:prSet/>
      <dgm:spPr/>
      <dgm:t>
        <a:bodyPr/>
        <a:lstStyle/>
        <a:p>
          <a:endParaRPr lang="en-US"/>
        </a:p>
      </dgm:t>
    </dgm:pt>
    <dgm:pt modelId="{6E4079BF-F505-466C-A989-21E2BD934DB9}" type="sibTrans" cxnId="{AEE06B8C-D185-471F-893E-8F6C01F95941}">
      <dgm:prSet/>
      <dgm:spPr/>
      <dgm:t>
        <a:bodyPr/>
        <a:lstStyle/>
        <a:p>
          <a:endParaRPr lang="en-US"/>
        </a:p>
      </dgm:t>
    </dgm:pt>
    <dgm:pt modelId="{C4BAF0DF-B359-4AAF-A4A3-B7BFF75752C8}">
      <dgm:prSet phldrT="[Text]" custT="1"/>
      <dgm:spPr/>
      <dgm:t>
        <a:bodyPr/>
        <a:lstStyle/>
        <a:p>
          <a:r>
            <a:rPr lang="en-US" sz="1800" b="1" dirty="0"/>
            <a:t>“</a:t>
          </a:r>
          <a:r>
            <a:rPr lang="id-ID" sz="1800" b="1" dirty="0"/>
            <a:t>wajah tersenyum dengan mulut terbuka dan mata tersenyum</a:t>
          </a:r>
          <a:r>
            <a:rPr lang="en-US" sz="1800" b="1" dirty="0"/>
            <a:t>”</a:t>
          </a:r>
        </a:p>
      </dgm:t>
    </dgm:pt>
    <dgm:pt modelId="{06D96EC4-8AE9-49FE-BD5F-811528494D57}" type="parTrans" cxnId="{40AE42F6-E42C-4EDF-9288-446885E02D99}">
      <dgm:prSet/>
      <dgm:spPr/>
      <dgm:t>
        <a:bodyPr/>
        <a:lstStyle/>
        <a:p>
          <a:endParaRPr lang="en-US"/>
        </a:p>
      </dgm:t>
    </dgm:pt>
    <dgm:pt modelId="{70B83CED-C9B4-4260-8FB4-AE3BCC34C9FD}" type="sibTrans" cxnId="{40AE42F6-E42C-4EDF-9288-446885E02D99}">
      <dgm:prSet/>
      <dgm:spPr/>
      <dgm:t>
        <a:bodyPr/>
        <a:lstStyle/>
        <a:p>
          <a:endParaRPr lang="en-US"/>
        </a:p>
      </dgm:t>
    </dgm:pt>
    <dgm:pt modelId="{29E1FC0E-0933-492F-A8C1-5530F50A33E2}" type="pres">
      <dgm:prSet presAssocID="{A2D63208-CCCC-4CF7-AE70-AD9AD09187A6}" presName="Name0" presStyleCnt="0">
        <dgm:presLayoutVars>
          <dgm:dir/>
          <dgm:animLvl val="lvl"/>
          <dgm:resizeHandles val="exact"/>
        </dgm:presLayoutVars>
      </dgm:prSet>
      <dgm:spPr/>
    </dgm:pt>
    <dgm:pt modelId="{CD001A26-CDA9-4907-B3AB-AE6600A1FFFA}" type="pres">
      <dgm:prSet presAssocID="{BA2A4213-6E2C-48A1-95FB-34C74D2587E1}" presName="parTxOnly" presStyleLbl="node1" presStyleIdx="0" presStyleCnt="3" custScaleY="123225">
        <dgm:presLayoutVars>
          <dgm:chMax val="0"/>
          <dgm:chPref val="0"/>
          <dgm:bulletEnabled val="1"/>
        </dgm:presLayoutVars>
      </dgm:prSet>
      <dgm:spPr/>
    </dgm:pt>
    <dgm:pt modelId="{495D880C-A397-4A8E-8D91-162C99841EF7}" type="pres">
      <dgm:prSet presAssocID="{F7B3B585-2DE0-4DA9-A53E-83FFAA9C5825}" presName="parTxOnlySpace" presStyleCnt="0"/>
      <dgm:spPr/>
    </dgm:pt>
    <dgm:pt modelId="{E241E63F-37F1-421C-AD07-93C5B17A7BE3}" type="pres">
      <dgm:prSet presAssocID="{0EC789A0-A40F-4745-A22F-0917F1AF1A1A}" presName="parTxOnly" presStyleLbl="node1" presStyleIdx="1" presStyleCnt="3" custScaleX="130103" custScaleY="123225" custLinFactNeighborX="0" custLinFactNeighborY="0">
        <dgm:presLayoutVars>
          <dgm:chMax val="0"/>
          <dgm:chPref val="0"/>
          <dgm:bulletEnabled val="1"/>
        </dgm:presLayoutVars>
      </dgm:prSet>
      <dgm:spPr/>
    </dgm:pt>
    <dgm:pt modelId="{EFD43107-9800-4FD8-A25F-754C0F8D683E}" type="pres">
      <dgm:prSet presAssocID="{6E4079BF-F505-466C-A989-21E2BD934DB9}" presName="parTxOnlySpace" presStyleCnt="0"/>
      <dgm:spPr/>
    </dgm:pt>
    <dgm:pt modelId="{CFB8CF8E-7F80-4CCD-9186-DE121091646B}" type="pres">
      <dgm:prSet presAssocID="{C4BAF0DF-B359-4AAF-A4A3-B7BFF75752C8}" presName="parTxOnly" presStyleLbl="node1" presStyleIdx="2" presStyleCnt="3" custScaleX="136114" custScaleY="125482">
        <dgm:presLayoutVars>
          <dgm:chMax val="0"/>
          <dgm:chPref val="0"/>
          <dgm:bulletEnabled val="1"/>
        </dgm:presLayoutVars>
      </dgm:prSet>
      <dgm:spPr/>
    </dgm:pt>
  </dgm:ptLst>
  <dgm:cxnLst>
    <dgm:cxn modelId="{EC54482D-0DED-4E87-BE8B-9929CD906C19}" type="presOf" srcId="{A2D63208-CCCC-4CF7-AE70-AD9AD09187A6}" destId="{29E1FC0E-0933-492F-A8C1-5530F50A33E2}" srcOrd="0" destOrd="0" presId="urn:microsoft.com/office/officeart/2005/8/layout/chevron1"/>
    <dgm:cxn modelId="{CBBF7B44-29F0-4180-830C-94AB34EE3B9D}" type="presOf" srcId="{0EC789A0-A40F-4745-A22F-0917F1AF1A1A}" destId="{E241E63F-37F1-421C-AD07-93C5B17A7BE3}" srcOrd="0" destOrd="0" presId="urn:microsoft.com/office/officeart/2005/8/layout/chevron1"/>
    <dgm:cxn modelId="{AEE06B8C-D185-471F-893E-8F6C01F95941}" srcId="{A2D63208-CCCC-4CF7-AE70-AD9AD09187A6}" destId="{0EC789A0-A40F-4745-A22F-0917F1AF1A1A}" srcOrd="1" destOrd="0" parTransId="{28B294D1-FECC-40C2-BB74-A20CB3587C1C}" sibTransId="{6E4079BF-F505-466C-A989-21E2BD934DB9}"/>
    <dgm:cxn modelId="{ED7726B2-78BD-44BA-8C93-D856868CF244}" srcId="{A2D63208-CCCC-4CF7-AE70-AD9AD09187A6}" destId="{BA2A4213-6E2C-48A1-95FB-34C74D2587E1}" srcOrd="0" destOrd="0" parTransId="{AA82A66A-5A39-450A-9574-D6D790C45D05}" sibTransId="{F7B3B585-2DE0-4DA9-A53E-83FFAA9C5825}"/>
    <dgm:cxn modelId="{3FD7D0C9-749D-4B4B-93A2-9D20641CC5B4}" type="presOf" srcId="{C4BAF0DF-B359-4AAF-A4A3-B7BFF75752C8}" destId="{CFB8CF8E-7F80-4CCD-9186-DE121091646B}" srcOrd="0" destOrd="0" presId="urn:microsoft.com/office/officeart/2005/8/layout/chevron1"/>
    <dgm:cxn modelId="{509253F1-D0A6-4EB7-8B99-BC38C3DDFCC2}" type="presOf" srcId="{BA2A4213-6E2C-48A1-95FB-34C74D2587E1}" destId="{CD001A26-CDA9-4907-B3AB-AE6600A1FFFA}" srcOrd="0" destOrd="0" presId="urn:microsoft.com/office/officeart/2005/8/layout/chevron1"/>
    <dgm:cxn modelId="{40AE42F6-E42C-4EDF-9288-446885E02D99}" srcId="{A2D63208-CCCC-4CF7-AE70-AD9AD09187A6}" destId="{C4BAF0DF-B359-4AAF-A4A3-B7BFF75752C8}" srcOrd="2" destOrd="0" parTransId="{06D96EC4-8AE9-49FE-BD5F-811528494D57}" sibTransId="{70B83CED-C9B4-4260-8FB4-AE3BCC34C9FD}"/>
    <dgm:cxn modelId="{ECB65C55-B5CA-4DE9-83C1-05CAAD10C415}" type="presParOf" srcId="{29E1FC0E-0933-492F-A8C1-5530F50A33E2}" destId="{CD001A26-CDA9-4907-B3AB-AE6600A1FFFA}" srcOrd="0" destOrd="0" presId="urn:microsoft.com/office/officeart/2005/8/layout/chevron1"/>
    <dgm:cxn modelId="{BD563E4C-6ECE-4E03-9B1E-D1DD16148878}" type="presParOf" srcId="{29E1FC0E-0933-492F-A8C1-5530F50A33E2}" destId="{495D880C-A397-4A8E-8D91-162C99841EF7}" srcOrd="1" destOrd="0" presId="urn:microsoft.com/office/officeart/2005/8/layout/chevron1"/>
    <dgm:cxn modelId="{D0F71EC2-2EAF-496A-9446-E7C464656587}" type="presParOf" srcId="{29E1FC0E-0933-492F-A8C1-5530F50A33E2}" destId="{E241E63F-37F1-421C-AD07-93C5B17A7BE3}" srcOrd="2" destOrd="0" presId="urn:microsoft.com/office/officeart/2005/8/layout/chevron1"/>
    <dgm:cxn modelId="{A5159E05-7066-4FCF-9126-CBCA8BEBCEC2}" type="presParOf" srcId="{29E1FC0E-0933-492F-A8C1-5530F50A33E2}" destId="{EFD43107-9800-4FD8-A25F-754C0F8D683E}" srcOrd="3" destOrd="0" presId="urn:microsoft.com/office/officeart/2005/8/layout/chevron1"/>
    <dgm:cxn modelId="{12F06CA4-E018-4457-B0F6-CDE922BF12CB}" type="presParOf" srcId="{29E1FC0E-0933-492F-A8C1-5530F50A33E2}" destId="{CFB8CF8E-7F80-4CCD-9186-DE121091646B}"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D63208-CCCC-4CF7-AE70-AD9AD09187A6}" type="doc">
      <dgm:prSet loTypeId="urn:microsoft.com/office/officeart/2005/8/layout/chevron1" loCatId="process" qsTypeId="urn:microsoft.com/office/officeart/2005/8/quickstyle/simple1" qsCatId="simple" csTypeId="urn:microsoft.com/office/officeart/2005/8/colors/accent1_2" csCatId="accent1" phldr="1"/>
      <dgm:spPr/>
    </dgm:pt>
    <dgm:pt modelId="{BA2A4213-6E2C-48A1-95FB-34C74D2587E1}">
      <dgm:prSet phldrT="[Text]"/>
      <dgm:spPr/>
      <dgm:t>
        <a:bodyPr/>
        <a:lstStyle/>
        <a:p>
          <a:r>
            <a:rPr lang="en-US" b="0" i="0" dirty="0">
              <a:solidFill>
                <a:schemeClr val="bg1"/>
              </a:solidFill>
              <a:effectLst/>
              <a:latin typeface="Segoe UI Emoji" panose="020B0502040204020203" pitchFamily="34" charset="0"/>
              <a:sym typeface="Wingdings" panose="05000000000000000000" pitchFamily="2" charset="2"/>
            </a:rPr>
            <a:t>:-)</a:t>
          </a:r>
          <a:endParaRPr lang="en-US" dirty="0">
            <a:solidFill>
              <a:schemeClr val="bg1"/>
            </a:solidFill>
          </a:endParaRPr>
        </a:p>
      </dgm:t>
    </dgm:pt>
    <dgm:pt modelId="{AA82A66A-5A39-450A-9574-D6D790C45D05}" type="parTrans" cxnId="{ED7726B2-78BD-44BA-8C93-D856868CF244}">
      <dgm:prSet/>
      <dgm:spPr/>
      <dgm:t>
        <a:bodyPr/>
        <a:lstStyle/>
        <a:p>
          <a:endParaRPr lang="en-US"/>
        </a:p>
      </dgm:t>
    </dgm:pt>
    <dgm:pt modelId="{F7B3B585-2DE0-4DA9-A53E-83FFAA9C5825}" type="sibTrans" cxnId="{ED7726B2-78BD-44BA-8C93-D856868CF244}">
      <dgm:prSet/>
      <dgm:spPr/>
      <dgm:t>
        <a:bodyPr/>
        <a:lstStyle/>
        <a:p>
          <a:endParaRPr lang="en-US"/>
        </a:p>
      </dgm:t>
    </dgm:pt>
    <dgm:pt modelId="{0EC789A0-A40F-4745-A22F-0917F1AF1A1A}">
      <dgm:prSet phldrT="[Text]" custT="1"/>
      <dgm:spPr/>
      <dgm:t>
        <a:bodyPr/>
        <a:lstStyle/>
        <a:p>
          <a:r>
            <a:rPr lang="en-US" sz="2000" b="1" dirty="0">
              <a:solidFill>
                <a:schemeClr val="bg1"/>
              </a:solidFill>
              <a:latin typeface="+mn-lt"/>
              <a:sym typeface="Wingdings" panose="05000000000000000000" pitchFamily="2" charset="2"/>
            </a:rPr>
            <a:t>“smiley”</a:t>
          </a:r>
          <a:endParaRPr lang="en-US" sz="2000" b="1" dirty="0">
            <a:solidFill>
              <a:schemeClr val="bg1"/>
            </a:solidFill>
            <a:latin typeface="+mn-lt"/>
          </a:endParaRPr>
        </a:p>
      </dgm:t>
    </dgm:pt>
    <dgm:pt modelId="{28B294D1-FECC-40C2-BB74-A20CB3587C1C}" type="parTrans" cxnId="{AEE06B8C-D185-471F-893E-8F6C01F95941}">
      <dgm:prSet/>
      <dgm:spPr/>
      <dgm:t>
        <a:bodyPr/>
        <a:lstStyle/>
        <a:p>
          <a:endParaRPr lang="en-US"/>
        </a:p>
      </dgm:t>
    </dgm:pt>
    <dgm:pt modelId="{6E4079BF-F505-466C-A989-21E2BD934DB9}" type="sibTrans" cxnId="{AEE06B8C-D185-471F-893E-8F6C01F95941}">
      <dgm:prSet/>
      <dgm:spPr/>
      <dgm:t>
        <a:bodyPr/>
        <a:lstStyle/>
        <a:p>
          <a:endParaRPr lang="en-US"/>
        </a:p>
      </dgm:t>
    </dgm:pt>
    <dgm:pt modelId="{C4BAF0DF-B359-4AAF-A4A3-B7BFF75752C8}">
      <dgm:prSet phldrT="[Text]" custT="1"/>
      <dgm:spPr/>
      <dgm:t>
        <a:bodyPr/>
        <a:lstStyle/>
        <a:p>
          <a:r>
            <a:rPr lang="en-US" sz="2000" b="1" dirty="0"/>
            <a:t>“</a:t>
          </a:r>
          <a:r>
            <a:rPr lang="en-US" sz="2000" b="1" dirty="0" err="1"/>
            <a:t>tersenyum</a:t>
          </a:r>
          <a:r>
            <a:rPr lang="en-US" sz="2000" b="1" dirty="0"/>
            <a:t>”</a:t>
          </a:r>
        </a:p>
      </dgm:t>
    </dgm:pt>
    <dgm:pt modelId="{06D96EC4-8AE9-49FE-BD5F-811528494D57}" type="parTrans" cxnId="{40AE42F6-E42C-4EDF-9288-446885E02D99}">
      <dgm:prSet/>
      <dgm:spPr/>
      <dgm:t>
        <a:bodyPr/>
        <a:lstStyle/>
        <a:p>
          <a:endParaRPr lang="en-US"/>
        </a:p>
      </dgm:t>
    </dgm:pt>
    <dgm:pt modelId="{70B83CED-C9B4-4260-8FB4-AE3BCC34C9FD}" type="sibTrans" cxnId="{40AE42F6-E42C-4EDF-9288-446885E02D99}">
      <dgm:prSet/>
      <dgm:spPr/>
      <dgm:t>
        <a:bodyPr/>
        <a:lstStyle/>
        <a:p>
          <a:endParaRPr lang="en-US"/>
        </a:p>
      </dgm:t>
    </dgm:pt>
    <dgm:pt modelId="{29E1FC0E-0933-492F-A8C1-5530F50A33E2}" type="pres">
      <dgm:prSet presAssocID="{A2D63208-CCCC-4CF7-AE70-AD9AD09187A6}" presName="Name0" presStyleCnt="0">
        <dgm:presLayoutVars>
          <dgm:dir/>
          <dgm:animLvl val="lvl"/>
          <dgm:resizeHandles val="exact"/>
        </dgm:presLayoutVars>
      </dgm:prSet>
      <dgm:spPr/>
    </dgm:pt>
    <dgm:pt modelId="{CD001A26-CDA9-4907-B3AB-AE6600A1FFFA}" type="pres">
      <dgm:prSet presAssocID="{BA2A4213-6E2C-48A1-95FB-34C74D2587E1}" presName="parTxOnly" presStyleLbl="node1" presStyleIdx="0" presStyleCnt="3" custScaleY="123225">
        <dgm:presLayoutVars>
          <dgm:chMax val="0"/>
          <dgm:chPref val="0"/>
          <dgm:bulletEnabled val="1"/>
        </dgm:presLayoutVars>
      </dgm:prSet>
      <dgm:spPr/>
    </dgm:pt>
    <dgm:pt modelId="{495D880C-A397-4A8E-8D91-162C99841EF7}" type="pres">
      <dgm:prSet presAssocID="{F7B3B585-2DE0-4DA9-A53E-83FFAA9C5825}" presName="parTxOnlySpace" presStyleCnt="0"/>
      <dgm:spPr/>
    </dgm:pt>
    <dgm:pt modelId="{E241E63F-37F1-421C-AD07-93C5B17A7BE3}" type="pres">
      <dgm:prSet presAssocID="{0EC789A0-A40F-4745-A22F-0917F1AF1A1A}" presName="parTxOnly" presStyleLbl="node1" presStyleIdx="1" presStyleCnt="3" custScaleX="130103" custScaleY="123225" custLinFactNeighborX="0" custLinFactNeighborY="0">
        <dgm:presLayoutVars>
          <dgm:chMax val="0"/>
          <dgm:chPref val="0"/>
          <dgm:bulletEnabled val="1"/>
        </dgm:presLayoutVars>
      </dgm:prSet>
      <dgm:spPr/>
    </dgm:pt>
    <dgm:pt modelId="{EFD43107-9800-4FD8-A25F-754C0F8D683E}" type="pres">
      <dgm:prSet presAssocID="{6E4079BF-F505-466C-A989-21E2BD934DB9}" presName="parTxOnlySpace" presStyleCnt="0"/>
      <dgm:spPr/>
    </dgm:pt>
    <dgm:pt modelId="{CFB8CF8E-7F80-4CCD-9186-DE121091646B}" type="pres">
      <dgm:prSet presAssocID="{C4BAF0DF-B359-4AAF-A4A3-B7BFF75752C8}" presName="parTxOnly" presStyleLbl="node1" presStyleIdx="2" presStyleCnt="3" custScaleX="136114" custScaleY="125482">
        <dgm:presLayoutVars>
          <dgm:chMax val="0"/>
          <dgm:chPref val="0"/>
          <dgm:bulletEnabled val="1"/>
        </dgm:presLayoutVars>
      </dgm:prSet>
      <dgm:spPr/>
    </dgm:pt>
  </dgm:ptLst>
  <dgm:cxnLst>
    <dgm:cxn modelId="{EC54482D-0DED-4E87-BE8B-9929CD906C19}" type="presOf" srcId="{A2D63208-CCCC-4CF7-AE70-AD9AD09187A6}" destId="{29E1FC0E-0933-492F-A8C1-5530F50A33E2}" srcOrd="0" destOrd="0" presId="urn:microsoft.com/office/officeart/2005/8/layout/chevron1"/>
    <dgm:cxn modelId="{CBBF7B44-29F0-4180-830C-94AB34EE3B9D}" type="presOf" srcId="{0EC789A0-A40F-4745-A22F-0917F1AF1A1A}" destId="{E241E63F-37F1-421C-AD07-93C5B17A7BE3}" srcOrd="0" destOrd="0" presId="urn:microsoft.com/office/officeart/2005/8/layout/chevron1"/>
    <dgm:cxn modelId="{AEE06B8C-D185-471F-893E-8F6C01F95941}" srcId="{A2D63208-CCCC-4CF7-AE70-AD9AD09187A6}" destId="{0EC789A0-A40F-4745-A22F-0917F1AF1A1A}" srcOrd="1" destOrd="0" parTransId="{28B294D1-FECC-40C2-BB74-A20CB3587C1C}" sibTransId="{6E4079BF-F505-466C-A989-21E2BD934DB9}"/>
    <dgm:cxn modelId="{ED7726B2-78BD-44BA-8C93-D856868CF244}" srcId="{A2D63208-CCCC-4CF7-AE70-AD9AD09187A6}" destId="{BA2A4213-6E2C-48A1-95FB-34C74D2587E1}" srcOrd="0" destOrd="0" parTransId="{AA82A66A-5A39-450A-9574-D6D790C45D05}" sibTransId="{F7B3B585-2DE0-4DA9-A53E-83FFAA9C5825}"/>
    <dgm:cxn modelId="{3FD7D0C9-749D-4B4B-93A2-9D20641CC5B4}" type="presOf" srcId="{C4BAF0DF-B359-4AAF-A4A3-B7BFF75752C8}" destId="{CFB8CF8E-7F80-4CCD-9186-DE121091646B}" srcOrd="0" destOrd="0" presId="urn:microsoft.com/office/officeart/2005/8/layout/chevron1"/>
    <dgm:cxn modelId="{509253F1-D0A6-4EB7-8B99-BC38C3DDFCC2}" type="presOf" srcId="{BA2A4213-6E2C-48A1-95FB-34C74D2587E1}" destId="{CD001A26-CDA9-4907-B3AB-AE6600A1FFFA}" srcOrd="0" destOrd="0" presId="urn:microsoft.com/office/officeart/2005/8/layout/chevron1"/>
    <dgm:cxn modelId="{40AE42F6-E42C-4EDF-9288-446885E02D99}" srcId="{A2D63208-CCCC-4CF7-AE70-AD9AD09187A6}" destId="{C4BAF0DF-B359-4AAF-A4A3-B7BFF75752C8}" srcOrd="2" destOrd="0" parTransId="{06D96EC4-8AE9-49FE-BD5F-811528494D57}" sibTransId="{70B83CED-C9B4-4260-8FB4-AE3BCC34C9FD}"/>
    <dgm:cxn modelId="{ECB65C55-B5CA-4DE9-83C1-05CAAD10C415}" type="presParOf" srcId="{29E1FC0E-0933-492F-A8C1-5530F50A33E2}" destId="{CD001A26-CDA9-4907-B3AB-AE6600A1FFFA}" srcOrd="0" destOrd="0" presId="urn:microsoft.com/office/officeart/2005/8/layout/chevron1"/>
    <dgm:cxn modelId="{BD563E4C-6ECE-4E03-9B1E-D1DD16148878}" type="presParOf" srcId="{29E1FC0E-0933-492F-A8C1-5530F50A33E2}" destId="{495D880C-A397-4A8E-8D91-162C99841EF7}" srcOrd="1" destOrd="0" presId="urn:microsoft.com/office/officeart/2005/8/layout/chevron1"/>
    <dgm:cxn modelId="{D0F71EC2-2EAF-496A-9446-E7C464656587}" type="presParOf" srcId="{29E1FC0E-0933-492F-A8C1-5530F50A33E2}" destId="{E241E63F-37F1-421C-AD07-93C5B17A7BE3}" srcOrd="2" destOrd="0" presId="urn:microsoft.com/office/officeart/2005/8/layout/chevron1"/>
    <dgm:cxn modelId="{A5159E05-7066-4FCF-9126-CBCA8BEBCEC2}" type="presParOf" srcId="{29E1FC0E-0933-492F-A8C1-5530F50A33E2}" destId="{EFD43107-9800-4FD8-A25F-754C0F8D683E}" srcOrd="3" destOrd="0" presId="urn:microsoft.com/office/officeart/2005/8/layout/chevron1"/>
    <dgm:cxn modelId="{12F06CA4-E018-4457-B0F6-CDE922BF12CB}" type="presParOf" srcId="{29E1FC0E-0933-492F-A8C1-5530F50A33E2}" destId="{CFB8CF8E-7F80-4CCD-9186-DE121091646B}"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8A11798-C8E1-4219-8AA2-94C7DA0F683D}" type="doc">
      <dgm:prSet loTypeId="urn:microsoft.com/office/officeart/2005/8/layout/chevron1" loCatId="process" qsTypeId="urn:microsoft.com/office/officeart/2005/8/quickstyle/simple1" qsCatId="simple" csTypeId="urn:microsoft.com/office/officeart/2005/8/colors/accent1_2" csCatId="accent1" phldr="1"/>
      <dgm:spPr/>
    </dgm:pt>
    <dgm:pt modelId="{936EBDF2-751E-457E-B60C-5831323B1AA1}">
      <dgm:prSet phldrT="[Text]"/>
      <dgm:spPr/>
      <dgm:t>
        <a:bodyPr/>
        <a:lstStyle/>
        <a:p>
          <a:r>
            <a:rPr lang="en-US" dirty="0" err="1"/>
            <a:t>dtg</a:t>
          </a:r>
          <a:endParaRPr lang="en-US" dirty="0"/>
        </a:p>
      </dgm:t>
    </dgm:pt>
    <dgm:pt modelId="{2C1AB8AE-BCCE-43E9-A95A-F6C092282876}" type="parTrans" cxnId="{492E1FEB-5A5D-4A55-B487-07774C6D4869}">
      <dgm:prSet/>
      <dgm:spPr/>
      <dgm:t>
        <a:bodyPr/>
        <a:lstStyle/>
        <a:p>
          <a:endParaRPr lang="en-US"/>
        </a:p>
      </dgm:t>
    </dgm:pt>
    <dgm:pt modelId="{65153A12-0F43-4818-B8B3-3B875C3A90CB}" type="sibTrans" cxnId="{492E1FEB-5A5D-4A55-B487-07774C6D4869}">
      <dgm:prSet/>
      <dgm:spPr/>
      <dgm:t>
        <a:bodyPr/>
        <a:lstStyle/>
        <a:p>
          <a:endParaRPr lang="en-US"/>
        </a:p>
      </dgm:t>
    </dgm:pt>
    <dgm:pt modelId="{4AFBFF0B-2E7F-403A-9855-E00C4773CBE6}">
      <dgm:prSet phldrT="[Text]"/>
      <dgm:spPr/>
      <dgm:t>
        <a:bodyPr/>
        <a:lstStyle/>
        <a:p>
          <a:r>
            <a:rPr lang="en-US" dirty="0" err="1"/>
            <a:t>datang</a:t>
          </a:r>
          <a:endParaRPr lang="en-US" dirty="0"/>
        </a:p>
      </dgm:t>
    </dgm:pt>
    <dgm:pt modelId="{8D417796-750F-4CCD-B892-E5A8FD5A7214}" type="parTrans" cxnId="{85186630-0980-469B-B2AA-A6DE4A36D974}">
      <dgm:prSet/>
      <dgm:spPr/>
      <dgm:t>
        <a:bodyPr/>
        <a:lstStyle/>
        <a:p>
          <a:endParaRPr lang="en-US"/>
        </a:p>
      </dgm:t>
    </dgm:pt>
    <dgm:pt modelId="{14FBCE2F-6DDC-4AC0-B27F-3DFB4156555F}" type="sibTrans" cxnId="{85186630-0980-469B-B2AA-A6DE4A36D974}">
      <dgm:prSet/>
      <dgm:spPr/>
      <dgm:t>
        <a:bodyPr/>
        <a:lstStyle/>
        <a:p>
          <a:endParaRPr lang="en-US"/>
        </a:p>
      </dgm:t>
    </dgm:pt>
    <dgm:pt modelId="{0FE44308-5664-40BC-8324-5A19080BADDF}" type="pres">
      <dgm:prSet presAssocID="{38A11798-C8E1-4219-8AA2-94C7DA0F683D}" presName="Name0" presStyleCnt="0">
        <dgm:presLayoutVars>
          <dgm:dir/>
          <dgm:animLvl val="lvl"/>
          <dgm:resizeHandles val="exact"/>
        </dgm:presLayoutVars>
      </dgm:prSet>
      <dgm:spPr/>
    </dgm:pt>
    <dgm:pt modelId="{10E76FB6-8E3D-49C1-942D-683F8DF84443}" type="pres">
      <dgm:prSet presAssocID="{936EBDF2-751E-457E-B60C-5831323B1AA1}" presName="parTxOnly" presStyleLbl="node1" presStyleIdx="0" presStyleCnt="2">
        <dgm:presLayoutVars>
          <dgm:chMax val="0"/>
          <dgm:chPref val="0"/>
          <dgm:bulletEnabled val="1"/>
        </dgm:presLayoutVars>
      </dgm:prSet>
      <dgm:spPr/>
    </dgm:pt>
    <dgm:pt modelId="{392843E6-CE66-4146-BBBD-79F429CF20A9}" type="pres">
      <dgm:prSet presAssocID="{65153A12-0F43-4818-B8B3-3B875C3A90CB}" presName="parTxOnlySpace" presStyleCnt="0"/>
      <dgm:spPr/>
    </dgm:pt>
    <dgm:pt modelId="{3839B0F8-7328-46F6-BF6D-D8F9115BC26E}" type="pres">
      <dgm:prSet presAssocID="{4AFBFF0B-2E7F-403A-9855-E00C4773CBE6}" presName="parTxOnly" presStyleLbl="node1" presStyleIdx="1" presStyleCnt="2">
        <dgm:presLayoutVars>
          <dgm:chMax val="0"/>
          <dgm:chPref val="0"/>
          <dgm:bulletEnabled val="1"/>
        </dgm:presLayoutVars>
      </dgm:prSet>
      <dgm:spPr/>
    </dgm:pt>
  </dgm:ptLst>
  <dgm:cxnLst>
    <dgm:cxn modelId="{D6452D2A-6675-48C0-ADC7-B9C6981F0C1E}" type="presOf" srcId="{38A11798-C8E1-4219-8AA2-94C7DA0F683D}" destId="{0FE44308-5664-40BC-8324-5A19080BADDF}" srcOrd="0" destOrd="0" presId="urn:microsoft.com/office/officeart/2005/8/layout/chevron1"/>
    <dgm:cxn modelId="{85186630-0980-469B-B2AA-A6DE4A36D974}" srcId="{38A11798-C8E1-4219-8AA2-94C7DA0F683D}" destId="{4AFBFF0B-2E7F-403A-9855-E00C4773CBE6}" srcOrd="1" destOrd="0" parTransId="{8D417796-750F-4CCD-B892-E5A8FD5A7214}" sibTransId="{14FBCE2F-6DDC-4AC0-B27F-3DFB4156555F}"/>
    <dgm:cxn modelId="{8C816A3F-DCF2-4CD7-BAA2-F97BBEA08F11}" type="presOf" srcId="{936EBDF2-751E-457E-B60C-5831323B1AA1}" destId="{10E76FB6-8E3D-49C1-942D-683F8DF84443}" srcOrd="0" destOrd="0" presId="urn:microsoft.com/office/officeart/2005/8/layout/chevron1"/>
    <dgm:cxn modelId="{1D9153B4-4A39-4D94-9DA2-00DFA41BFD62}" type="presOf" srcId="{4AFBFF0B-2E7F-403A-9855-E00C4773CBE6}" destId="{3839B0F8-7328-46F6-BF6D-D8F9115BC26E}" srcOrd="0" destOrd="0" presId="urn:microsoft.com/office/officeart/2005/8/layout/chevron1"/>
    <dgm:cxn modelId="{492E1FEB-5A5D-4A55-B487-07774C6D4869}" srcId="{38A11798-C8E1-4219-8AA2-94C7DA0F683D}" destId="{936EBDF2-751E-457E-B60C-5831323B1AA1}" srcOrd="0" destOrd="0" parTransId="{2C1AB8AE-BCCE-43E9-A95A-F6C092282876}" sibTransId="{65153A12-0F43-4818-B8B3-3B875C3A90CB}"/>
    <dgm:cxn modelId="{2381EE12-7CE2-4639-9D14-2FE5E67E6B40}" type="presParOf" srcId="{0FE44308-5664-40BC-8324-5A19080BADDF}" destId="{10E76FB6-8E3D-49C1-942D-683F8DF84443}" srcOrd="0" destOrd="0" presId="urn:microsoft.com/office/officeart/2005/8/layout/chevron1"/>
    <dgm:cxn modelId="{60C829B5-FC7E-4CD1-B466-FD15C7534406}" type="presParOf" srcId="{0FE44308-5664-40BC-8324-5A19080BADDF}" destId="{392843E6-CE66-4146-BBBD-79F429CF20A9}" srcOrd="1" destOrd="0" presId="urn:microsoft.com/office/officeart/2005/8/layout/chevron1"/>
    <dgm:cxn modelId="{2293A0CE-93EC-4016-88A6-339736CAC753}" type="presParOf" srcId="{0FE44308-5664-40BC-8324-5A19080BADDF}" destId="{3839B0F8-7328-46F6-BF6D-D8F9115BC26E}"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A11798-C8E1-4219-8AA2-94C7DA0F683D}" type="doc">
      <dgm:prSet loTypeId="urn:microsoft.com/office/officeart/2005/8/layout/chevron1" loCatId="process" qsTypeId="urn:microsoft.com/office/officeart/2005/8/quickstyle/simple1" qsCatId="simple" csTypeId="urn:microsoft.com/office/officeart/2005/8/colors/accent1_2" csCatId="accent1" phldr="1"/>
      <dgm:spPr/>
    </dgm:pt>
    <dgm:pt modelId="{936EBDF2-751E-457E-B60C-5831323B1AA1}">
      <dgm:prSet phldrT="[Text]"/>
      <dgm:spPr/>
      <dgm:t>
        <a:bodyPr/>
        <a:lstStyle/>
        <a:p>
          <a:r>
            <a:rPr lang="en-US" dirty="0" err="1"/>
            <a:t>membeli</a:t>
          </a:r>
          <a:endParaRPr lang="en-US" dirty="0"/>
        </a:p>
      </dgm:t>
    </dgm:pt>
    <dgm:pt modelId="{2C1AB8AE-BCCE-43E9-A95A-F6C092282876}" type="parTrans" cxnId="{492E1FEB-5A5D-4A55-B487-07774C6D4869}">
      <dgm:prSet/>
      <dgm:spPr/>
      <dgm:t>
        <a:bodyPr/>
        <a:lstStyle/>
        <a:p>
          <a:endParaRPr lang="en-US"/>
        </a:p>
      </dgm:t>
    </dgm:pt>
    <dgm:pt modelId="{65153A12-0F43-4818-B8B3-3B875C3A90CB}" type="sibTrans" cxnId="{492E1FEB-5A5D-4A55-B487-07774C6D4869}">
      <dgm:prSet/>
      <dgm:spPr/>
      <dgm:t>
        <a:bodyPr/>
        <a:lstStyle/>
        <a:p>
          <a:endParaRPr lang="en-US"/>
        </a:p>
      </dgm:t>
    </dgm:pt>
    <dgm:pt modelId="{4AFBFF0B-2E7F-403A-9855-E00C4773CBE6}">
      <dgm:prSet phldrT="[Text]"/>
      <dgm:spPr/>
      <dgm:t>
        <a:bodyPr/>
        <a:lstStyle/>
        <a:p>
          <a:r>
            <a:rPr lang="en-US" dirty="0" err="1"/>
            <a:t>beli</a:t>
          </a:r>
          <a:endParaRPr lang="en-US" dirty="0"/>
        </a:p>
      </dgm:t>
    </dgm:pt>
    <dgm:pt modelId="{8D417796-750F-4CCD-B892-E5A8FD5A7214}" type="parTrans" cxnId="{85186630-0980-469B-B2AA-A6DE4A36D974}">
      <dgm:prSet/>
      <dgm:spPr/>
      <dgm:t>
        <a:bodyPr/>
        <a:lstStyle/>
        <a:p>
          <a:endParaRPr lang="en-US"/>
        </a:p>
      </dgm:t>
    </dgm:pt>
    <dgm:pt modelId="{14FBCE2F-6DDC-4AC0-B27F-3DFB4156555F}" type="sibTrans" cxnId="{85186630-0980-469B-B2AA-A6DE4A36D974}">
      <dgm:prSet/>
      <dgm:spPr/>
      <dgm:t>
        <a:bodyPr/>
        <a:lstStyle/>
        <a:p>
          <a:endParaRPr lang="en-US"/>
        </a:p>
      </dgm:t>
    </dgm:pt>
    <dgm:pt modelId="{0FE44308-5664-40BC-8324-5A19080BADDF}" type="pres">
      <dgm:prSet presAssocID="{38A11798-C8E1-4219-8AA2-94C7DA0F683D}" presName="Name0" presStyleCnt="0">
        <dgm:presLayoutVars>
          <dgm:dir/>
          <dgm:animLvl val="lvl"/>
          <dgm:resizeHandles val="exact"/>
        </dgm:presLayoutVars>
      </dgm:prSet>
      <dgm:spPr/>
    </dgm:pt>
    <dgm:pt modelId="{10E76FB6-8E3D-49C1-942D-683F8DF84443}" type="pres">
      <dgm:prSet presAssocID="{936EBDF2-751E-457E-B60C-5831323B1AA1}" presName="parTxOnly" presStyleLbl="node1" presStyleIdx="0" presStyleCnt="2">
        <dgm:presLayoutVars>
          <dgm:chMax val="0"/>
          <dgm:chPref val="0"/>
          <dgm:bulletEnabled val="1"/>
        </dgm:presLayoutVars>
      </dgm:prSet>
      <dgm:spPr/>
    </dgm:pt>
    <dgm:pt modelId="{392843E6-CE66-4146-BBBD-79F429CF20A9}" type="pres">
      <dgm:prSet presAssocID="{65153A12-0F43-4818-B8B3-3B875C3A90CB}" presName="parTxOnlySpace" presStyleCnt="0"/>
      <dgm:spPr/>
    </dgm:pt>
    <dgm:pt modelId="{3839B0F8-7328-46F6-BF6D-D8F9115BC26E}" type="pres">
      <dgm:prSet presAssocID="{4AFBFF0B-2E7F-403A-9855-E00C4773CBE6}" presName="parTxOnly" presStyleLbl="node1" presStyleIdx="1" presStyleCnt="2" custLinFactX="7369" custLinFactNeighborX="100000" custLinFactNeighborY="-804">
        <dgm:presLayoutVars>
          <dgm:chMax val="0"/>
          <dgm:chPref val="0"/>
          <dgm:bulletEnabled val="1"/>
        </dgm:presLayoutVars>
      </dgm:prSet>
      <dgm:spPr/>
    </dgm:pt>
  </dgm:ptLst>
  <dgm:cxnLst>
    <dgm:cxn modelId="{D6452D2A-6675-48C0-ADC7-B9C6981F0C1E}" type="presOf" srcId="{38A11798-C8E1-4219-8AA2-94C7DA0F683D}" destId="{0FE44308-5664-40BC-8324-5A19080BADDF}" srcOrd="0" destOrd="0" presId="urn:microsoft.com/office/officeart/2005/8/layout/chevron1"/>
    <dgm:cxn modelId="{85186630-0980-469B-B2AA-A6DE4A36D974}" srcId="{38A11798-C8E1-4219-8AA2-94C7DA0F683D}" destId="{4AFBFF0B-2E7F-403A-9855-E00C4773CBE6}" srcOrd="1" destOrd="0" parTransId="{8D417796-750F-4CCD-B892-E5A8FD5A7214}" sibTransId="{14FBCE2F-6DDC-4AC0-B27F-3DFB4156555F}"/>
    <dgm:cxn modelId="{8C816A3F-DCF2-4CD7-BAA2-F97BBEA08F11}" type="presOf" srcId="{936EBDF2-751E-457E-B60C-5831323B1AA1}" destId="{10E76FB6-8E3D-49C1-942D-683F8DF84443}" srcOrd="0" destOrd="0" presId="urn:microsoft.com/office/officeart/2005/8/layout/chevron1"/>
    <dgm:cxn modelId="{1D9153B4-4A39-4D94-9DA2-00DFA41BFD62}" type="presOf" srcId="{4AFBFF0B-2E7F-403A-9855-E00C4773CBE6}" destId="{3839B0F8-7328-46F6-BF6D-D8F9115BC26E}" srcOrd="0" destOrd="0" presId="urn:microsoft.com/office/officeart/2005/8/layout/chevron1"/>
    <dgm:cxn modelId="{492E1FEB-5A5D-4A55-B487-07774C6D4869}" srcId="{38A11798-C8E1-4219-8AA2-94C7DA0F683D}" destId="{936EBDF2-751E-457E-B60C-5831323B1AA1}" srcOrd="0" destOrd="0" parTransId="{2C1AB8AE-BCCE-43E9-A95A-F6C092282876}" sibTransId="{65153A12-0F43-4818-B8B3-3B875C3A90CB}"/>
    <dgm:cxn modelId="{2381EE12-7CE2-4639-9D14-2FE5E67E6B40}" type="presParOf" srcId="{0FE44308-5664-40BC-8324-5A19080BADDF}" destId="{10E76FB6-8E3D-49C1-942D-683F8DF84443}" srcOrd="0" destOrd="0" presId="urn:microsoft.com/office/officeart/2005/8/layout/chevron1"/>
    <dgm:cxn modelId="{60C829B5-FC7E-4CD1-B466-FD15C7534406}" type="presParOf" srcId="{0FE44308-5664-40BC-8324-5A19080BADDF}" destId="{392843E6-CE66-4146-BBBD-79F429CF20A9}" srcOrd="1" destOrd="0" presId="urn:microsoft.com/office/officeart/2005/8/layout/chevron1"/>
    <dgm:cxn modelId="{2293A0CE-93EC-4016-88A6-339736CAC753}" type="presParOf" srcId="{0FE44308-5664-40BC-8324-5A19080BADDF}" destId="{3839B0F8-7328-46F6-BF6D-D8F9115BC26E}"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FB5470-CAF9-44A4-8518-66101B683EB9}"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en-SG"/>
        </a:p>
      </dgm:t>
    </dgm:pt>
    <dgm:pt modelId="{6AA950E3-8B38-43FF-8ABA-91F234575A60}">
      <dgm:prSet phldrT="[Text]"/>
      <dgm:spPr/>
      <dgm:t>
        <a:bodyPr/>
        <a:lstStyle/>
        <a:p>
          <a:r>
            <a:rPr lang="en-US" dirty="0"/>
            <a:t>SDC GIE NLP</a:t>
          </a:r>
          <a:endParaRPr lang="en-SG" dirty="0"/>
        </a:p>
      </dgm:t>
    </dgm:pt>
    <dgm:pt modelId="{23214CA4-58CF-4B2F-B69C-0B3654B34056}" type="parTrans" cxnId="{8640D81D-B378-4ABB-B0A7-EB17D70B2A66}">
      <dgm:prSet/>
      <dgm:spPr/>
      <dgm:t>
        <a:bodyPr/>
        <a:lstStyle/>
        <a:p>
          <a:endParaRPr lang="en-SG"/>
        </a:p>
      </dgm:t>
    </dgm:pt>
    <dgm:pt modelId="{CA04B417-1B12-4B59-86EC-C9128A18E5BF}" type="sibTrans" cxnId="{8640D81D-B378-4ABB-B0A7-EB17D70B2A66}">
      <dgm:prSet custT="1"/>
      <dgm:spPr/>
      <dgm:t>
        <a:bodyPr/>
        <a:lstStyle/>
        <a:p>
          <a:r>
            <a:rPr lang="en-US" sz="900" dirty="0"/>
            <a:t>Data Analytics / Data Architecture &amp; Engineering / Corporate Planning</a:t>
          </a:r>
          <a:endParaRPr lang="en-SG" sz="900" dirty="0"/>
        </a:p>
      </dgm:t>
    </dgm:pt>
    <dgm:pt modelId="{AF24201F-78F6-4921-B2DF-1228464DB6C9}" type="asst">
      <dgm:prSet phldrT="[Text]"/>
      <dgm:spPr/>
      <dgm:t>
        <a:bodyPr/>
        <a:lstStyle/>
        <a:p>
          <a:r>
            <a:rPr lang="en-US" dirty="0"/>
            <a:t>Nvidia</a:t>
          </a:r>
          <a:endParaRPr lang="en-SG" dirty="0"/>
        </a:p>
      </dgm:t>
    </dgm:pt>
    <dgm:pt modelId="{0C161FCE-7C40-4504-9EB6-62A771626360}" type="parTrans" cxnId="{62D64E09-607C-4488-AE37-E4EEA811F9DE}">
      <dgm:prSet/>
      <dgm:spPr/>
      <dgm:t>
        <a:bodyPr/>
        <a:lstStyle/>
        <a:p>
          <a:endParaRPr lang="en-SG"/>
        </a:p>
      </dgm:t>
    </dgm:pt>
    <dgm:pt modelId="{1A6D32F7-A775-4306-A03F-8560D73DEB4E}" type="sibTrans" cxnId="{62D64E09-607C-4488-AE37-E4EEA811F9DE}">
      <dgm:prSet custT="1"/>
      <dgm:spPr/>
      <dgm:t>
        <a:bodyPr/>
        <a:lstStyle/>
        <a:p>
          <a:r>
            <a:rPr lang="en-US" sz="900" dirty="0"/>
            <a:t>Vincent Tang / Timothy Liu</a:t>
          </a:r>
          <a:endParaRPr lang="en-SG" sz="900" dirty="0"/>
        </a:p>
      </dgm:t>
    </dgm:pt>
    <dgm:pt modelId="{B0CFC62E-9902-4549-87C9-6D00DB24538E}">
      <dgm:prSet phldrT="[Text]"/>
      <dgm:spPr/>
      <dgm:t>
        <a:bodyPr/>
        <a:lstStyle/>
        <a:p>
          <a:r>
            <a:rPr lang="en-US" dirty="0"/>
            <a:t>China</a:t>
          </a:r>
          <a:endParaRPr lang="en-SG" dirty="0"/>
        </a:p>
      </dgm:t>
    </dgm:pt>
    <dgm:pt modelId="{BC1998CF-2488-4F52-B558-929486692E29}" type="parTrans" cxnId="{C9F378FC-4CAB-4149-9AD9-E4CE47F2C4D0}">
      <dgm:prSet/>
      <dgm:spPr/>
      <dgm:t>
        <a:bodyPr/>
        <a:lstStyle/>
        <a:p>
          <a:endParaRPr lang="en-SG"/>
        </a:p>
      </dgm:t>
    </dgm:pt>
    <dgm:pt modelId="{9B447923-E656-4210-B18F-EA40BB4CB8A4}" type="sibTrans" cxnId="{C9F378FC-4CAB-4149-9AD9-E4CE47F2C4D0}">
      <dgm:prSet custT="1"/>
      <dgm:spPr/>
      <dgm:t>
        <a:bodyPr/>
        <a:lstStyle/>
        <a:p>
          <a:r>
            <a:rPr lang="en-US" sz="900" dirty="0"/>
            <a:t>Simplified Chinese</a:t>
          </a:r>
          <a:endParaRPr lang="en-SG" sz="900" dirty="0"/>
        </a:p>
      </dgm:t>
    </dgm:pt>
    <dgm:pt modelId="{044C432D-0F4D-4400-8F49-3708F29627F7}">
      <dgm:prSet phldrT="[Text]"/>
      <dgm:spPr/>
      <dgm:t>
        <a:bodyPr/>
        <a:lstStyle/>
        <a:p>
          <a:r>
            <a:rPr lang="en-US" dirty="0"/>
            <a:t>India</a:t>
          </a:r>
          <a:endParaRPr lang="en-SG" dirty="0"/>
        </a:p>
      </dgm:t>
    </dgm:pt>
    <dgm:pt modelId="{67249A24-E249-410C-B345-15159341599D}" type="parTrans" cxnId="{C6F9D510-3DFD-48F1-8ACD-B6F433AD00B6}">
      <dgm:prSet/>
      <dgm:spPr/>
      <dgm:t>
        <a:bodyPr/>
        <a:lstStyle/>
        <a:p>
          <a:endParaRPr lang="en-SG"/>
        </a:p>
      </dgm:t>
    </dgm:pt>
    <dgm:pt modelId="{691FCA14-4D04-4297-8A74-DE7D2C64A51B}" type="sibTrans" cxnId="{C6F9D510-3DFD-48F1-8ACD-B6F433AD00B6}">
      <dgm:prSet custT="1"/>
      <dgm:spPr/>
      <dgm:t>
        <a:bodyPr/>
        <a:lstStyle/>
        <a:p>
          <a:r>
            <a:rPr lang="en-US" sz="900" dirty="0"/>
            <a:t>Mixture of 121 +270</a:t>
          </a:r>
          <a:endParaRPr lang="en-SG" sz="900" dirty="0"/>
        </a:p>
      </dgm:t>
    </dgm:pt>
    <dgm:pt modelId="{E06C495D-1C91-4F6F-A43C-FA03E50702C7}">
      <dgm:prSet phldrT="[Text]"/>
      <dgm:spPr/>
      <dgm:t>
        <a:bodyPr/>
        <a:lstStyle/>
        <a:p>
          <a:r>
            <a:rPr lang="en-US" dirty="0"/>
            <a:t>Indonesia</a:t>
          </a:r>
          <a:endParaRPr lang="en-SG" dirty="0"/>
        </a:p>
      </dgm:t>
    </dgm:pt>
    <dgm:pt modelId="{DF505F03-51F3-4E9C-A9F0-7155C9A0830E}" type="parTrans" cxnId="{D775293C-7C23-4227-AA05-392B1F712643}">
      <dgm:prSet/>
      <dgm:spPr/>
      <dgm:t>
        <a:bodyPr/>
        <a:lstStyle/>
        <a:p>
          <a:endParaRPr lang="en-SG"/>
        </a:p>
      </dgm:t>
    </dgm:pt>
    <dgm:pt modelId="{72FF1D64-2D41-444D-A718-05AC819C46AF}" type="sibTrans" cxnId="{D775293C-7C23-4227-AA05-392B1F712643}">
      <dgm:prSet custT="1"/>
      <dgm:spPr/>
      <dgm:t>
        <a:bodyPr/>
        <a:lstStyle/>
        <a:p>
          <a:r>
            <a:rPr lang="en-US" sz="900" dirty="0"/>
            <a:t>Bahasa Indonesian</a:t>
          </a:r>
          <a:endParaRPr lang="en-SG" sz="900" dirty="0"/>
        </a:p>
      </dgm:t>
    </dgm:pt>
    <dgm:pt modelId="{D30A129C-DF2E-4E21-8D39-D0133DC14F7F}">
      <dgm:prSet/>
      <dgm:spPr/>
      <dgm:t>
        <a:bodyPr/>
        <a:lstStyle/>
        <a:p>
          <a:r>
            <a:rPr lang="en-US" dirty="0"/>
            <a:t>Malaysia</a:t>
          </a:r>
          <a:endParaRPr lang="en-SG" dirty="0"/>
        </a:p>
      </dgm:t>
    </dgm:pt>
    <dgm:pt modelId="{CADAFC14-5055-47A5-AA14-4E8E8B761A76}" type="parTrans" cxnId="{3C002088-21FB-45D2-9C8F-DF4226F39858}">
      <dgm:prSet/>
      <dgm:spPr/>
      <dgm:t>
        <a:bodyPr/>
        <a:lstStyle/>
        <a:p>
          <a:endParaRPr lang="en-SG"/>
        </a:p>
      </dgm:t>
    </dgm:pt>
    <dgm:pt modelId="{69083B9D-FDA5-422B-8CBF-77112CE0546E}" type="sibTrans" cxnId="{3C002088-21FB-45D2-9C8F-DF4226F39858}">
      <dgm:prSet custT="1"/>
      <dgm:spPr/>
      <dgm:t>
        <a:bodyPr/>
        <a:lstStyle/>
        <a:p>
          <a:r>
            <a:rPr lang="en-SG" sz="900" dirty="0"/>
            <a:t>Bahasa </a:t>
          </a:r>
          <a:r>
            <a:rPr lang="en-SG" sz="900" dirty="0" err="1"/>
            <a:t>Melayu</a:t>
          </a:r>
          <a:endParaRPr lang="en-SG" sz="900" dirty="0"/>
        </a:p>
      </dgm:t>
    </dgm:pt>
    <dgm:pt modelId="{F953E716-BD95-465D-B7A9-92822E9CDC49}" type="asst">
      <dgm:prSet/>
      <dgm:spPr/>
      <dgm:t>
        <a:bodyPr/>
        <a:lstStyle/>
        <a:p>
          <a:r>
            <a:rPr lang="en-US" dirty="0"/>
            <a:t>Republic Polytechnic</a:t>
          </a:r>
          <a:endParaRPr lang="en-SG" dirty="0"/>
        </a:p>
      </dgm:t>
    </dgm:pt>
    <dgm:pt modelId="{54D40245-88B2-471D-AAF7-A34428A44547}" type="parTrans" cxnId="{DB1A380B-28A7-4A69-AFC4-4673E4C3EB92}">
      <dgm:prSet/>
      <dgm:spPr/>
      <dgm:t>
        <a:bodyPr/>
        <a:lstStyle/>
        <a:p>
          <a:endParaRPr lang="en-SG"/>
        </a:p>
      </dgm:t>
    </dgm:pt>
    <dgm:pt modelId="{7F57BBE4-DADF-4106-A41A-3AFBC78638DB}" type="sibTrans" cxnId="{DB1A380B-28A7-4A69-AFC4-4673E4C3EB92}">
      <dgm:prSet custT="1"/>
      <dgm:spPr/>
      <dgm:t>
        <a:bodyPr/>
        <a:lstStyle/>
        <a:p>
          <a:r>
            <a:rPr lang="en-SG" sz="900" b="0" i="0" dirty="0" err="1"/>
            <a:t>Seow</a:t>
          </a:r>
          <a:r>
            <a:rPr lang="en-SG" sz="900" b="0" i="0" dirty="0"/>
            <a:t> </a:t>
          </a:r>
          <a:r>
            <a:rPr lang="en-SG" sz="900" b="0" i="0" dirty="0" err="1"/>
            <a:t>Khee</a:t>
          </a:r>
          <a:r>
            <a:rPr lang="en-SG" sz="900" b="0" i="0" dirty="0"/>
            <a:t> Wei /</a:t>
          </a:r>
          <a:r>
            <a:rPr lang="en-SG" sz="900" b="0" i="0" dirty="0" err="1"/>
            <a:t>Koay</a:t>
          </a:r>
          <a:r>
            <a:rPr lang="en-SG" sz="900" b="0" i="0" dirty="0"/>
            <a:t> Seng Tian </a:t>
          </a:r>
          <a:endParaRPr lang="en-SG" sz="900" b="0" dirty="0"/>
        </a:p>
      </dgm:t>
    </dgm:pt>
    <dgm:pt modelId="{919EED25-B606-425B-9CF7-FF3223322EBB}" type="asst">
      <dgm:prSet/>
      <dgm:spPr/>
      <dgm:t>
        <a:bodyPr/>
        <a:lstStyle/>
        <a:p>
          <a:r>
            <a:rPr lang="en-US" dirty="0"/>
            <a:t>Artificial Intelligence</a:t>
          </a:r>
          <a:endParaRPr lang="en-SG" dirty="0"/>
        </a:p>
      </dgm:t>
    </dgm:pt>
    <dgm:pt modelId="{82743B72-5058-48DB-A1A8-0DE5AFBC3E26}" type="parTrans" cxnId="{85B939B5-A845-4C05-81EB-399D8E96D263}">
      <dgm:prSet/>
      <dgm:spPr/>
      <dgm:t>
        <a:bodyPr/>
        <a:lstStyle/>
        <a:p>
          <a:endParaRPr lang="en-SG"/>
        </a:p>
      </dgm:t>
    </dgm:pt>
    <dgm:pt modelId="{0640D523-91E5-4437-8FEC-E8D60B5DCA9F}" type="sibTrans" cxnId="{85B939B5-A845-4C05-81EB-399D8E96D263}">
      <dgm:prSet custT="1"/>
      <dgm:spPr/>
      <dgm:t>
        <a:bodyPr/>
        <a:lstStyle/>
        <a:p>
          <a:r>
            <a:rPr lang="en-SG" sz="900" b="0" i="0" dirty="0">
              <a:solidFill>
                <a:schemeClr val="accent2"/>
              </a:solidFill>
              <a:hlinkClick xmlns:r="http://schemas.openxmlformats.org/officeDocument/2006/relationships" r:id="rId1">
                <a:extLst>
                  <a:ext uri="{A12FA001-AC4F-418D-AE19-62706E023703}">
                    <ahyp:hlinkClr xmlns:ahyp="http://schemas.microsoft.com/office/drawing/2018/hyperlinkcolor" val="tx"/>
                  </a:ext>
                </a:extLst>
              </a:hlinkClick>
            </a:rPr>
            <a:t>School of </a:t>
          </a:r>
          <a:r>
            <a:rPr lang="en-SG" sz="900" b="0" i="0" dirty="0" err="1">
              <a:solidFill>
                <a:schemeClr val="accent2"/>
              </a:solidFill>
              <a:hlinkClick xmlns:r="http://schemas.openxmlformats.org/officeDocument/2006/relationships" r:id="rId1">
                <a:extLst>
                  <a:ext uri="{A12FA001-AC4F-418D-AE19-62706E023703}">
                    <ahyp:hlinkClr xmlns:ahyp="http://schemas.microsoft.com/office/drawing/2018/hyperlinkcolor" val="tx"/>
                  </a:ext>
                </a:extLst>
              </a:hlinkClick>
            </a:rPr>
            <a:t>Infocomm</a:t>
          </a:r>
          <a:endParaRPr lang="en-SG" sz="900" dirty="0">
            <a:solidFill>
              <a:schemeClr val="accent2"/>
            </a:solidFill>
          </a:endParaRPr>
        </a:p>
      </dgm:t>
    </dgm:pt>
    <dgm:pt modelId="{A7AA4A96-175D-4F0E-91C3-57CE817CFB0D}">
      <dgm:prSet/>
      <dgm:spPr/>
      <dgm:t>
        <a:bodyPr/>
        <a:lstStyle/>
        <a:p>
          <a:r>
            <a:rPr lang="en-US" dirty="0"/>
            <a:t>Social Media</a:t>
          </a:r>
          <a:endParaRPr lang="en-SG" dirty="0"/>
        </a:p>
      </dgm:t>
    </dgm:pt>
    <dgm:pt modelId="{948DBDBE-5A0F-4151-A12B-16AD7B1008C5}" type="parTrans" cxnId="{0905A71A-B5C6-4229-BAB2-9BDC829CFAE1}">
      <dgm:prSet/>
      <dgm:spPr/>
      <dgm:t>
        <a:bodyPr/>
        <a:lstStyle/>
        <a:p>
          <a:endParaRPr lang="en-SG"/>
        </a:p>
      </dgm:t>
    </dgm:pt>
    <dgm:pt modelId="{0074E398-34AC-43A6-BF03-2163807CBDA2}" type="sibTrans" cxnId="{0905A71A-B5C6-4229-BAB2-9BDC829CFAE1}">
      <dgm:prSet custT="1"/>
      <dgm:spPr/>
      <dgm:t>
        <a:bodyPr/>
        <a:lstStyle/>
        <a:p>
          <a:r>
            <a:rPr lang="en-US" sz="900" dirty="0"/>
            <a:t>Kelvin Thor</a:t>
          </a:r>
          <a:endParaRPr lang="en-SG" sz="900" dirty="0"/>
        </a:p>
      </dgm:t>
    </dgm:pt>
    <dgm:pt modelId="{012FC898-7955-4743-A77F-59D29CDC8402}">
      <dgm:prSet/>
      <dgm:spPr/>
      <dgm:t>
        <a:bodyPr/>
        <a:lstStyle/>
        <a:p>
          <a:r>
            <a:rPr lang="en-US" dirty="0"/>
            <a:t>Travel Reviews</a:t>
          </a:r>
          <a:endParaRPr lang="en-SG" dirty="0"/>
        </a:p>
      </dgm:t>
    </dgm:pt>
    <dgm:pt modelId="{21870B78-805A-4599-A6F1-9A7514AC9DBD}" type="parTrans" cxnId="{CD8B55BF-F191-44FC-B9DA-78F353E0C50D}">
      <dgm:prSet/>
      <dgm:spPr/>
      <dgm:t>
        <a:bodyPr/>
        <a:lstStyle/>
        <a:p>
          <a:endParaRPr lang="en-SG"/>
        </a:p>
      </dgm:t>
    </dgm:pt>
    <dgm:pt modelId="{680F69D3-A13A-4C83-BF0E-8E26F3296ABF}" type="sibTrans" cxnId="{CD8B55BF-F191-44FC-B9DA-78F353E0C50D}">
      <dgm:prSet custT="1"/>
      <dgm:spPr/>
      <dgm:t>
        <a:bodyPr/>
        <a:lstStyle/>
        <a:p>
          <a:r>
            <a:rPr lang="en-US" sz="900" dirty="0"/>
            <a:t>Traveloka / </a:t>
          </a:r>
          <a:r>
            <a:rPr lang="en-US" sz="900" dirty="0" err="1"/>
            <a:t>Tiket</a:t>
          </a:r>
          <a:r>
            <a:rPr lang="en-US" sz="900" dirty="0"/>
            <a:t> / TripAdvisor / Google / </a:t>
          </a:r>
          <a:r>
            <a:rPr lang="en-US" sz="900" dirty="0" err="1"/>
            <a:t>Klook</a:t>
          </a:r>
          <a:endParaRPr lang="en-SG" sz="900" dirty="0"/>
        </a:p>
      </dgm:t>
    </dgm:pt>
    <dgm:pt modelId="{F4E9DA8E-38DB-4715-8B9C-A47D3CB7BDF0}" type="asst">
      <dgm:prSet/>
      <dgm:spPr/>
      <dgm:t>
        <a:bodyPr/>
        <a:lstStyle/>
        <a:p>
          <a:r>
            <a:rPr lang="en-US" dirty="0"/>
            <a:t>Twitter</a:t>
          </a:r>
          <a:endParaRPr lang="en-SG" dirty="0"/>
        </a:p>
      </dgm:t>
    </dgm:pt>
    <dgm:pt modelId="{A913E67B-1F95-4662-A646-E49A1CCF4066}" type="parTrans" cxnId="{DE6194FB-E820-4E59-8591-B622FB5E9C67}">
      <dgm:prSet/>
      <dgm:spPr/>
      <dgm:t>
        <a:bodyPr/>
        <a:lstStyle/>
        <a:p>
          <a:endParaRPr lang="en-SG"/>
        </a:p>
      </dgm:t>
    </dgm:pt>
    <dgm:pt modelId="{8D65D8B5-A1F4-495A-8A2F-30EB45154770}" type="sibTrans" cxnId="{DE6194FB-E820-4E59-8591-B622FB5E9C67}">
      <dgm:prSet custT="1"/>
      <dgm:spPr/>
      <dgm:t>
        <a:bodyPr/>
        <a:lstStyle/>
        <a:p>
          <a:r>
            <a:rPr lang="en-US" sz="900" dirty="0"/>
            <a:t>Sentiment Analysis</a:t>
          </a:r>
          <a:endParaRPr lang="en-SG" sz="900" dirty="0"/>
        </a:p>
      </dgm:t>
    </dgm:pt>
    <dgm:pt modelId="{BDD0B976-0E67-4527-963C-926709A3B7FF}" type="asst">
      <dgm:prSet/>
      <dgm:spPr/>
      <dgm:t>
        <a:bodyPr/>
        <a:lstStyle/>
        <a:p>
          <a:r>
            <a:rPr lang="en-US" dirty="0"/>
            <a:t>Hotels</a:t>
          </a:r>
          <a:endParaRPr lang="en-SG" dirty="0"/>
        </a:p>
      </dgm:t>
    </dgm:pt>
    <dgm:pt modelId="{BCF30BBD-9808-4E6D-86C3-86D7B602290B}" type="parTrans" cxnId="{3A545BFE-297F-4587-92DC-24D706711C34}">
      <dgm:prSet/>
      <dgm:spPr/>
      <dgm:t>
        <a:bodyPr/>
        <a:lstStyle/>
        <a:p>
          <a:endParaRPr lang="en-SG"/>
        </a:p>
      </dgm:t>
    </dgm:pt>
    <dgm:pt modelId="{726CD76D-3AD8-47BC-AABC-8FC0148AB0BE}" type="sibTrans" cxnId="{3A545BFE-297F-4587-92DC-24D706711C34}">
      <dgm:prSet/>
      <dgm:spPr>
        <a:noFill/>
        <a:ln>
          <a:noFill/>
        </a:ln>
      </dgm:spPr>
      <dgm:t>
        <a:bodyPr/>
        <a:lstStyle/>
        <a:p>
          <a:endParaRPr lang="en-SG" dirty="0"/>
        </a:p>
      </dgm:t>
    </dgm:pt>
    <dgm:pt modelId="{A4B64EB2-1DA9-4D4A-9559-9CE95DF560D6}" type="asst">
      <dgm:prSet/>
      <dgm:spPr/>
      <dgm:t>
        <a:bodyPr/>
        <a:lstStyle/>
        <a:p>
          <a:r>
            <a:rPr lang="en-US" dirty="0"/>
            <a:t>F &amp; B</a:t>
          </a:r>
          <a:endParaRPr lang="en-SG" dirty="0"/>
        </a:p>
      </dgm:t>
    </dgm:pt>
    <dgm:pt modelId="{07284024-E4D5-4943-822D-94DB1CBEC0C2}" type="parTrans" cxnId="{CE893FB6-2161-4345-A66E-CD48D620B889}">
      <dgm:prSet/>
      <dgm:spPr/>
      <dgm:t>
        <a:bodyPr/>
        <a:lstStyle/>
        <a:p>
          <a:endParaRPr lang="en-SG"/>
        </a:p>
      </dgm:t>
    </dgm:pt>
    <dgm:pt modelId="{5DB4248B-8D9A-46F8-9D22-63F334539DE9}" type="sibTrans" cxnId="{CE893FB6-2161-4345-A66E-CD48D620B889}">
      <dgm:prSet custT="1"/>
      <dgm:spPr/>
      <dgm:t>
        <a:bodyPr/>
        <a:lstStyle/>
        <a:p>
          <a:r>
            <a:rPr lang="en-US" sz="900" dirty="0"/>
            <a:t>Gina Ng</a:t>
          </a:r>
          <a:endParaRPr lang="en-SG" sz="900" dirty="0"/>
        </a:p>
      </dgm:t>
    </dgm:pt>
    <dgm:pt modelId="{4ECA4FB9-5F5B-46AE-BB90-80846B2017A4}" type="asst">
      <dgm:prSet/>
      <dgm:spPr/>
      <dgm:t>
        <a:bodyPr/>
        <a:lstStyle/>
        <a:p>
          <a:r>
            <a:rPr lang="en-US" dirty="0"/>
            <a:t>Attractions</a:t>
          </a:r>
          <a:endParaRPr lang="en-SG" dirty="0"/>
        </a:p>
      </dgm:t>
    </dgm:pt>
    <dgm:pt modelId="{CF0462CB-F099-4110-BBCF-B70E78CF5C70}" type="parTrans" cxnId="{8102AB54-E198-425F-A614-9C1F0DFC4D22}">
      <dgm:prSet/>
      <dgm:spPr/>
      <dgm:t>
        <a:bodyPr/>
        <a:lstStyle/>
        <a:p>
          <a:endParaRPr lang="en-SG"/>
        </a:p>
      </dgm:t>
    </dgm:pt>
    <dgm:pt modelId="{1CDCA1C3-F11B-4852-B88C-DA5E4958B3A4}" type="sibTrans" cxnId="{8102AB54-E198-425F-A614-9C1F0DFC4D22}">
      <dgm:prSet custT="1"/>
      <dgm:spPr/>
      <dgm:t>
        <a:bodyPr/>
        <a:lstStyle/>
        <a:p>
          <a:r>
            <a:rPr lang="en-US" sz="900" dirty="0"/>
            <a:t>Alfred / </a:t>
          </a:r>
          <a:r>
            <a:rPr lang="en-US" sz="900" dirty="0" err="1"/>
            <a:t>Odelia</a:t>
          </a:r>
          <a:r>
            <a:rPr lang="en-US" sz="900" dirty="0"/>
            <a:t> / </a:t>
          </a:r>
          <a:r>
            <a:rPr lang="en-US" sz="900" dirty="0" err="1"/>
            <a:t>Luqman</a:t>
          </a:r>
          <a:endParaRPr lang="en-SG" sz="900" dirty="0"/>
        </a:p>
      </dgm:t>
    </dgm:pt>
    <dgm:pt modelId="{CF3BCD5D-BA21-40FC-A0E6-828D989D4A02}" type="pres">
      <dgm:prSet presAssocID="{28FB5470-CAF9-44A4-8518-66101B683EB9}" presName="hierChild1" presStyleCnt="0">
        <dgm:presLayoutVars>
          <dgm:orgChart val="1"/>
          <dgm:chPref val="1"/>
          <dgm:dir/>
          <dgm:animOne val="branch"/>
          <dgm:animLvl val="lvl"/>
          <dgm:resizeHandles/>
        </dgm:presLayoutVars>
      </dgm:prSet>
      <dgm:spPr/>
    </dgm:pt>
    <dgm:pt modelId="{9946509A-6766-494C-97E5-4779775B39D9}" type="pres">
      <dgm:prSet presAssocID="{6AA950E3-8B38-43FF-8ABA-91F234575A60}" presName="hierRoot1" presStyleCnt="0">
        <dgm:presLayoutVars>
          <dgm:hierBranch val="init"/>
        </dgm:presLayoutVars>
      </dgm:prSet>
      <dgm:spPr/>
    </dgm:pt>
    <dgm:pt modelId="{DEFF9D23-559C-4F2B-9618-9C1A8F9CEA65}" type="pres">
      <dgm:prSet presAssocID="{6AA950E3-8B38-43FF-8ABA-91F234575A60}" presName="rootComposite1" presStyleCnt="0"/>
      <dgm:spPr/>
    </dgm:pt>
    <dgm:pt modelId="{A9516B3F-1A2F-4B43-8DE4-CEC0302D37E4}" type="pres">
      <dgm:prSet presAssocID="{6AA950E3-8B38-43FF-8ABA-91F234575A60}" presName="rootText1" presStyleLbl="node0" presStyleIdx="0" presStyleCnt="1" custScaleX="117741" custLinFactX="29458" custLinFactNeighborX="100000">
        <dgm:presLayoutVars>
          <dgm:chMax/>
          <dgm:chPref val="3"/>
        </dgm:presLayoutVars>
      </dgm:prSet>
      <dgm:spPr/>
    </dgm:pt>
    <dgm:pt modelId="{90709508-C0AD-401D-B0F1-6C3B291619F3}" type="pres">
      <dgm:prSet presAssocID="{6AA950E3-8B38-43FF-8ABA-91F234575A60}" presName="titleText1" presStyleLbl="fgAcc0" presStyleIdx="0" presStyleCnt="1" custScaleX="524134" custLinFactX="-22502" custLinFactNeighborX="-100000" custLinFactNeighborY="-18046">
        <dgm:presLayoutVars>
          <dgm:chMax val="0"/>
          <dgm:chPref val="0"/>
        </dgm:presLayoutVars>
      </dgm:prSet>
      <dgm:spPr/>
    </dgm:pt>
    <dgm:pt modelId="{365D0271-8FA6-43A6-922D-647325DC6EBF}" type="pres">
      <dgm:prSet presAssocID="{6AA950E3-8B38-43FF-8ABA-91F234575A60}" presName="rootConnector1" presStyleLbl="node1" presStyleIdx="0" presStyleCnt="6"/>
      <dgm:spPr/>
    </dgm:pt>
    <dgm:pt modelId="{376E9494-26DF-4C84-A1DA-D2439E503B75}" type="pres">
      <dgm:prSet presAssocID="{6AA950E3-8B38-43FF-8ABA-91F234575A60}" presName="hierChild2" presStyleCnt="0"/>
      <dgm:spPr/>
    </dgm:pt>
    <dgm:pt modelId="{2C670E40-D61D-45BD-AB4E-DD1B9C23EF31}" type="pres">
      <dgm:prSet presAssocID="{BC1998CF-2488-4F52-B558-929486692E29}" presName="Name37" presStyleLbl="parChTrans1D2" presStyleIdx="0" presStyleCnt="6"/>
      <dgm:spPr/>
    </dgm:pt>
    <dgm:pt modelId="{958AC5DB-3B11-4945-AF5C-5E04766F181A}" type="pres">
      <dgm:prSet presAssocID="{B0CFC62E-9902-4549-87C9-6D00DB24538E}" presName="hierRoot2" presStyleCnt="0">
        <dgm:presLayoutVars>
          <dgm:hierBranch val="init"/>
        </dgm:presLayoutVars>
      </dgm:prSet>
      <dgm:spPr/>
    </dgm:pt>
    <dgm:pt modelId="{A84E59D6-1D92-4836-8D81-C8CCB6E5CC30}" type="pres">
      <dgm:prSet presAssocID="{B0CFC62E-9902-4549-87C9-6D00DB24538E}" presName="rootComposite" presStyleCnt="0"/>
      <dgm:spPr/>
    </dgm:pt>
    <dgm:pt modelId="{32B46E8D-055F-4549-BA61-8D31CEE751C9}" type="pres">
      <dgm:prSet presAssocID="{B0CFC62E-9902-4549-87C9-6D00DB24538E}" presName="rootText" presStyleLbl="node1" presStyleIdx="0" presStyleCnt="6" custLinFactX="-100000" custLinFactNeighborX="-126150" custLinFactNeighborY="-67189">
        <dgm:presLayoutVars>
          <dgm:chMax/>
          <dgm:chPref val="3"/>
        </dgm:presLayoutVars>
      </dgm:prSet>
      <dgm:spPr/>
    </dgm:pt>
    <dgm:pt modelId="{96865BE6-0A27-4746-9B1B-055902A24AD8}" type="pres">
      <dgm:prSet presAssocID="{B0CFC62E-9902-4549-87C9-6D00DB24538E}" presName="titleText2" presStyleLbl="fgAcc1" presStyleIdx="0" presStyleCnt="6" custScaleX="144169" custLinFactX="-100000" custLinFactY="-100000" custLinFactNeighborX="-134812" custLinFactNeighborY="-101583">
        <dgm:presLayoutVars>
          <dgm:chMax val="0"/>
          <dgm:chPref val="0"/>
        </dgm:presLayoutVars>
      </dgm:prSet>
      <dgm:spPr/>
    </dgm:pt>
    <dgm:pt modelId="{34B3A841-3043-48FD-A835-DD9622A0C8CA}" type="pres">
      <dgm:prSet presAssocID="{B0CFC62E-9902-4549-87C9-6D00DB24538E}" presName="rootConnector" presStyleLbl="node2" presStyleIdx="0" presStyleCnt="0"/>
      <dgm:spPr/>
    </dgm:pt>
    <dgm:pt modelId="{C83EB00B-0FCF-43EC-B0C1-49502FE7C3F8}" type="pres">
      <dgm:prSet presAssocID="{B0CFC62E-9902-4549-87C9-6D00DB24538E}" presName="hierChild4" presStyleCnt="0"/>
      <dgm:spPr/>
    </dgm:pt>
    <dgm:pt modelId="{0A7A4707-8FD3-416A-B9C9-1F3FA04F4862}" type="pres">
      <dgm:prSet presAssocID="{B0CFC62E-9902-4549-87C9-6D00DB24538E}" presName="hierChild5" presStyleCnt="0"/>
      <dgm:spPr/>
    </dgm:pt>
    <dgm:pt modelId="{00870886-1359-4AD8-B4E8-B7E142958101}" type="pres">
      <dgm:prSet presAssocID="{67249A24-E249-410C-B345-15159341599D}" presName="Name37" presStyleLbl="parChTrans1D2" presStyleIdx="1" presStyleCnt="6"/>
      <dgm:spPr/>
    </dgm:pt>
    <dgm:pt modelId="{EC9C3EED-3AF1-4E05-BA03-4A7D1345EB50}" type="pres">
      <dgm:prSet presAssocID="{044C432D-0F4D-4400-8F49-3708F29627F7}" presName="hierRoot2" presStyleCnt="0">
        <dgm:presLayoutVars>
          <dgm:hierBranch val="init"/>
        </dgm:presLayoutVars>
      </dgm:prSet>
      <dgm:spPr/>
    </dgm:pt>
    <dgm:pt modelId="{EB785C58-B2A3-44F7-8676-2B410BF64B3A}" type="pres">
      <dgm:prSet presAssocID="{044C432D-0F4D-4400-8F49-3708F29627F7}" presName="rootComposite" presStyleCnt="0"/>
      <dgm:spPr/>
    </dgm:pt>
    <dgm:pt modelId="{D3086CA5-13F0-4200-B28E-A616DD148A93}" type="pres">
      <dgm:prSet presAssocID="{044C432D-0F4D-4400-8F49-3708F29627F7}" presName="rootText" presStyleLbl="node1" presStyleIdx="1" presStyleCnt="6" custLinFactX="-100000" custLinFactNeighborX="-122284" custLinFactNeighborY="-67189">
        <dgm:presLayoutVars>
          <dgm:chMax/>
          <dgm:chPref val="3"/>
        </dgm:presLayoutVars>
      </dgm:prSet>
      <dgm:spPr/>
    </dgm:pt>
    <dgm:pt modelId="{487CDB85-2557-44C5-8ED3-627B82D21BFA}" type="pres">
      <dgm:prSet presAssocID="{044C432D-0F4D-4400-8F49-3708F29627F7}" presName="titleText2" presStyleLbl="fgAcc1" presStyleIdx="1" presStyleCnt="6" custScaleX="153319" custLinFactX="-100000" custLinFactY="-100000" custLinFactNeighborX="-124074" custLinFactNeighborY="-101583">
        <dgm:presLayoutVars>
          <dgm:chMax val="0"/>
          <dgm:chPref val="0"/>
        </dgm:presLayoutVars>
      </dgm:prSet>
      <dgm:spPr/>
    </dgm:pt>
    <dgm:pt modelId="{47225529-B6D7-4034-9555-7C5076B7519E}" type="pres">
      <dgm:prSet presAssocID="{044C432D-0F4D-4400-8F49-3708F29627F7}" presName="rootConnector" presStyleLbl="node2" presStyleIdx="0" presStyleCnt="0"/>
      <dgm:spPr/>
    </dgm:pt>
    <dgm:pt modelId="{CBF1A738-A29C-453A-9780-0DBEB8E896CE}" type="pres">
      <dgm:prSet presAssocID="{044C432D-0F4D-4400-8F49-3708F29627F7}" presName="hierChild4" presStyleCnt="0"/>
      <dgm:spPr/>
    </dgm:pt>
    <dgm:pt modelId="{6C008D10-2CDD-4A34-8241-FDEB3FEE99F7}" type="pres">
      <dgm:prSet presAssocID="{044C432D-0F4D-4400-8F49-3708F29627F7}" presName="hierChild5" presStyleCnt="0"/>
      <dgm:spPr/>
    </dgm:pt>
    <dgm:pt modelId="{413E9087-E969-4689-8D65-0D27A8A2991F}" type="pres">
      <dgm:prSet presAssocID="{DF505F03-51F3-4E9C-A9F0-7155C9A0830E}" presName="Name37" presStyleLbl="parChTrans1D2" presStyleIdx="2" presStyleCnt="6"/>
      <dgm:spPr/>
    </dgm:pt>
    <dgm:pt modelId="{6933CD9C-DC5D-4D90-9EE4-6CBEF2D33518}" type="pres">
      <dgm:prSet presAssocID="{E06C495D-1C91-4F6F-A43C-FA03E50702C7}" presName="hierRoot2" presStyleCnt="0">
        <dgm:presLayoutVars>
          <dgm:hierBranch val="init"/>
        </dgm:presLayoutVars>
      </dgm:prSet>
      <dgm:spPr/>
    </dgm:pt>
    <dgm:pt modelId="{F69F4CE1-56A4-4E31-826D-56503E19F301}" type="pres">
      <dgm:prSet presAssocID="{E06C495D-1C91-4F6F-A43C-FA03E50702C7}" presName="rootComposite" presStyleCnt="0"/>
      <dgm:spPr/>
    </dgm:pt>
    <dgm:pt modelId="{E7A1332D-472C-480E-B03B-AA4784E1A79F}" type="pres">
      <dgm:prSet presAssocID="{E06C495D-1C91-4F6F-A43C-FA03E50702C7}" presName="rootText" presStyleLbl="node1" presStyleIdx="2" presStyleCnt="6" custLinFactX="-100000" custLinFactNeighborX="-104243" custLinFactNeighborY="-67189">
        <dgm:presLayoutVars>
          <dgm:chMax/>
          <dgm:chPref val="3"/>
        </dgm:presLayoutVars>
      </dgm:prSet>
      <dgm:spPr/>
    </dgm:pt>
    <dgm:pt modelId="{3C7F2B14-0EF9-439F-9848-CD0AF50CA2D8}" type="pres">
      <dgm:prSet presAssocID="{E06C495D-1C91-4F6F-A43C-FA03E50702C7}" presName="titleText2" presStyleLbl="fgAcc1" presStyleIdx="2" presStyleCnt="6" custScaleX="144693" custLinFactX="-100000" custLinFactY="-100000" custLinFactNeighborX="-126937" custLinFactNeighborY="-101583">
        <dgm:presLayoutVars>
          <dgm:chMax val="0"/>
          <dgm:chPref val="0"/>
        </dgm:presLayoutVars>
      </dgm:prSet>
      <dgm:spPr/>
    </dgm:pt>
    <dgm:pt modelId="{4C52A160-8891-4FB9-BCE0-B7CE9E8522EB}" type="pres">
      <dgm:prSet presAssocID="{E06C495D-1C91-4F6F-A43C-FA03E50702C7}" presName="rootConnector" presStyleLbl="node2" presStyleIdx="0" presStyleCnt="0"/>
      <dgm:spPr/>
    </dgm:pt>
    <dgm:pt modelId="{58BBC58C-8C91-4166-BC55-C771B69B0DC5}" type="pres">
      <dgm:prSet presAssocID="{E06C495D-1C91-4F6F-A43C-FA03E50702C7}" presName="hierChild4" presStyleCnt="0"/>
      <dgm:spPr/>
    </dgm:pt>
    <dgm:pt modelId="{BFC0B20A-9139-4209-A325-9C163B7EED67}" type="pres">
      <dgm:prSet presAssocID="{948DBDBE-5A0F-4151-A12B-16AD7B1008C5}" presName="Name37" presStyleLbl="parChTrans1D3" presStyleIdx="0" presStyleCnt="3"/>
      <dgm:spPr/>
    </dgm:pt>
    <dgm:pt modelId="{179521FE-CDE0-4BEB-AD3C-D180FC89AC22}" type="pres">
      <dgm:prSet presAssocID="{A7AA4A96-175D-4F0E-91C3-57CE817CFB0D}" presName="hierRoot2" presStyleCnt="0">
        <dgm:presLayoutVars>
          <dgm:hierBranch val="init"/>
        </dgm:presLayoutVars>
      </dgm:prSet>
      <dgm:spPr/>
    </dgm:pt>
    <dgm:pt modelId="{1045A3D3-3422-47EA-8A77-387DCA23F034}" type="pres">
      <dgm:prSet presAssocID="{A7AA4A96-175D-4F0E-91C3-57CE817CFB0D}" presName="rootComposite" presStyleCnt="0"/>
      <dgm:spPr/>
    </dgm:pt>
    <dgm:pt modelId="{E88F61C3-2878-40A9-9D1D-E4F0EB88FCF5}" type="pres">
      <dgm:prSet presAssocID="{A7AA4A96-175D-4F0E-91C3-57CE817CFB0D}" presName="rootText" presStyleLbl="node1" presStyleIdx="3" presStyleCnt="6" custLinFactX="-37236" custLinFactNeighborX="-100000" custLinFactNeighborY="-34844">
        <dgm:presLayoutVars>
          <dgm:chMax/>
          <dgm:chPref val="3"/>
        </dgm:presLayoutVars>
      </dgm:prSet>
      <dgm:spPr/>
    </dgm:pt>
    <dgm:pt modelId="{09EC2586-B4F6-4B7F-83E6-E8C6000F6BB4}" type="pres">
      <dgm:prSet presAssocID="{A7AA4A96-175D-4F0E-91C3-57CE817CFB0D}" presName="titleText2" presStyleLbl="fgAcc1" presStyleIdx="3" presStyleCnt="6" custLinFactX="-52484" custLinFactY="-4530" custLinFactNeighborX="-100000" custLinFactNeighborY="-100000">
        <dgm:presLayoutVars>
          <dgm:chMax val="0"/>
          <dgm:chPref val="0"/>
        </dgm:presLayoutVars>
      </dgm:prSet>
      <dgm:spPr/>
    </dgm:pt>
    <dgm:pt modelId="{EC1D485B-C9A9-4580-ABCE-3261F675F3F3}" type="pres">
      <dgm:prSet presAssocID="{A7AA4A96-175D-4F0E-91C3-57CE817CFB0D}" presName="rootConnector" presStyleLbl="node3" presStyleIdx="0" presStyleCnt="0"/>
      <dgm:spPr/>
    </dgm:pt>
    <dgm:pt modelId="{5810A07F-3913-4D58-BD13-61E83301DF72}" type="pres">
      <dgm:prSet presAssocID="{A7AA4A96-175D-4F0E-91C3-57CE817CFB0D}" presName="hierChild4" presStyleCnt="0"/>
      <dgm:spPr/>
    </dgm:pt>
    <dgm:pt modelId="{4B7C1C46-4C37-4EC2-B85F-9CBE996851CD}" type="pres">
      <dgm:prSet presAssocID="{A7AA4A96-175D-4F0E-91C3-57CE817CFB0D}" presName="hierChild5" presStyleCnt="0"/>
      <dgm:spPr/>
    </dgm:pt>
    <dgm:pt modelId="{5B425075-0986-48C5-AD9A-D7AE195E53C9}" type="pres">
      <dgm:prSet presAssocID="{A913E67B-1F95-4662-A646-E49A1CCF4066}" presName="Name96" presStyleLbl="parChTrans1D4" presStyleIdx="0" presStyleCnt="4"/>
      <dgm:spPr/>
    </dgm:pt>
    <dgm:pt modelId="{D22890AF-A46A-4F12-94E5-506C528173AC}" type="pres">
      <dgm:prSet presAssocID="{F4E9DA8E-38DB-4715-8B9C-A47D3CB7BDF0}" presName="hierRoot3" presStyleCnt="0">
        <dgm:presLayoutVars>
          <dgm:hierBranch val="init"/>
        </dgm:presLayoutVars>
      </dgm:prSet>
      <dgm:spPr/>
    </dgm:pt>
    <dgm:pt modelId="{277FA9B9-01A6-47FB-9781-F0CDE59ED03F}" type="pres">
      <dgm:prSet presAssocID="{F4E9DA8E-38DB-4715-8B9C-A47D3CB7BDF0}" presName="rootComposite3" presStyleCnt="0"/>
      <dgm:spPr/>
    </dgm:pt>
    <dgm:pt modelId="{EED00B2F-05AA-4F9A-A310-2BAD615BF3E7}" type="pres">
      <dgm:prSet presAssocID="{F4E9DA8E-38DB-4715-8B9C-A47D3CB7BDF0}" presName="rootText3" presStyleLbl="asst1" presStyleIdx="0" presStyleCnt="7" custLinFactX="-31437" custLinFactNeighborX="-100000" custLinFactNeighborY="-39821">
        <dgm:presLayoutVars>
          <dgm:chPref val="3"/>
        </dgm:presLayoutVars>
      </dgm:prSet>
      <dgm:spPr/>
    </dgm:pt>
    <dgm:pt modelId="{B80C0643-21F0-4500-9BA2-6A8F00B82DD6}" type="pres">
      <dgm:prSet presAssocID="{F4E9DA8E-38DB-4715-8B9C-A47D3CB7BDF0}" presName="titleText3" presStyleLbl="fgAcc2" presStyleIdx="0" presStyleCnt="7" custScaleX="145264" custLinFactX="-100000" custLinFactY="-19463" custLinFactNeighborX="-101165" custLinFactNeighborY="-100000">
        <dgm:presLayoutVars>
          <dgm:chMax val="0"/>
          <dgm:chPref val="0"/>
        </dgm:presLayoutVars>
      </dgm:prSet>
      <dgm:spPr/>
    </dgm:pt>
    <dgm:pt modelId="{03917459-EF4A-416F-B1F7-48413FFAF011}" type="pres">
      <dgm:prSet presAssocID="{F4E9DA8E-38DB-4715-8B9C-A47D3CB7BDF0}" presName="rootConnector3" presStyleLbl="asst3" presStyleIdx="0" presStyleCnt="0"/>
      <dgm:spPr/>
    </dgm:pt>
    <dgm:pt modelId="{927ECFD5-2967-433C-81CE-613D182AFF5E}" type="pres">
      <dgm:prSet presAssocID="{F4E9DA8E-38DB-4715-8B9C-A47D3CB7BDF0}" presName="hierChild6" presStyleCnt="0"/>
      <dgm:spPr/>
    </dgm:pt>
    <dgm:pt modelId="{F1CD5841-78D0-4D08-A97F-09809AFF8267}" type="pres">
      <dgm:prSet presAssocID="{F4E9DA8E-38DB-4715-8B9C-A47D3CB7BDF0}" presName="hierChild7" presStyleCnt="0"/>
      <dgm:spPr/>
    </dgm:pt>
    <dgm:pt modelId="{D30407B5-84CF-472A-8590-702D76E3F062}" type="pres">
      <dgm:prSet presAssocID="{21870B78-805A-4599-A6F1-9A7514AC9DBD}" presName="Name37" presStyleLbl="parChTrans1D3" presStyleIdx="1" presStyleCnt="3"/>
      <dgm:spPr/>
    </dgm:pt>
    <dgm:pt modelId="{50FDDB12-F57A-4920-AFE1-DB420BB49963}" type="pres">
      <dgm:prSet presAssocID="{012FC898-7955-4743-A77F-59D29CDC8402}" presName="hierRoot2" presStyleCnt="0">
        <dgm:presLayoutVars>
          <dgm:hierBranch val="init"/>
        </dgm:presLayoutVars>
      </dgm:prSet>
      <dgm:spPr/>
    </dgm:pt>
    <dgm:pt modelId="{566392C4-DCD4-4FFA-A137-D8A825A43E79}" type="pres">
      <dgm:prSet presAssocID="{012FC898-7955-4743-A77F-59D29CDC8402}" presName="rootComposite" presStyleCnt="0"/>
      <dgm:spPr/>
    </dgm:pt>
    <dgm:pt modelId="{86B62389-5316-41CD-ADFC-02FF1BA292C0}" type="pres">
      <dgm:prSet presAssocID="{012FC898-7955-4743-A77F-59D29CDC8402}" presName="rootText" presStyleLbl="node1" presStyleIdx="4" presStyleCnt="6" custLinFactNeighborY="-34844">
        <dgm:presLayoutVars>
          <dgm:chMax/>
          <dgm:chPref val="3"/>
        </dgm:presLayoutVars>
      </dgm:prSet>
      <dgm:spPr/>
    </dgm:pt>
    <dgm:pt modelId="{5E85E7E0-FEBE-443E-851E-8132C8BBBBEE}" type="pres">
      <dgm:prSet presAssocID="{012FC898-7955-4743-A77F-59D29CDC8402}" presName="titleText2" presStyleLbl="fgAcc1" presStyleIdx="4" presStyleCnt="6" custScaleX="365035" custLinFactX="100000" custLinFactY="-4530" custLinFactNeighborX="107608" custLinFactNeighborY="-100000">
        <dgm:presLayoutVars>
          <dgm:chMax val="0"/>
          <dgm:chPref val="0"/>
        </dgm:presLayoutVars>
      </dgm:prSet>
      <dgm:spPr/>
    </dgm:pt>
    <dgm:pt modelId="{17831DD4-BB64-4B2A-8BEC-67A4B0B32467}" type="pres">
      <dgm:prSet presAssocID="{012FC898-7955-4743-A77F-59D29CDC8402}" presName="rootConnector" presStyleLbl="node3" presStyleIdx="0" presStyleCnt="0"/>
      <dgm:spPr/>
    </dgm:pt>
    <dgm:pt modelId="{737AAE4E-DD09-470B-948A-B91DE4DEB128}" type="pres">
      <dgm:prSet presAssocID="{012FC898-7955-4743-A77F-59D29CDC8402}" presName="hierChild4" presStyleCnt="0"/>
      <dgm:spPr/>
    </dgm:pt>
    <dgm:pt modelId="{0269B1A5-F183-46F9-A1D5-6AE94BD04E37}" type="pres">
      <dgm:prSet presAssocID="{012FC898-7955-4743-A77F-59D29CDC8402}" presName="hierChild5" presStyleCnt="0"/>
      <dgm:spPr/>
    </dgm:pt>
    <dgm:pt modelId="{7C3ECF97-413A-40F9-85FB-45EDE02FC415}" type="pres">
      <dgm:prSet presAssocID="{BCF30BBD-9808-4E6D-86C3-86D7B602290B}" presName="Name96" presStyleLbl="parChTrans1D4" presStyleIdx="1" presStyleCnt="4"/>
      <dgm:spPr/>
    </dgm:pt>
    <dgm:pt modelId="{BA1E1596-FCF8-4315-96BD-DB402A2DE2C7}" type="pres">
      <dgm:prSet presAssocID="{BDD0B976-0E67-4527-963C-926709A3B7FF}" presName="hierRoot3" presStyleCnt="0">
        <dgm:presLayoutVars>
          <dgm:hierBranch val="init"/>
        </dgm:presLayoutVars>
      </dgm:prSet>
      <dgm:spPr/>
    </dgm:pt>
    <dgm:pt modelId="{E2E70BA3-A448-4746-8608-A42289A133D2}" type="pres">
      <dgm:prSet presAssocID="{BDD0B976-0E67-4527-963C-926709A3B7FF}" presName="rootComposite3" presStyleCnt="0"/>
      <dgm:spPr/>
    </dgm:pt>
    <dgm:pt modelId="{5485C141-B7C9-45CC-A7AA-BDCAAC3A1B17}" type="pres">
      <dgm:prSet presAssocID="{BDD0B976-0E67-4527-963C-926709A3B7FF}" presName="rootText3" presStyleLbl="asst1" presStyleIdx="1" presStyleCnt="7" custLinFactY="17449" custLinFactNeighborX="-44885" custLinFactNeighborY="100000">
        <dgm:presLayoutVars>
          <dgm:chPref val="3"/>
        </dgm:presLayoutVars>
      </dgm:prSet>
      <dgm:spPr/>
    </dgm:pt>
    <dgm:pt modelId="{714D15A8-79F6-45B6-A15C-6F103D16EE6B}" type="pres">
      <dgm:prSet presAssocID="{BDD0B976-0E67-4527-963C-926709A3B7FF}" presName="titleText3" presStyleLbl="fgAcc2" presStyleIdx="1" presStyleCnt="7">
        <dgm:presLayoutVars>
          <dgm:chMax val="0"/>
          <dgm:chPref val="0"/>
        </dgm:presLayoutVars>
      </dgm:prSet>
      <dgm:spPr/>
    </dgm:pt>
    <dgm:pt modelId="{1B164A9F-FEC7-4101-B29F-A02DFEE89782}" type="pres">
      <dgm:prSet presAssocID="{BDD0B976-0E67-4527-963C-926709A3B7FF}" presName="rootConnector3" presStyleLbl="asst3" presStyleIdx="0" presStyleCnt="0"/>
      <dgm:spPr/>
    </dgm:pt>
    <dgm:pt modelId="{0BB7BED1-C4D9-4B81-BEF1-6468108A0830}" type="pres">
      <dgm:prSet presAssocID="{BDD0B976-0E67-4527-963C-926709A3B7FF}" presName="hierChild6" presStyleCnt="0"/>
      <dgm:spPr/>
    </dgm:pt>
    <dgm:pt modelId="{22C1FBBC-4F6A-4E87-A1EE-78C53AEBB6CD}" type="pres">
      <dgm:prSet presAssocID="{BDD0B976-0E67-4527-963C-926709A3B7FF}" presName="hierChild7" presStyleCnt="0"/>
      <dgm:spPr/>
    </dgm:pt>
    <dgm:pt modelId="{8697A8AE-CBCE-4E6F-8E68-75E790A5C1CD}" type="pres">
      <dgm:prSet presAssocID="{07284024-E4D5-4943-822D-94DB1CBEC0C2}" presName="Name96" presStyleLbl="parChTrans1D4" presStyleIdx="2" presStyleCnt="4"/>
      <dgm:spPr/>
    </dgm:pt>
    <dgm:pt modelId="{40BCCFF9-24BE-495F-960C-AB25A5AAC300}" type="pres">
      <dgm:prSet presAssocID="{A4B64EB2-1DA9-4D4A-9559-9CE95DF560D6}" presName="hierRoot3" presStyleCnt="0">
        <dgm:presLayoutVars>
          <dgm:hierBranch val="init"/>
        </dgm:presLayoutVars>
      </dgm:prSet>
      <dgm:spPr/>
    </dgm:pt>
    <dgm:pt modelId="{4630D3C9-778D-4C90-B2A0-9DF5AE29511F}" type="pres">
      <dgm:prSet presAssocID="{A4B64EB2-1DA9-4D4A-9559-9CE95DF560D6}" presName="rootComposite3" presStyleCnt="0"/>
      <dgm:spPr/>
    </dgm:pt>
    <dgm:pt modelId="{3FE7EC70-AD20-4BF2-84D2-C8C68313851D}" type="pres">
      <dgm:prSet presAssocID="{A4B64EB2-1DA9-4D4A-9559-9CE95DF560D6}" presName="rootText3" presStyleLbl="asst1" presStyleIdx="2" presStyleCnt="7" custLinFactX="-72672" custLinFactNeighborX="-100000" custLinFactNeighborY="-5524">
        <dgm:presLayoutVars>
          <dgm:chPref val="3"/>
        </dgm:presLayoutVars>
      </dgm:prSet>
      <dgm:spPr/>
    </dgm:pt>
    <dgm:pt modelId="{6451C29D-FC50-4000-B7F4-D03F456286B7}" type="pres">
      <dgm:prSet presAssocID="{A4B64EB2-1DA9-4D4A-9559-9CE95DF560D6}" presName="titleText3" presStyleLbl="fgAcc2" presStyleIdx="2" presStyleCnt="7" custScaleX="65950" custLinFactX="-100000" custLinFactNeighborX="-155234" custLinFactNeighborY="-14935">
        <dgm:presLayoutVars>
          <dgm:chMax val="0"/>
          <dgm:chPref val="0"/>
        </dgm:presLayoutVars>
      </dgm:prSet>
      <dgm:spPr/>
    </dgm:pt>
    <dgm:pt modelId="{C39A7466-53EA-4B19-8C2B-533A52EE584C}" type="pres">
      <dgm:prSet presAssocID="{A4B64EB2-1DA9-4D4A-9559-9CE95DF560D6}" presName="rootConnector3" presStyleLbl="asst3" presStyleIdx="0" presStyleCnt="0"/>
      <dgm:spPr/>
    </dgm:pt>
    <dgm:pt modelId="{02CC31F8-C590-4D6A-A259-9276EFE5840C}" type="pres">
      <dgm:prSet presAssocID="{A4B64EB2-1DA9-4D4A-9559-9CE95DF560D6}" presName="hierChild6" presStyleCnt="0"/>
      <dgm:spPr/>
    </dgm:pt>
    <dgm:pt modelId="{B4328F00-F83C-4C93-96FE-D731E5B7CD5C}" type="pres">
      <dgm:prSet presAssocID="{A4B64EB2-1DA9-4D4A-9559-9CE95DF560D6}" presName="hierChild7" presStyleCnt="0"/>
      <dgm:spPr/>
    </dgm:pt>
    <dgm:pt modelId="{B3470A50-A2A3-4F15-BA93-D50C07C0CA1D}" type="pres">
      <dgm:prSet presAssocID="{CF0462CB-F099-4110-BBCF-B70E78CF5C70}" presName="Name96" presStyleLbl="parChTrans1D4" presStyleIdx="3" presStyleCnt="4"/>
      <dgm:spPr/>
    </dgm:pt>
    <dgm:pt modelId="{A25803D3-1543-4990-BC46-E520581D88A7}" type="pres">
      <dgm:prSet presAssocID="{4ECA4FB9-5F5B-46AE-BB90-80846B2017A4}" presName="hierRoot3" presStyleCnt="0">
        <dgm:presLayoutVars>
          <dgm:hierBranch val="init"/>
        </dgm:presLayoutVars>
      </dgm:prSet>
      <dgm:spPr/>
    </dgm:pt>
    <dgm:pt modelId="{BE250D02-2043-4AA0-A4A2-CBF9EB04AEDD}" type="pres">
      <dgm:prSet presAssocID="{4ECA4FB9-5F5B-46AE-BB90-80846B2017A4}" presName="rootComposite3" presStyleCnt="0"/>
      <dgm:spPr/>
    </dgm:pt>
    <dgm:pt modelId="{CA91EEEA-B0CC-48F0-AEB5-C1F1AA80BE3C}" type="pres">
      <dgm:prSet presAssocID="{4ECA4FB9-5F5B-46AE-BB90-80846B2017A4}" presName="rootText3" presStyleLbl="asst1" presStyleIdx="3" presStyleCnt="7" custLinFactX="86418" custLinFactY="-100000" custLinFactNeighborX="100000" custLinFactNeighborY="-113302">
        <dgm:presLayoutVars>
          <dgm:chPref val="3"/>
        </dgm:presLayoutVars>
      </dgm:prSet>
      <dgm:spPr/>
    </dgm:pt>
    <dgm:pt modelId="{45DC729C-15A3-4023-977C-27C41D9EEA22}" type="pres">
      <dgm:prSet presAssocID="{4ECA4FB9-5F5B-46AE-BB90-80846B2017A4}" presName="titleText3" presStyleLbl="fgAcc2" presStyleIdx="3" presStyleCnt="7" custScaleX="194868" custLinFactX="100000" custLinFactY="-300000" custLinFactNeighborX="151517" custLinFactNeighborY="-357900">
        <dgm:presLayoutVars>
          <dgm:chMax val="0"/>
          <dgm:chPref val="0"/>
        </dgm:presLayoutVars>
      </dgm:prSet>
      <dgm:spPr/>
    </dgm:pt>
    <dgm:pt modelId="{2463B839-B46E-47C9-9159-D107DD5D51FE}" type="pres">
      <dgm:prSet presAssocID="{4ECA4FB9-5F5B-46AE-BB90-80846B2017A4}" presName="rootConnector3" presStyleLbl="asst3" presStyleIdx="0" presStyleCnt="0"/>
      <dgm:spPr/>
    </dgm:pt>
    <dgm:pt modelId="{B4BCB75F-0D3F-45EA-8449-1A71403BD215}" type="pres">
      <dgm:prSet presAssocID="{4ECA4FB9-5F5B-46AE-BB90-80846B2017A4}" presName="hierChild6" presStyleCnt="0"/>
      <dgm:spPr/>
    </dgm:pt>
    <dgm:pt modelId="{0B6EABBC-763D-469B-A2D8-459B8D8014C1}" type="pres">
      <dgm:prSet presAssocID="{4ECA4FB9-5F5B-46AE-BB90-80846B2017A4}" presName="hierChild7" presStyleCnt="0"/>
      <dgm:spPr/>
    </dgm:pt>
    <dgm:pt modelId="{AB01A0F9-D652-4C01-9CF7-175723754A3A}" type="pres">
      <dgm:prSet presAssocID="{E06C495D-1C91-4F6F-A43C-FA03E50702C7}" presName="hierChild5" presStyleCnt="0"/>
      <dgm:spPr/>
    </dgm:pt>
    <dgm:pt modelId="{0E41F4FC-F050-4D04-B317-09D58EC3AFDC}" type="pres">
      <dgm:prSet presAssocID="{CADAFC14-5055-47A5-AA14-4E8E8B761A76}" presName="Name37" presStyleLbl="parChTrans1D2" presStyleIdx="3" presStyleCnt="6"/>
      <dgm:spPr/>
    </dgm:pt>
    <dgm:pt modelId="{9AA406AC-A3C8-4BA9-A20E-834EBD521B84}" type="pres">
      <dgm:prSet presAssocID="{D30A129C-DF2E-4E21-8D39-D0133DC14F7F}" presName="hierRoot2" presStyleCnt="0">
        <dgm:presLayoutVars>
          <dgm:hierBranch val="init"/>
        </dgm:presLayoutVars>
      </dgm:prSet>
      <dgm:spPr/>
    </dgm:pt>
    <dgm:pt modelId="{74A89D07-FE7B-477F-9377-7FB1F3D82F48}" type="pres">
      <dgm:prSet presAssocID="{D30A129C-DF2E-4E21-8D39-D0133DC14F7F}" presName="rootComposite" presStyleCnt="0"/>
      <dgm:spPr/>
    </dgm:pt>
    <dgm:pt modelId="{AFE34C95-2871-4204-8955-C56F6092E063}" type="pres">
      <dgm:prSet presAssocID="{D30A129C-DF2E-4E21-8D39-D0133DC14F7F}" presName="rootText" presStyleLbl="node1" presStyleIdx="5" presStyleCnt="6" custLinFactX="-95868" custLinFactNeighborX="-100000" custLinFactNeighborY="-67189">
        <dgm:presLayoutVars>
          <dgm:chMax/>
          <dgm:chPref val="3"/>
        </dgm:presLayoutVars>
      </dgm:prSet>
      <dgm:spPr/>
    </dgm:pt>
    <dgm:pt modelId="{B8E4B660-769C-4C89-833B-7DA71DD2DDB7}" type="pres">
      <dgm:prSet presAssocID="{D30A129C-DF2E-4E21-8D39-D0133DC14F7F}" presName="titleText2" presStyleLbl="fgAcc1" presStyleIdx="5" presStyleCnt="6" custScaleX="114228" custLinFactX="-100000" custLinFactY="-100000" custLinFactNeighborX="-117631" custLinFactNeighborY="-101583">
        <dgm:presLayoutVars>
          <dgm:chMax val="0"/>
          <dgm:chPref val="0"/>
        </dgm:presLayoutVars>
      </dgm:prSet>
      <dgm:spPr/>
    </dgm:pt>
    <dgm:pt modelId="{1FA6B116-239A-4ECD-9C4A-8FDDBFF7B232}" type="pres">
      <dgm:prSet presAssocID="{D30A129C-DF2E-4E21-8D39-D0133DC14F7F}" presName="rootConnector" presStyleLbl="node2" presStyleIdx="0" presStyleCnt="0"/>
      <dgm:spPr/>
    </dgm:pt>
    <dgm:pt modelId="{A2A481AF-F989-41A5-B1D9-4EB7B57F7D47}" type="pres">
      <dgm:prSet presAssocID="{D30A129C-DF2E-4E21-8D39-D0133DC14F7F}" presName="hierChild4" presStyleCnt="0"/>
      <dgm:spPr/>
    </dgm:pt>
    <dgm:pt modelId="{598FB594-E331-4C75-A862-853B01983266}" type="pres">
      <dgm:prSet presAssocID="{D30A129C-DF2E-4E21-8D39-D0133DC14F7F}" presName="hierChild5" presStyleCnt="0"/>
      <dgm:spPr/>
    </dgm:pt>
    <dgm:pt modelId="{5727B7A6-F047-4CF1-AE0C-F5E0F6921589}" type="pres">
      <dgm:prSet presAssocID="{6AA950E3-8B38-43FF-8ABA-91F234575A60}" presName="hierChild3" presStyleCnt="0"/>
      <dgm:spPr/>
    </dgm:pt>
    <dgm:pt modelId="{1668E57A-006D-4D50-9724-81DDC16FAD89}" type="pres">
      <dgm:prSet presAssocID="{0C161FCE-7C40-4504-9EB6-62A771626360}" presName="Name96" presStyleLbl="parChTrans1D2" presStyleIdx="4" presStyleCnt="6"/>
      <dgm:spPr/>
    </dgm:pt>
    <dgm:pt modelId="{8F92FBCC-E488-44FD-B4BB-36A724A69849}" type="pres">
      <dgm:prSet presAssocID="{AF24201F-78F6-4921-B2DF-1228464DB6C9}" presName="hierRoot3" presStyleCnt="0">
        <dgm:presLayoutVars>
          <dgm:hierBranch val="init"/>
        </dgm:presLayoutVars>
      </dgm:prSet>
      <dgm:spPr/>
    </dgm:pt>
    <dgm:pt modelId="{BF690E48-18D8-47C0-9002-56B2D9597EA8}" type="pres">
      <dgm:prSet presAssocID="{AF24201F-78F6-4921-B2DF-1228464DB6C9}" presName="rootComposite3" presStyleCnt="0"/>
      <dgm:spPr/>
    </dgm:pt>
    <dgm:pt modelId="{9C04979B-6C75-4626-9AA5-D6B181128E03}" type="pres">
      <dgm:prSet presAssocID="{AF24201F-78F6-4921-B2DF-1228464DB6C9}" presName="rootText3" presStyleLbl="asst1" presStyleIdx="4" presStyleCnt="7" custLinFactNeighborY="31179">
        <dgm:presLayoutVars>
          <dgm:chPref val="3"/>
        </dgm:presLayoutVars>
      </dgm:prSet>
      <dgm:spPr/>
    </dgm:pt>
    <dgm:pt modelId="{6CB2FF0A-36C4-4F6D-8AFF-6EEA81E6986D}" type="pres">
      <dgm:prSet presAssocID="{AF24201F-78F6-4921-B2DF-1228464DB6C9}" presName="titleText3" presStyleLbl="fgAcc2" presStyleIdx="4" presStyleCnt="7" custScaleX="210209" custLinFactX="-25281" custLinFactNeighborX="-100000" custLinFactNeighborY="86048">
        <dgm:presLayoutVars>
          <dgm:chMax val="0"/>
          <dgm:chPref val="0"/>
        </dgm:presLayoutVars>
      </dgm:prSet>
      <dgm:spPr/>
    </dgm:pt>
    <dgm:pt modelId="{5CCC98DF-F7DB-4CB9-9AF5-B5DAB96B0A4A}" type="pres">
      <dgm:prSet presAssocID="{AF24201F-78F6-4921-B2DF-1228464DB6C9}" presName="rootConnector3" presStyleLbl="asst1" presStyleIdx="4" presStyleCnt="7"/>
      <dgm:spPr/>
    </dgm:pt>
    <dgm:pt modelId="{02D37843-8281-4182-BC03-3316F7458E02}" type="pres">
      <dgm:prSet presAssocID="{AF24201F-78F6-4921-B2DF-1228464DB6C9}" presName="hierChild6" presStyleCnt="0"/>
      <dgm:spPr/>
    </dgm:pt>
    <dgm:pt modelId="{C0BA3B48-8D66-4A0F-AB94-18F2CBA0943D}" type="pres">
      <dgm:prSet presAssocID="{AF24201F-78F6-4921-B2DF-1228464DB6C9}" presName="hierChild7" presStyleCnt="0"/>
      <dgm:spPr/>
    </dgm:pt>
    <dgm:pt modelId="{680107CF-6668-41FE-875E-74CE8D60C0C1}" type="pres">
      <dgm:prSet presAssocID="{54D40245-88B2-471D-AAF7-A34428A44547}" presName="Name96" presStyleLbl="parChTrans1D2" presStyleIdx="5" presStyleCnt="6"/>
      <dgm:spPr/>
    </dgm:pt>
    <dgm:pt modelId="{2ADB2575-9B17-43A2-BC4C-7FB85549E4E5}" type="pres">
      <dgm:prSet presAssocID="{F953E716-BD95-465D-B7A9-92822E9CDC49}" presName="hierRoot3" presStyleCnt="0">
        <dgm:presLayoutVars>
          <dgm:hierBranch val="init"/>
        </dgm:presLayoutVars>
      </dgm:prSet>
      <dgm:spPr/>
    </dgm:pt>
    <dgm:pt modelId="{164CFA5B-3834-4DFC-9223-22BB294D94C3}" type="pres">
      <dgm:prSet presAssocID="{F953E716-BD95-465D-B7A9-92822E9CDC49}" presName="rootComposite3" presStyleCnt="0"/>
      <dgm:spPr/>
    </dgm:pt>
    <dgm:pt modelId="{E6281686-B39E-4BB8-9CA2-EEF5F29268C5}" type="pres">
      <dgm:prSet presAssocID="{F953E716-BD95-465D-B7A9-92822E9CDC49}" presName="rootText3" presStyleLbl="asst1" presStyleIdx="5" presStyleCnt="7" custScaleX="189884" custLinFactNeighborX="32834" custLinFactNeighborY="31179">
        <dgm:presLayoutVars>
          <dgm:chPref val="3"/>
        </dgm:presLayoutVars>
      </dgm:prSet>
      <dgm:spPr/>
    </dgm:pt>
    <dgm:pt modelId="{A7CCB0DB-05E4-45C3-995A-786551B7E84C}" type="pres">
      <dgm:prSet presAssocID="{F953E716-BD95-465D-B7A9-92822E9CDC49}" presName="titleText3" presStyleLbl="fgAcc2" presStyleIdx="5" presStyleCnt="7" custScaleX="242892" custLinFactX="68088" custLinFactNeighborX="100000" custLinFactNeighborY="89781">
        <dgm:presLayoutVars>
          <dgm:chMax val="0"/>
          <dgm:chPref val="0"/>
        </dgm:presLayoutVars>
      </dgm:prSet>
      <dgm:spPr/>
    </dgm:pt>
    <dgm:pt modelId="{C9F66E8D-33F6-42D9-BD9A-C6C05CB1D55A}" type="pres">
      <dgm:prSet presAssocID="{F953E716-BD95-465D-B7A9-92822E9CDC49}" presName="rootConnector3" presStyleLbl="asst1" presStyleIdx="5" presStyleCnt="7"/>
      <dgm:spPr/>
    </dgm:pt>
    <dgm:pt modelId="{E1A118DC-467F-4A91-A23A-0FA06D19B3D3}" type="pres">
      <dgm:prSet presAssocID="{F953E716-BD95-465D-B7A9-92822E9CDC49}" presName="hierChild6" presStyleCnt="0"/>
      <dgm:spPr/>
    </dgm:pt>
    <dgm:pt modelId="{16C9404B-6982-4E3B-A406-39CED5E0DCBF}" type="pres">
      <dgm:prSet presAssocID="{F953E716-BD95-465D-B7A9-92822E9CDC49}" presName="hierChild7" presStyleCnt="0"/>
      <dgm:spPr/>
    </dgm:pt>
    <dgm:pt modelId="{09993F38-7B55-485A-8C1D-9F6D7E035039}" type="pres">
      <dgm:prSet presAssocID="{82743B72-5058-48DB-A1A8-0DE5AFBC3E26}" presName="Name96" presStyleLbl="parChTrans1D3" presStyleIdx="2" presStyleCnt="3"/>
      <dgm:spPr/>
    </dgm:pt>
    <dgm:pt modelId="{56B8F711-C369-45C3-8A77-5761D21FD7E8}" type="pres">
      <dgm:prSet presAssocID="{919EED25-B606-425B-9CF7-FF3223322EBB}" presName="hierRoot3" presStyleCnt="0">
        <dgm:presLayoutVars>
          <dgm:hierBranch val="init"/>
        </dgm:presLayoutVars>
      </dgm:prSet>
      <dgm:spPr/>
    </dgm:pt>
    <dgm:pt modelId="{CE92F41C-9B94-4235-B91A-8281216FF83D}" type="pres">
      <dgm:prSet presAssocID="{919EED25-B606-425B-9CF7-FF3223322EBB}" presName="rootComposite3" presStyleCnt="0"/>
      <dgm:spPr/>
    </dgm:pt>
    <dgm:pt modelId="{4CD94BF3-AB07-4869-A705-DD2A6FAE3A01}" type="pres">
      <dgm:prSet presAssocID="{919EED25-B606-425B-9CF7-FF3223322EBB}" presName="rootText3" presStyleLbl="asst1" presStyleIdx="6" presStyleCnt="7" custScaleX="186592" custLinFactX="100000" custLinFactNeighborX="132568" custLinFactNeighborY="48876">
        <dgm:presLayoutVars>
          <dgm:chPref val="3"/>
        </dgm:presLayoutVars>
      </dgm:prSet>
      <dgm:spPr/>
    </dgm:pt>
    <dgm:pt modelId="{26784DD6-E5DB-4B5A-96B0-41747CF62452}" type="pres">
      <dgm:prSet presAssocID="{919EED25-B606-425B-9CF7-FF3223322EBB}" presName="titleText3" presStyleLbl="fgAcc2" presStyleIdx="6" presStyleCnt="7" custScaleX="155318" custLinFactX="112100" custLinFactY="31668" custLinFactNeighborX="200000" custLinFactNeighborY="100000">
        <dgm:presLayoutVars>
          <dgm:chMax val="0"/>
          <dgm:chPref val="0"/>
        </dgm:presLayoutVars>
      </dgm:prSet>
      <dgm:spPr/>
    </dgm:pt>
    <dgm:pt modelId="{33888B73-764D-4DF2-A96F-FCB5B3245066}" type="pres">
      <dgm:prSet presAssocID="{919EED25-B606-425B-9CF7-FF3223322EBB}" presName="rootConnector3" presStyleLbl="asst1" presStyleIdx="6" presStyleCnt="7"/>
      <dgm:spPr/>
    </dgm:pt>
    <dgm:pt modelId="{2CF564B1-3600-451E-A10A-8777685915AB}" type="pres">
      <dgm:prSet presAssocID="{919EED25-B606-425B-9CF7-FF3223322EBB}" presName="hierChild6" presStyleCnt="0"/>
      <dgm:spPr/>
    </dgm:pt>
    <dgm:pt modelId="{D720301D-2657-431F-ACC4-A793EC89AE29}" type="pres">
      <dgm:prSet presAssocID="{919EED25-B606-425B-9CF7-FF3223322EBB}" presName="hierChild7" presStyleCnt="0"/>
      <dgm:spPr/>
    </dgm:pt>
  </dgm:ptLst>
  <dgm:cxnLst>
    <dgm:cxn modelId="{231C1100-4760-4899-A51F-690705A2D874}" type="presOf" srcId="{28FB5470-CAF9-44A4-8518-66101B683EB9}" destId="{CF3BCD5D-BA21-40FC-A0E6-828D989D4A02}" srcOrd="0" destOrd="0" presId="urn:microsoft.com/office/officeart/2008/layout/NameandTitleOrganizationalChart"/>
    <dgm:cxn modelId="{A3EC9C02-63BB-44FD-9DA5-ABAD157F6345}" type="presOf" srcId="{044C432D-0F4D-4400-8F49-3708F29627F7}" destId="{47225529-B6D7-4034-9555-7C5076B7519E}" srcOrd="1" destOrd="0" presId="urn:microsoft.com/office/officeart/2008/layout/NameandTitleOrganizationalChart"/>
    <dgm:cxn modelId="{8E21AA06-8756-467F-9EAB-97CC5B67F0C9}" type="presOf" srcId="{948DBDBE-5A0F-4151-A12B-16AD7B1008C5}" destId="{BFC0B20A-9139-4209-A325-9C163B7EED67}" srcOrd="0" destOrd="0" presId="urn:microsoft.com/office/officeart/2008/layout/NameandTitleOrganizationalChart"/>
    <dgm:cxn modelId="{62D64E09-607C-4488-AE37-E4EEA811F9DE}" srcId="{6AA950E3-8B38-43FF-8ABA-91F234575A60}" destId="{AF24201F-78F6-4921-B2DF-1228464DB6C9}" srcOrd="0" destOrd="0" parTransId="{0C161FCE-7C40-4504-9EB6-62A771626360}" sibTransId="{1A6D32F7-A775-4306-A03F-8560D73DEB4E}"/>
    <dgm:cxn modelId="{3272AB0A-42CD-471F-881C-1C3027ECB8D0}" type="presOf" srcId="{69083B9D-FDA5-422B-8CBF-77112CE0546E}" destId="{B8E4B660-769C-4C89-833B-7DA71DD2DDB7}" srcOrd="0" destOrd="0" presId="urn:microsoft.com/office/officeart/2008/layout/NameandTitleOrganizationalChart"/>
    <dgm:cxn modelId="{DB1A380B-28A7-4A69-AFC4-4673E4C3EB92}" srcId="{6AA950E3-8B38-43FF-8ABA-91F234575A60}" destId="{F953E716-BD95-465D-B7A9-92822E9CDC49}" srcOrd="5" destOrd="0" parTransId="{54D40245-88B2-471D-AAF7-A34428A44547}" sibTransId="{7F57BBE4-DADF-4106-A41A-3AFBC78638DB}"/>
    <dgm:cxn modelId="{4B2A120D-DF2E-456A-9281-AABB4B27CF4F}" type="presOf" srcId="{CF0462CB-F099-4110-BBCF-B70E78CF5C70}" destId="{B3470A50-A2A3-4F15-BA93-D50C07C0CA1D}" srcOrd="0" destOrd="0" presId="urn:microsoft.com/office/officeart/2008/layout/NameandTitleOrganizationalChart"/>
    <dgm:cxn modelId="{C6F9D510-3DFD-48F1-8ACD-B6F433AD00B6}" srcId="{6AA950E3-8B38-43FF-8ABA-91F234575A60}" destId="{044C432D-0F4D-4400-8F49-3708F29627F7}" srcOrd="2" destOrd="0" parTransId="{67249A24-E249-410C-B345-15159341599D}" sibTransId="{691FCA14-4D04-4297-8A74-DE7D2C64A51B}"/>
    <dgm:cxn modelId="{0905A71A-B5C6-4229-BAB2-9BDC829CFAE1}" srcId="{E06C495D-1C91-4F6F-A43C-FA03E50702C7}" destId="{A7AA4A96-175D-4F0E-91C3-57CE817CFB0D}" srcOrd="0" destOrd="0" parTransId="{948DBDBE-5A0F-4151-A12B-16AD7B1008C5}" sibTransId="{0074E398-34AC-43A6-BF03-2163807CBDA2}"/>
    <dgm:cxn modelId="{8640D81D-B378-4ABB-B0A7-EB17D70B2A66}" srcId="{28FB5470-CAF9-44A4-8518-66101B683EB9}" destId="{6AA950E3-8B38-43FF-8ABA-91F234575A60}" srcOrd="0" destOrd="0" parTransId="{23214CA4-58CF-4B2F-B69C-0B3654B34056}" sibTransId="{CA04B417-1B12-4B59-86EC-C9128A18E5BF}"/>
    <dgm:cxn modelId="{2F53921F-F141-4322-A1C8-63A32BA62835}" type="presOf" srcId="{8D65D8B5-A1F4-495A-8A2F-30EB45154770}" destId="{B80C0643-21F0-4500-9BA2-6A8F00B82DD6}" srcOrd="0" destOrd="0" presId="urn:microsoft.com/office/officeart/2008/layout/NameandTitleOrganizationalChart"/>
    <dgm:cxn modelId="{BB0DCC1F-F663-4F50-B1DF-A768BC0F244A}" type="presOf" srcId="{7F57BBE4-DADF-4106-A41A-3AFBC78638DB}" destId="{A7CCB0DB-05E4-45C3-995A-786551B7E84C}" srcOrd="0" destOrd="0" presId="urn:microsoft.com/office/officeart/2008/layout/NameandTitleOrganizationalChart"/>
    <dgm:cxn modelId="{6530ED20-9F9F-484E-8DFB-9076D90C4FA6}" type="presOf" srcId="{A7AA4A96-175D-4F0E-91C3-57CE817CFB0D}" destId="{EC1D485B-C9A9-4580-ABCE-3261F675F3F3}" srcOrd="1" destOrd="0" presId="urn:microsoft.com/office/officeart/2008/layout/NameandTitleOrganizationalChart"/>
    <dgm:cxn modelId="{A3A68D25-B712-4DBB-AA2D-2721B6433C75}" type="presOf" srcId="{A913E67B-1F95-4662-A646-E49A1CCF4066}" destId="{5B425075-0986-48C5-AD9A-D7AE195E53C9}" srcOrd="0" destOrd="0" presId="urn:microsoft.com/office/officeart/2008/layout/NameandTitleOrganizationalChart"/>
    <dgm:cxn modelId="{9C82CD2C-D4C3-4D83-8ABD-73BA209C8681}" type="presOf" srcId="{A4B64EB2-1DA9-4D4A-9559-9CE95DF560D6}" destId="{C39A7466-53EA-4B19-8C2B-533A52EE584C}" srcOrd="1" destOrd="0" presId="urn:microsoft.com/office/officeart/2008/layout/NameandTitleOrganizationalChart"/>
    <dgm:cxn modelId="{E299F52D-0E7B-472B-93AA-2FA40B039F7C}" type="presOf" srcId="{DF505F03-51F3-4E9C-A9F0-7155C9A0830E}" destId="{413E9087-E969-4689-8D65-0D27A8A2991F}" srcOrd="0" destOrd="0" presId="urn:microsoft.com/office/officeart/2008/layout/NameandTitleOrganizationalChart"/>
    <dgm:cxn modelId="{64E64731-11D8-4059-A119-7488AF5DD6DB}" type="presOf" srcId="{044C432D-0F4D-4400-8F49-3708F29627F7}" destId="{D3086CA5-13F0-4200-B28E-A616DD148A93}" srcOrd="0" destOrd="0" presId="urn:microsoft.com/office/officeart/2008/layout/NameandTitleOrganizationalChart"/>
    <dgm:cxn modelId="{4EC89F3B-C327-4430-A6AD-6C39BCBA6030}" type="presOf" srcId="{A7AA4A96-175D-4F0E-91C3-57CE817CFB0D}" destId="{E88F61C3-2878-40A9-9D1D-E4F0EB88FCF5}" srcOrd="0" destOrd="0" presId="urn:microsoft.com/office/officeart/2008/layout/NameandTitleOrganizationalChart"/>
    <dgm:cxn modelId="{D775293C-7C23-4227-AA05-392B1F712643}" srcId="{6AA950E3-8B38-43FF-8ABA-91F234575A60}" destId="{E06C495D-1C91-4F6F-A43C-FA03E50702C7}" srcOrd="3" destOrd="0" parTransId="{DF505F03-51F3-4E9C-A9F0-7155C9A0830E}" sibTransId="{72FF1D64-2D41-444D-A718-05AC819C46AF}"/>
    <dgm:cxn modelId="{EE277D3E-F2BC-4C35-8F09-5BE0867C9C7D}" type="presOf" srcId="{4ECA4FB9-5F5B-46AE-BB90-80846B2017A4}" destId="{2463B839-B46E-47C9-9159-D107DD5D51FE}" srcOrd="1" destOrd="0" presId="urn:microsoft.com/office/officeart/2008/layout/NameandTitleOrganizationalChart"/>
    <dgm:cxn modelId="{D0867F3E-9661-4593-AFD3-94683540A8E0}" type="presOf" srcId="{07284024-E4D5-4943-822D-94DB1CBEC0C2}" destId="{8697A8AE-CBCE-4E6F-8E68-75E790A5C1CD}" srcOrd="0" destOrd="0" presId="urn:microsoft.com/office/officeart/2008/layout/NameandTitleOrganizationalChart"/>
    <dgm:cxn modelId="{A2B06A42-ABF3-4252-AE46-2567E8A42E2A}" type="presOf" srcId="{726CD76D-3AD8-47BC-AABC-8FC0148AB0BE}" destId="{714D15A8-79F6-45B6-A15C-6F103D16EE6B}" srcOrd="0" destOrd="0" presId="urn:microsoft.com/office/officeart/2008/layout/NameandTitleOrganizationalChart"/>
    <dgm:cxn modelId="{F330AB62-60E7-459D-B11C-51A6065A5D6F}" type="presOf" srcId="{0074E398-34AC-43A6-BF03-2163807CBDA2}" destId="{09EC2586-B4F6-4B7F-83E6-E8C6000F6BB4}" srcOrd="0" destOrd="0" presId="urn:microsoft.com/office/officeart/2008/layout/NameandTitleOrganizationalChart"/>
    <dgm:cxn modelId="{98B96543-7B4C-4868-B23F-CA6B5D487716}" type="presOf" srcId="{F953E716-BD95-465D-B7A9-92822E9CDC49}" destId="{C9F66E8D-33F6-42D9-BD9A-C6C05CB1D55A}" srcOrd="1" destOrd="0" presId="urn:microsoft.com/office/officeart/2008/layout/NameandTitleOrganizationalChart"/>
    <dgm:cxn modelId="{EE1A8463-77AE-4D18-9A83-CBC30F2AA62E}" type="presOf" srcId="{E06C495D-1C91-4F6F-A43C-FA03E50702C7}" destId="{4C52A160-8891-4FB9-BCE0-B7CE9E8522EB}" srcOrd="1" destOrd="0" presId="urn:microsoft.com/office/officeart/2008/layout/NameandTitleOrganizationalChart"/>
    <dgm:cxn modelId="{CD171C44-D044-40BE-8CA6-980A344DC436}" type="presOf" srcId="{6AA950E3-8B38-43FF-8ABA-91F234575A60}" destId="{A9516B3F-1A2F-4B43-8DE4-CEC0302D37E4}" srcOrd="0" destOrd="0" presId="urn:microsoft.com/office/officeart/2008/layout/NameandTitleOrganizationalChart"/>
    <dgm:cxn modelId="{4D7E5D65-777C-4B10-99DD-5FE854BC0E19}" type="presOf" srcId="{5DB4248B-8D9A-46F8-9D22-63F334539DE9}" destId="{6451C29D-FC50-4000-B7F4-D03F456286B7}" srcOrd="0" destOrd="0" presId="urn:microsoft.com/office/officeart/2008/layout/NameandTitleOrganizationalChart"/>
    <dgm:cxn modelId="{FF575048-A918-422C-9BBC-A791EE93EFA7}" type="presOf" srcId="{012FC898-7955-4743-A77F-59D29CDC8402}" destId="{17831DD4-BB64-4B2A-8BEC-67A4B0B32467}" srcOrd="1" destOrd="0" presId="urn:microsoft.com/office/officeart/2008/layout/NameandTitleOrganizationalChart"/>
    <dgm:cxn modelId="{458FBE48-9E0C-474A-94A2-9DEC007C0018}" type="presOf" srcId="{AF24201F-78F6-4921-B2DF-1228464DB6C9}" destId="{9C04979B-6C75-4626-9AA5-D6B181128E03}" srcOrd="0" destOrd="0" presId="urn:microsoft.com/office/officeart/2008/layout/NameandTitleOrganizationalChart"/>
    <dgm:cxn modelId="{B9832349-B490-4C28-8E81-553E6279F37A}" type="presOf" srcId="{B0CFC62E-9902-4549-87C9-6D00DB24538E}" destId="{34B3A841-3043-48FD-A835-DD9622A0C8CA}" srcOrd="1" destOrd="0" presId="urn:microsoft.com/office/officeart/2008/layout/NameandTitleOrganizationalChart"/>
    <dgm:cxn modelId="{3D1BB969-57BF-4CB3-B738-18857795910B}" type="presOf" srcId="{F953E716-BD95-465D-B7A9-92822E9CDC49}" destId="{E6281686-B39E-4BB8-9CA2-EEF5F29268C5}" srcOrd="0" destOrd="0" presId="urn:microsoft.com/office/officeart/2008/layout/NameandTitleOrganizationalChart"/>
    <dgm:cxn modelId="{1C50836C-7B23-445F-A5D3-B57477825182}" type="presOf" srcId="{E06C495D-1C91-4F6F-A43C-FA03E50702C7}" destId="{E7A1332D-472C-480E-B03B-AA4784E1A79F}" srcOrd="0" destOrd="0" presId="urn:microsoft.com/office/officeart/2008/layout/NameandTitleOrganizationalChart"/>
    <dgm:cxn modelId="{49E5ED6D-C7CA-4CD7-9545-B7CD726D389A}" type="presOf" srcId="{0C161FCE-7C40-4504-9EB6-62A771626360}" destId="{1668E57A-006D-4D50-9724-81DDC16FAD89}" srcOrd="0" destOrd="0" presId="urn:microsoft.com/office/officeart/2008/layout/NameandTitleOrganizationalChart"/>
    <dgm:cxn modelId="{111A4B6F-EAE8-4430-B925-9AF1D8C13B37}" type="presOf" srcId="{D30A129C-DF2E-4E21-8D39-D0133DC14F7F}" destId="{1FA6B116-239A-4ECD-9C4A-8FDDBFF7B232}" srcOrd="1" destOrd="0" presId="urn:microsoft.com/office/officeart/2008/layout/NameandTitleOrganizationalChart"/>
    <dgm:cxn modelId="{DD3F4752-A109-4415-BA5D-DD26FEDA2010}" type="presOf" srcId="{21870B78-805A-4599-A6F1-9A7514AC9DBD}" destId="{D30407B5-84CF-472A-8590-702D76E3F062}" srcOrd="0" destOrd="0" presId="urn:microsoft.com/office/officeart/2008/layout/NameandTitleOrganizationalChart"/>
    <dgm:cxn modelId="{8102AB54-E198-425F-A614-9C1F0DFC4D22}" srcId="{012FC898-7955-4743-A77F-59D29CDC8402}" destId="{4ECA4FB9-5F5B-46AE-BB90-80846B2017A4}" srcOrd="2" destOrd="0" parTransId="{CF0462CB-F099-4110-BBCF-B70E78CF5C70}" sibTransId="{1CDCA1C3-F11B-4852-B88C-DA5E4958B3A4}"/>
    <dgm:cxn modelId="{2C82DA54-F1F1-4A9E-9429-8FBCD53D726D}" type="presOf" srcId="{D30A129C-DF2E-4E21-8D39-D0133DC14F7F}" destId="{AFE34C95-2871-4204-8955-C56F6092E063}" srcOrd="0" destOrd="0" presId="urn:microsoft.com/office/officeart/2008/layout/NameandTitleOrganizationalChart"/>
    <dgm:cxn modelId="{C9F7727A-5C8E-4B54-A46E-B4333BFDA9EC}" type="presOf" srcId="{BC1998CF-2488-4F52-B558-929486692E29}" destId="{2C670E40-D61D-45BD-AB4E-DD1B9C23EF31}" srcOrd="0" destOrd="0" presId="urn:microsoft.com/office/officeart/2008/layout/NameandTitleOrganizationalChart"/>
    <dgm:cxn modelId="{59B0DA7D-0818-419F-9CC7-65A3F109A265}" type="presOf" srcId="{680F69D3-A13A-4C83-BF0E-8E26F3296ABF}" destId="{5E85E7E0-FEBE-443E-851E-8132C8BBBBEE}" srcOrd="0" destOrd="0" presId="urn:microsoft.com/office/officeart/2008/layout/NameandTitleOrganizationalChart"/>
    <dgm:cxn modelId="{3C002088-21FB-45D2-9C8F-DF4226F39858}" srcId="{6AA950E3-8B38-43FF-8ABA-91F234575A60}" destId="{D30A129C-DF2E-4E21-8D39-D0133DC14F7F}" srcOrd="4" destOrd="0" parTransId="{CADAFC14-5055-47A5-AA14-4E8E8B761A76}" sibTransId="{69083B9D-FDA5-422B-8CBF-77112CE0546E}"/>
    <dgm:cxn modelId="{910AEE94-B811-4ACA-B49D-375A5B5648C9}" type="presOf" srcId="{A4B64EB2-1DA9-4D4A-9559-9CE95DF560D6}" destId="{3FE7EC70-AD20-4BF2-84D2-C8C68313851D}" srcOrd="0" destOrd="0" presId="urn:microsoft.com/office/officeart/2008/layout/NameandTitleOrganizationalChart"/>
    <dgm:cxn modelId="{199CC996-ABC3-4106-A7BC-26650B6C3D68}" type="presOf" srcId="{9B447923-E656-4210-B18F-EA40BB4CB8A4}" destId="{96865BE6-0A27-4746-9B1B-055902A24AD8}" srcOrd="0" destOrd="0" presId="urn:microsoft.com/office/officeart/2008/layout/NameandTitleOrganizationalChart"/>
    <dgm:cxn modelId="{2D9FF596-2959-4971-BE1B-4079B13CB1E0}" type="presOf" srcId="{F4E9DA8E-38DB-4715-8B9C-A47D3CB7BDF0}" destId="{EED00B2F-05AA-4F9A-A310-2BAD615BF3E7}" srcOrd="0" destOrd="0" presId="urn:microsoft.com/office/officeart/2008/layout/NameandTitleOrganizationalChart"/>
    <dgm:cxn modelId="{8EC089A2-D765-49D7-9137-C405199214A8}" type="presOf" srcId="{919EED25-B606-425B-9CF7-FF3223322EBB}" destId="{33888B73-764D-4DF2-A96F-FCB5B3245066}" srcOrd="1" destOrd="0" presId="urn:microsoft.com/office/officeart/2008/layout/NameandTitleOrganizationalChart"/>
    <dgm:cxn modelId="{DB2D18A3-9FD3-4D0F-941A-397CDAB3A965}" type="presOf" srcId="{4ECA4FB9-5F5B-46AE-BB90-80846B2017A4}" destId="{CA91EEEA-B0CC-48F0-AEB5-C1F1AA80BE3C}" srcOrd="0" destOrd="0" presId="urn:microsoft.com/office/officeart/2008/layout/NameandTitleOrganizationalChart"/>
    <dgm:cxn modelId="{592A41AD-9FE0-431F-BC6E-9CB8A73FEE3E}" type="presOf" srcId="{CA04B417-1B12-4B59-86EC-C9128A18E5BF}" destId="{90709508-C0AD-401D-B0F1-6C3B291619F3}" srcOrd="0" destOrd="0" presId="urn:microsoft.com/office/officeart/2008/layout/NameandTitleOrganizationalChart"/>
    <dgm:cxn modelId="{85B939B5-A845-4C05-81EB-399D8E96D263}" srcId="{F953E716-BD95-465D-B7A9-92822E9CDC49}" destId="{919EED25-B606-425B-9CF7-FF3223322EBB}" srcOrd="0" destOrd="0" parTransId="{82743B72-5058-48DB-A1A8-0DE5AFBC3E26}" sibTransId="{0640D523-91E5-4437-8FEC-E8D60B5DCA9F}"/>
    <dgm:cxn modelId="{CE893FB6-2161-4345-A66E-CD48D620B889}" srcId="{012FC898-7955-4743-A77F-59D29CDC8402}" destId="{A4B64EB2-1DA9-4D4A-9559-9CE95DF560D6}" srcOrd="1" destOrd="0" parTransId="{07284024-E4D5-4943-822D-94DB1CBEC0C2}" sibTransId="{5DB4248B-8D9A-46F8-9D22-63F334539DE9}"/>
    <dgm:cxn modelId="{EB52ACB8-58D0-403E-9E68-7CF177B0A3C9}" type="presOf" srcId="{6AA950E3-8B38-43FF-8ABA-91F234575A60}" destId="{365D0271-8FA6-43A6-922D-647325DC6EBF}" srcOrd="1" destOrd="0" presId="urn:microsoft.com/office/officeart/2008/layout/NameandTitleOrganizationalChart"/>
    <dgm:cxn modelId="{ADAED0B8-D7CD-429D-BBED-8D5001ABA92F}" type="presOf" srcId="{BDD0B976-0E67-4527-963C-926709A3B7FF}" destId="{5485C141-B7C9-45CC-A7AA-BDCAAC3A1B17}" srcOrd="0" destOrd="0" presId="urn:microsoft.com/office/officeart/2008/layout/NameandTitleOrganizationalChart"/>
    <dgm:cxn modelId="{73FA02B9-28B0-437D-948F-9E9070E2EA1B}" type="presOf" srcId="{82743B72-5058-48DB-A1A8-0DE5AFBC3E26}" destId="{09993F38-7B55-485A-8C1D-9F6D7E035039}" srcOrd="0" destOrd="0" presId="urn:microsoft.com/office/officeart/2008/layout/NameandTitleOrganizationalChart"/>
    <dgm:cxn modelId="{8023F8BD-EBCE-4B85-BE1A-8A21138DFCD3}" type="presOf" srcId="{CADAFC14-5055-47A5-AA14-4E8E8B761A76}" destId="{0E41F4FC-F050-4D04-B317-09D58EC3AFDC}" srcOrd="0" destOrd="0" presId="urn:microsoft.com/office/officeart/2008/layout/NameandTitleOrganizationalChart"/>
    <dgm:cxn modelId="{CD8B55BF-F191-44FC-B9DA-78F353E0C50D}" srcId="{E06C495D-1C91-4F6F-A43C-FA03E50702C7}" destId="{012FC898-7955-4743-A77F-59D29CDC8402}" srcOrd="1" destOrd="0" parTransId="{21870B78-805A-4599-A6F1-9A7514AC9DBD}" sibTransId="{680F69D3-A13A-4C83-BF0E-8E26F3296ABF}"/>
    <dgm:cxn modelId="{2E80D0C0-1D2B-4273-836E-B4EDB7B62BCC}" type="presOf" srcId="{72FF1D64-2D41-444D-A718-05AC819C46AF}" destId="{3C7F2B14-0EF9-439F-9848-CD0AF50CA2D8}" srcOrd="0" destOrd="0" presId="urn:microsoft.com/office/officeart/2008/layout/NameandTitleOrganizationalChart"/>
    <dgm:cxn modelId="{ACB38EC8-E65C-41DE-A48B-4E531B86ACDC}" type="presOf" srcId="{67249A24-E249-410C-B345-15159341599D}" destId="{00870886-1359-4AD8-B4E8-B7E142958101}" srcOrd="0" destOrd="0" presId="urn:microsoft.com/office/officeart/2008/layout/NameandTitleOrganizationalChart"/>
    <dgm:cxn modelId="{2090FBCC-68BD-4FF7-BBDC-1E51E909CD6A}" type="presOf" srcId="{1A6D32F7-A775-4306-A03F-8560D73DEB4E}" destId="{6CB2FF0A-36C4-4F6D-8AFF-6EEA81E6986D}" srcOrd="0" destOrd="0" presId="urn:microsoft.com/office/officeart/2008/layout/NameandTitleOrganizationalChart"/>
    <dgm:cxn modelId="{217BB5CF-134D-4E03-BAA5-FA756D8855C7}" type="presOf" srcId="{F4E9DA8E-38DB-4715-8B9C-A47D3CB7BDF0}" destId="{03917459-EF4A-416F-B1F7-48413FFAF011}" srcOrd="1" destOrd="0" presId="urn:microsoft.com/office/officeart/2008/layout/NameandTitleOrganizationalChart"/>
    <dgm:cxn modelId="{636A68D3-F8B0-463A-B39F-AFFCBC43EE2A}" type="presOf" srcId="{012FC898-7955-4743-A77F-59D29CDC8402}" destId="{86B62389-5316-41CD-ADFC-02FF1BA292C0}" srcOrd="0" destOrd="0" presId="urn:microsoft.com/office/officeart/2008/layout/NameandTitleOrganizationalChart"/>
    <dgm:cxn modelId="{2B2BA5D3-E876-463A-BA6C-7CEC099E6F9A}" type="presOf" srcId="{919EED25-B606-425B-9CF7-FF3223322EBB}" destId="{4CD94BF3-AB07-4869-A705-DD2A6FAE3A01}" srcOrd="0" destOrd="0" presId="urn:microsoft.com/office/officeart/2008/layout/NameandTitleOrganizationalChart"/>
    <dgm:cxn modelId="{4948EFD5-B9AA-4CC5-AA01-987315D1A951}" type="presOf" srcId="{B0CFC62E-9902-4549-87C9-6D00DB24538E}" destId="{32B46E8D-055F-4549-BA61-8D31CEE751C9}" srcOrd="0" destOrd="0" presId="urn:microsoft.com/office/officeart/2008/layout/NameandTitleOrganizationalChart"/>
    <dgm:cxn modelId="{A547F5D7-9F63-4D63-85C0-9CB9760EE349}" type="presOf" srcId="{BDD0B976-0E67-4527-963C-926709A3B7FF}" destId="{1B164A9F-FEC7-4101-B29F-A02DFEE89782}" srcOrd="1" destOrd="0" presId="urn:microsoft.com/office/officeart/2008/layout/NameandTitleOrganizationalChart"/>
    <dgm:cxn modelId="{EC1E13D8-AD20-44D4-A617-E772EB1BC9DB}" type="presOf" srcId="{691FCA14-4D04-4297-8A74-DE7D2C64A51B}" destId="{487CDB85-2557-44C5-8ED3-627B82D21BFA}" srcOrd="0" destOrd="0" presId="urn:microsoft.com/office/officeart/2008/layout/NameandTitleOrganizationalChart"/>
    <dgm:cxn modelId="{469360DC-6F50-4A3F-A41F-B8D44CE528A6}" type="presOf" srcId="{1CDCA1C3-F11B-4852-B88C-DA5E4958B3A4}" destId="{45DC729C-15A3-4023-977C-27C41D9EEA22}" srcOrd="0" destOrd="0" presId="urn:microsoft.com/office/officeart/2008/layout/NameandTitleOrganizationalChart"/>
    <dgm:cxn modelId="{7794F5DD-4341-4432-A239-9EB96ED003D6}" type="presOf" srcId="{BCF30BBD-9808-4E6D-86C3-86D7B602290B}" destId="{7C3ECF97-413A-40F9-85FB-45EDE02FC415}" srcOrd="0" destOrd="0" presId="urn:microsoft.com/office/officeart/2008/layout/NameandTitleOrganizationalChart"/>
    <dgm:cxn modelId="{93E575E3-55C0-46A2-9274-6393ACBF04A9}" type="presOf" srcId="{54D40245-88B2-471D-AAF7-A34428A44547}" destId="{680107CF-6668-41FE-875E-74CE8D60C0C1}" srcOrd="0" destOrd="0" presId="urn:microsoft.com/office/officeart/2008/layout/NameandTitleOrganizationalChart"/>
    <dgm:cxn modelId="{05802CE7-2EE8-4B30-97CF-D359D36FDE15}" type="presOf" srcId="{AF24201F-78F6-4921-B2DF-1228464DB6C9}" destId="{5CCC98DF-F7DB-4CB9-9AF5-B5DAB96B0A4A}" srcOrd="1" destOrd="0" presId="urn:microsoft.com/office/officeart/2008/layout/NameandTitleOrganizationalChart"/>
    <dgm:cxn modelId="{DE6194FB-E820-4E59-8591-B622FB5E9C67}" srcId="{A7AA4A96-175D-4F0E-91C3-57CE817CFB0D}" destId="{F4E9DA8E-38DB-4715-8B9C-A47D3CB7BDF0}" srcOrd="0" destOrd="0" parTransId="{A913E67B-1F95-4662-A646-E49A1CCF4066}" sibTransId="{8D65D8B5-A1F4-495A-8A2F-30EB45154770}"/>
    <dgm:cxn modelId="{C9F378FC-4CAB-4149-9AD9-E4CE47F2C4D0}" srcId="{6AA950E3-8B38-43FF-8ABA-91F234575A60}" destId="{B0CFC62E-9902-4549-87C9-6D00DB24538E}" srcOrd="1" destOrd="0" parTransId="{BC1998CF-2488-4F52-B558-929486692E29}" sibTransId="{9B447923-E656-4210-B18F-EA40BB4CB8A4}"/>
    <dgm:cxn modelId="{3A545BFE-297F-4587-92DC-24D706711C34}" srcId="{012FC898-7955-4743-A77F-59D29CDC8402}" destId="{BDD0B976-0E67-4527-963C-926709A3B7FF}" srcOrd="0" destOrd="0" parTransId="{BCF30BBD-9808-4E6D-86C3-86D7B602290B}" sibTransId="{726CD76D-3AD8-47BC-AABC-8FC0148AB0BE}"/>
    <dgm:cxn modelId="{0FF339FF-166B-45BE-9220-9A1BA6BFF9E2}" type="presOf" srcId="{0640D523-91E5-4437-8FEC-E8D60B5DCA9F}" destId="{26784DD6-E5DB-4B5A-96B0-41747CF62452}" srcOrd="0" destOrd="0" presId="urn:microsoft.com/office/officeart/2008/layout/NameandTitleOrganizationalChart"/>
    <dgm:cxn modelId="{45B834B4-C0C9-4616-A39A-D4B248C54E33}" type="presParOf" srcId="{CF3BCD5D-BA21-40FC-A0E6-828D989D4A02}" destId="{9946509A-6766-494C-97E5-4779775B39D9}" srcOrd="0" destOrd="0" presId="urn:microsoft.com/office/officeart/2008/layout/NameandTitleOrganizationalChart"/>
    <dgm:cxn modelId="{43F444AC-9C42-4F4A-ABE3-4F3C201C0969}" type="presParOf" srcId="{9946509A-6766-494C-97E5-4779775B39D9}" destId="{DEFF9D23-559C-4F2B-9618-9C1A8F9CEA65}" srcOrd="0" destOrd="0" presId="urn:microsoft.com/office/officeart/2008/layout/NameandTitleOrganizationalChart"/>
    <dgm:cxn modelId="{00B674BC-2D27-412E-BB6A-5C17E7A8E55F}" type="presParOf" srcId="{DEFF9D23-559C-4F2B-9618-9C1A8F9CEA65}" destId="{A9516B3F-1A2F-4B43-8DE4-CEC0302D37E4}" srcOrd="0" destOrd="0" presId="urn:microsoft.com/office/officeart/2008/layout/NameandTitleOrganizationalChart"/>
    <dgm:cxn modelId="{A379F252-EAF8-4499-9454-AEFFED382623}" type="presParOf" srcId="{DEFF9D23-559C-4F2B-9618-9C1A8F9CEA65}" destId="{90709508-C0AD-401D-B0F1-6C3B291619F3}" srcOrd="1" destOrd="0" presId="urn:microsoft.com/office/officeart/2008/layout/NameandTitleOrganizationalChart"/>
    <dgm:cxn modelId="{7C29A20A-A4F8-469C-A88D-337540135784}" type="presParOf" srcId="{DEFF9D23-559C-4F2B-9618-9C1A8F9CEA65}" destId="{365D0271-8FA6-43A6-922D-647325DC6EBF}" srcOrd="2" destOrd="0" presId="urn:microsoft.com/office/officeart/2008/layout/NameandTitleOrganizationalChart"/>
    <dgm:cxn modelId="{F743B63F-9E61-4D50-A32D-E0F5BD5D80AE}" type="presParOf" srcId="{9946509A-6766-494C-97E5-4779775B39D9}" destId="{376E9494-26DF-4C84-A1DA-D2439E503B75}" srcOrd="1" destOrd="0" presId="urn:microsoft.com/office/officeart/2008/layout/NameandTitleOrganizationalChart"/>
    <dgm:cxn modelId="{AF8FD7C7-2495-4139-A745-2B0137B78464}" type="presParOf" srcId="{376E9494-26DF-4C84-A1DA-D2439E503B75}" destId="{2C670E40-D61D-45BD-AB4E-DD1B9C23EF31}" srcOrd="0" destOrd="0" presId="urn:microsoft.com/office/officeart/2008/layout/NameandTitleOrganizationalChart"/>
    <dgm:cxn modelId="{F8586F49-D9FF-430B-9774-B93C18361B6E}" type="presParOf" srcId="{376E9494-26DF-4C84-A1DA-D2439E503B75}" destId="{958AC5DB-3B11-4945-AF5C-5E04766F181A}" srcOrd="1" destOrd="0" presId="urn:microsoft.com/office/officeart/2008/layout/NameandTitleOrganizationalChart"/>
    <dgm:cxn modelId="{513FAE08-71B8-4ED0-9B79-95636AEFCF06}" type="presParOf" srcId="{958AC5DB-3B11-4945-AF5C-5E04766F181A}" destId="{A84E59D6-1D92-4836-8D81-C8CCB6E5CC30}" srcOrd="0" destOrd="0" presId="urn:microsoft.com/office/officeart/2008/layout/NameandTitleOrganizationalChart"/>
    <dgm:cxn modelId="{292A598F-F47E-4516-8C65-BD9074E372C7}" type="presParOf" srcId="{A84E59D6-1D92-4836-8D81-C8CCB6E5CC30}" destId="{32B46E8D-055F-4549-BA61-8D31CEE751C9}" srcOrd="0" destOrd="0" presId="urn:microsoft.com/office/officeart/2008/layout/NameandTitleOrganizationalChart"/>
    <dgm:cxn modelId="{C5303A1D-5AC6-4D2D-9D7B-616FF706FE56}" type="presParOf" srcId="{A84E59D6-1D92-4836-8D81-C8CCB6E5CC30}" destId="{96865BE6-0A27-4746-9B1B-055902A24AD8}" srcOrd="1" destOrd="0" presId="urn:microsoft.com/office/officeart/2008/layout/NameandTitleOrganizationalChart"/>
    <dgm:cxn modelId="{8D6AEA84-2DC8-46A0-8845-B37881009B83}" type="presParOf" srcId="{A84E59D6-1D92-4836-8D81-C8CCB6E5CC30}" destId="{34B3A841-3043-48FD-A835-DD9622A0C8CA}" srcOrd="2" destOrd="0" presId="urn:microsoft.com/office/officeart/2008/layout/NameandTitleOrganizationalChart"/>
    <dgm:cxn modelId="{C113CF86-0738-4451-ADD3-69A747D8B463}" type="presParOf" srcId="{958AC5DB-3B11-4945-AF5C-5E04766F181A}" destId="{C83EB00B-0FCF-43EC-B0C1-49502FE7C3F8}" srcOrd="1" destOrd="0" presId="urn:microsoft.com/office/officeart/2008/layout/NameandTitleOrganizationalChart"/>
    <dgm:cxn modelId="{43F3387A-DA2C-47B9-BA40-024337C8B9D8}" type="presParOf" srcId="{958AC5DB-3B11-4945-AF5C-5E04766F181A}" destId="{0A7A4707-8FD3-416A-B9C9-1F3FA04F4862}" srcOrd="2" destOrd="0" presId="urn:microsoft.com/office/officeart/2008/layout/NameandTitleOrganizationalChart"/>
    <dgm:cxn modelId="{6C8A2495-4DAB-42C5-A2F1-F7DA4D5EBBBB}" type="presParOf" srcId="{376E9494-26DF-4C84-A1DA-D2439E503B75}" destId="{00870886-1359-4AD8-B4E8-B7E142958101}" srcOrd="2" destOrd="0" presId="urn:microsoft.com/office/officeart/2008/layout/NameandTitleOrganizationalChart"/>
    <dgm:cxn modelId="{2B3E0023-A697-4FD4-91AB-6553B30C0EB3}" type="presParOf" srcId="{376E9494-26DF-4C84-A1DA-D2439E503B75}" destId="{EC9C3EED-3AF1-4E05-BA03-4A7D1345EB50}" srcOrd="3" destOrd="0" presId="urn:microsoft.com/office/officeart/2008/layout/NameandTitleOrganizationalChart"/>
    <dgm:cxn modelId="{47572CD3-282F-47E9-8B65-FB0943304E4B}" type="presParOf" srcId="{EC9C3EED-3AF1-4E05-BA03-4A7D1345EB50}" destId="{EB785C58-B2A3-44F7-8676-2B410BF64B3A}" srcOrd="0" destOrd="0" presId="urn:microsoft.com/office/officeart/2008/layout/NameandTitleOrganizationalChart"/>
    <dgm:cxn modelId="{F2A3C2F1-9030-4D44-A37F-C8DB6BDD59EF}" type="presParOf" srcId="{EB785C58-B2A3-44F7-8676-2B410BF64B3A}" destId="{D3086CA5-13F0-4200-B28E-A616DD148A93}" srcOrd="0" destOrd="0" presId="urn:microsoft.com/office/officeart/2008/layout/NameandTitleOrganizationalChart"/>
    <dgm:cxn modelId="{DB8B92C1-8936-4E03-87E5-13BD7603778C}" type="presParOf" srcId="{EB785C58-B2A3-44F7-8676-2B410BF64B3A}" destId="{487CDB85-2557-44C5-8ED3-627B82D21BFA}" srcOrd="1" destOrd="0" presId="urn:microsoft.com/office/officeart/2008/layout/NameandTitleOrganizationalChart"/>
    <dgm:cxn modelId="{32E820CF-FE12-47A0-9F58-14CE8A7BCD36}" type="presParOf" srcId="{EB785C58-B2A3-44F7-8676-2B410BF64B3A}" destId="{47225529-B6D7-4034-9555-7C5076B7519E}" srcOrd="2" destOrd="0" presId="urn:microsoft.com/office/officeart/2008/layout/NameandTitleOrganizationalChart"/>
    <dgm:cxn modelId="{CB12115D-3C0A-417B-93AE-E84B377F8075}" type="presParOf" srcId="{EC9C3EED-3AF1-4E05-BA03-4A7D1345EB50}" destId="{CBF1A738-A29C-453A-9780-0DBEB8E896CE}" srcOrd="1" destOrd="0" presId="urn:microsoft.com/office/officeart/2008/layout/NameandTitleOrganizationalChart"/>
    <dgm:cxn modelId="{D64AE478-84DB-4450-AB1D-5F12C36492D4}" type="presParOf" srcId="{EC9C3EED-3AF1-4E05-BA03-4A7D1345EB50}" destId="{6C008D10-2CDD-4A34-8241-FDEB3FEE99F7}" srcOrd="2" destOrd="0" presId="urn:microsoft.com/office/officeart/2008/layout/NameandTitleOrganizationalChart"/>
    <dgm:cxn modelId="{F9AAFDC8-1D46-4A04-BAD2-C213EE0D3B0E}" type="presParOf" srcId="{376E9494-26DF-4C84-A1DA-D2439E503B75}" destId="{413E9087-E969-4689-8D65-0D27A8A2991F}" srcOrd="4" destOrd="0" presId="urn:microsoft.com/office/officeart/2008/layout/NameandTitleOrganizationalChart"/>
    <dgm:cxn modelId="{9252DD3C-DAF4-461D-B24E-9EE401114346}" type="presParOf" srcId="{376E9494-26DF-4C84-A1DA-D2439E503B75}" destId="{6933CD9C-DC5D-4D90-9EE4-6CBEF2D33518}" srcOrd="5" destOrd="0" presId="urn:microsoft.com/office/officeart/2008/layout/NameandTitleOrganizationalChart"/>
    <dgm:cxn modelId="{9801F705-A367-4DFC-97E0-98D8A4A93C14}" type="presParOf" srcId="{6933CD9C-DC5D-4D90-9EE4-6CBEF2D33518}" destId="{F69F4CE1-56A4-4E31-826D-56503E19F301}" srcOrd="0" destOrd="0" presId="urn:microsoft.com/office/officeart/2008/layout/NameandTitleOrganizationalChart"/>
    <dgm:cxn modelId="{BBB9BF4D-AF6E-4054-AD36-9C7EB9DA3131}" type="presParOf" srcId="{F69F4CE1-56A4-4E31-826D-56503E19F301}" destId="{E7A1332D-472C-480E-B03B-AA4784E1A79F}" srcOrd="0" destOrd="0" presId="urn:microsoft.com/office/officeart/2008/layout/NameandTitleOrganizationalChart"/>
    <dgm:cxn modelId="{CB5FDDE3-7F77-485B-99BF-A05363C51A90}" type="presParOf" srcId="{F69F4CE1-56A4-4E31-826D-56503E19F301}" destId="{3C7F2B14-0EF9-439F-9848-CD0AF50CA2D8}" srcOrd="1" destOrd="0" presId="urn:microsoft.com/office/officeart/2008/layout/NameandTitleOrganizationalChart"/>
    <dgm:cxn modelId="{AE50CB47-9AD4-451E-AF47-25F50DB5D5F9}" type="presParOf" srcId="{F69F4CE1-56A4-4E31-826D-56503E19F301}" destId="{4C52A160-8891-4FB9-BCE0-B7CE9E8522EB}" srcOrd="2" destOrd="0" presId="urn:microsoft.com/office/officeart/2008/layout/NameandTitleOrganizationalChart"/>
    <dgm:cxn modelId="{73B7C34A-CC2B-4ACD-989A-B0139270D594}" type="presParOf" srcId="{6933CD9C-DC5D-4D90-9EE4-6CBEF2D33518}" destId="{58BBC58C-8C91-4166-BC55-C771B69B0DC5}" srcOrd="1" destOrd="0" presId="urn:microsoft.com/office/officeart/2008/layout/NameandTitleOrganizationalChart"/>
    <dgm:cxn modelId="{A6245925-7408-439A-AE6E-331B21F7A2C7}" type="presParOf" srcId="{58BBC58C-8C91-4166-BC55-C771B69B0DC5}" destId="{BFC0B20A-9139-4209-A325-9C163B7EED67}" srcOrd="0" destOrd="0" presId="urn:microsoft.com/office/officeart/2008/layout/NameandTitleOrganizationalChart"/>
    <dgm:cxn modelId="{52984D87-746E-4194-978D-3FCB57EACDD5}" type="presParOf" srcId="{58BBC58C-8C91-4166-BC55-C771B69B0DC5}" destId="{179521FE-CDE0-4BEB-AD3C-D180FC89AC22}" srcOrd="1" destOrd="0" presId="urn:microsoft.com/office/officeart/2008/layout/NameandTitleOrganizationalChart"/>
    <dgm:cxn modelId="{C472657C-6655-4911-A0B5-B7F6E5F68CB1}" type="presParOf" srcId="{179521FE-CDE0-4BEB-AD3C-D180FC89AC22}" destId="{1045A3D3-3422-47EA-8A77-387DCA23F034}" srcOrd="0" destOrd="0" presId="urn:microsoft.com/office/officeart/2008/layout/NameandTitleOrganizationalChart"/>
    <dgm:cxn modelId="{96EDACCC-8E7B-402F-9254-2115B57AD6ED}" type="presParOf" srcId="{1045A3D3-3422-47EA-8A77-387DCA23F034}" destId="{E88F61C3-2878-40A9-9D1D-E4F0EB88FCF5}" srcOrd="0" destOrd="0" presId="urn:microsoft.com/office/officeart/2008/layout/NameandTitleOrganizationalChart"/>
    <dgm:cxn modelId="{4537E53A-9797-4478-A662-93C86CD23601}" type="presParOf" srcId="{1045A3D3-3422-47EA-8A77-387DCA23F034}" destId="{09EC2586-B4F6-4B7F-83E6-E8C6000F6BB4}" srcOrd="1" destOrd="0" presId="urn:microsoft.com/office/officeart/2008/layout/NameandTitleOrganizationalChart"/>
    <dgm:cxn modelId="{76AE4E2A-1C51-42AA-9847-1E31F5C04447}" type="presParOf" srcId="{1045A3D3-3422-47EA-8A77-387DCA23F034}" destId="{EC1D485B-C9A9-4580-ABCE-3261F675F3F3}" srcOrd="2" destOrd="0" presId="urn:microsoft.com/office/officeart/2008/layout/NameandTitleOrganizationalChart"/>
    <dgm:cxn modelId="{BEBA7097-5056-4114-8534-AF7A427BB865}" type="presParOf" srcId="{179521FE-CDE0-4BEB-AD3C-D180FC89AC22}" destId="{5810A07F-3913-4D58-BD13-61E83301DF72}" srcOrd="1" destOrd="0" presId="urn:microsoft.com/office/officeart/2008/layout/NameandTitleOrganizationalChart"/>
    <dgm:cxn modelId="{115D7B57-C777-43BC-932F-361A6BFD1CC7}" type="presParOf" srcId="{179521FE-CDE0-4BEB-AD3C-D180FC89AC22}" destId="{4B7C1C46-4C37-4EC2-B85F-9CBE996851CD}" srcOrd="2" destOrd="0" presId="urn:microsoft.com/office/officeart/2008/layout/NameandTitleOrganizationalChart"/>
    <dgm:cxn modelId="{6090A0E3-5483-4F5B-95E0-13F8257CE670}" type="presParOf" srcId="{4B7C1C46-4C37-4EC2-B85F-9CBE996851CD}" destId="{5B425075-0986-48C5-AD9A-D7AE195E53C9}" srcOrd="0" destOrd="0" presId="urn:microsoft.com/office/officeart/2008/layout/NameandTitleOrganizationalChart"/>
    <dgm:cxn modelId="{3077D321-02CE-4C61-B57D-D5CCA9915C43}" type="presParOf" srcId="{4B7C1C46-4C37-4EC2-B85F-9CBE996851CD}" destId="{D22890AF-A46A-4F12-94E5-506C528173AC}" srcOrd="1" destOrd="0" presId="urn:microsoft.com/office/officeart/2008/layout/NameandTitleOrganizationalChart"/>
    <dgm:cxn modelId="{1BB0EB66-B01A-446B-AD38-56DD969A63FC}" type="presParOf" srcId="{D22890AF-A46A-4F12-94E5-506C528173AC}" destId="{277FA9B9-01A6-47FB-9781-F0CDE59ED03F}" srcOrd="0" destOrd="0" presId="urn:microsoft.com/office/officeart/2008/layout/NameandTitleOrganizationalChart"/>
    <dgm:cxn modelId="{0327D8E2-A52D-4672-8241-118F08ABE72C}" type="presParOf" srcId="{277FA9B9-01A6-47FB-9781-F0CDE59ED03F}" destId="{EED00B2F-05AA-4F9A-A310-2BAD615BF3E7}" srcOrd="0" destOrd="0" presId="urn:microsoft.com/office/officeart/2008/layout/NameandTitleOrganizationalChart"/>
    <dgm:cxn modelId="{9CD42C9C-25B5-4FA0-98F4-B723869A134E}" type="presParOf" srcId="{277FA9B9-01A6-47FB-9781-F0CDE59ED03F}" destId="{B80C0643-21F0-4500-9BA2-6A8F00B82DD6}" srcOrd="1" destOrd="0" presId="urn:microsoft.com/office/officeart/2008/layout/NameandTitleOrganizationalChart"/>
    <dgm:cxn modelId="{A9B65076-208C-42A9-9084-911D9F0C8F4C}" type="presParOf" srcId="{277FA9B9-01A6-47FB-9781-F0CDE59ED03F}" destId="{03917459-EF4A-416F-B1F7-48413FFAF011}" srcOrd="2" destOrd="0" presId="urn:microsoft.com/office/officeart/2008/layout/NameandTitleOrganizationalChart"/>
    <dgm:cxn modelId="{68C7946D-36A8-4BF6-BC25-A4E2FB42A6F6}" type="presParOf" srcId="{D22890AF-A46A-4F12-94E5-506C528173AC}" destId="{927ECFD5-2967-433C-81CE-613D182AFF5E}" srcOrd="1" destOrd="0" presId="urn:microsoft.com/office/officeart/2008/layout/NameandTitleOrganizationalChart"/>
    <dgm:cxn modelId="{19A26E06-BD4A-47D2-9D62-0DFE37BF9499}" type="presParOf" srcId="{D22890AF-A46A-4F12-94E5-506C528173AC}" destId="{F1CD5841-78D0-4D08-A97F-09809AFF8267}" srcOrd="2" destOrd="0" presId="urn:microsoft.com/office/officeart/2008/layout/NameandTitleOrganizationalChart"/>
    <dgm:cxn modelId="{9FC30C37-5722-4D74-A010-4D6422E7A1F2}" type="presParOf" srcId="{58BBC58C-8C91-4166-BC55-C771B69B0DC5}" destId="{D30407B5-84CF-472A-8590-702D76E3F062}" srcOrd="2" destOrd="0" presId="urn:microsoft.com/office/officeart/2008/layout/NameandTitleOrganizationalChart"/>
    <dgm:cxn modelId="{CD77B80D-C27D-4ACF-A35B-518ABBFA75BB}" type="presParOf" srcId="{58BBC58C-8C91-4166-BC55-C771B69B0DC5}" destId="{50FDDB12-F57A-4920-AFE1-DB420BB49963}" srcOrd="3" destOrd="0" presId="urn:microsoft.com/office/officeart/2008/layout/NameandTitleOrganizationalChart"/>
    <dgm:cxn modelId="{126EBE39-0153-4755-AE69-182B4C53EAA3}" type="presParOf" srcId="{50FDDB12-F57A-4920-AFE1-DB420BB49963}" destId="{566392C4-DCD4-4FFA-A137-D8A825A43E79}" srcOrd="0" destOrd="0" presId="urn:microsoft.com/office/officeart/2008/layout/NameandTitleOrganizationalChart"/>
    <dgm:cxn modelId="{C3C205FE-6910-494C-A278-6CE2823281F0}" type="presParOf" srcId="{566392C4-DCD4-4FFA-A137-D8A825A43E79}" destId="{86B62389-5316-41CD-ADFC-02FF1BA292C0}" srcOrd="0" destOrd="0" presId="urn:microsoft.com/office/officeart/2008/layout/NameandTitleOrganizationalChart"/>
    <dgm:cxn modelId="{8F7542B2-F55E-4FFF-974C-7C6793F84403}" type="presParOf" srcId="{566392C4-DCD4-4FFA-A137-D8A825A43E79}" destId="{5E85E7E0-FEBE-443E-851E-8132C8BBBBEE}" srcOrd="1" destOrd="0" presId="urn:microsoft.com/office/officeart/2008/layout/NameandTitleOrganizationalChart"/>
    <dgm:cxn modelId="{7F275519-FEF8-4732-AE3B-ED0659A44799}" type="presParOf" srcId="{566392C4-DCD4-4FFA-A137-D8A825A43E79}" destId="{17831DD4-BB64-4B2A-8BEC-67A4B0B32467}" srcOrd="2" destOrd="0" presId="urn:microsoft.com/office/officeart/2008/layout/NameandTitleOrganizationalChart"/>
    <dgm:cxn modelId="{247E2B0B-DA5C-47A7-8CC2-814FC08267BE}" type="presParOf" srcId="{50FDDB12-F57A-4920-AFE1-DB420BB49963}" destId="{737AAE4E-DD09-470B-948A-B91DE4DEB128}" srcOrd="1" destOrd="0" presId="urn:microsoft.com/office/officeart/2008/layout/NameandTitleOrganizationalChart"/>
    <dgm:cxn modelId="{69A20029-E89F-407A-8E21-9187176E54DE}" type="presParOf" srcId="{50FDDB12-F57A-4920-AFE1-DB420BB49963}" destId="{0269B1A5-F183-46F9-A1D5-6AE94BD04E37}" srcOrd="2" destOrd="0" presId="urn:microsoft.com/office/officeart/2008/layout/NameandTitleOrganizationalChart"/>
    <dgm:cxn modelId="{27067489-75C3-4361-A3DB-26262572C12E}" type="presParOf" srcId="{0269B1A5-F183-46F9-A1D5-6AE94BD04E37}" destId="{7C3ECF97-413A-40F9-85FB-45EDE02FC415}" srcOrd="0" destOrd="0" presId="urn:microsoft.com/office/officeart/2008/layout/NameandTitleOrganizationalChart"/>
    <dgm:cxn modelId="{995DB6FB-31B4-4DDA-A638-23232522E3F8}" type="presParOf" srcId="{0269B1A5-F183-46F9-A1D5-6AE94BD04E37}" destId="{BA1E1596-FCF8-4315-96BD-DB402A2DE2C7}" srcOrd="1" destOrd="0" presId="urn:microsoft.com/office/officeart/2008/layout/NameandTitleOrganizationalChart"/>
    <dgm:cxn modelId="{9D8E9BCC-89A6-44A1-9F6D-DA93B068FFFB}" type="presParOf" srcId="{BA1E1596-FCF8-4315-96BD-DB402A2DE2C7}" destId="{E2E70BA3-A448-4746-8608-A42289A133D2}" srcOrd="0" destOrd="0" presId="urn:microsoft.com/office/officeart/2008/layout/NameandTitleOrganizationalChart"/>
    <dgm:cxn modelId="{37FBAE27-1258-4C25-A843-18825570BF56}" type="presParOf" srcId="{E2E70BA3-A448-4746-8608-A42289A133D2}" destId="{5485C141-B7C9-45CC-A7AA-BDCAAC3A1B17}" srcOrd="0" destOrd="0" presId="urn:microsoft.com/office/officeart/2008/layout/NameandTitleOrganizationalChart"/>
    <dgm:cxn modelId="{C09F971E-583A-4B12-984B-01D4BDB85841}" type="presParOf" srcId="{E2E70BA3-A448-4746-8608-A42289A133D2}" destId="{714D15A8-79F6-45B6-A15C-6F103D16EE6B}" srcOrd="1" destOrd="0" presId="urn:microsoft.com/office/officeart/2008/layout/NameandTitleOrganizationalChart"/>
    <dgm:cxn modelId="{3ED518C0-8132-44A4-AA90-F9964C1D2BD7}" type="presParOf" srcId="{E2E70BA3-A448-4746-8608-A42289A133D2}" destId="{1B164A9F-FEC7-4101-B29F-A02DFEE89782}" srcOrd="2" destOrd="0" presId="urn:microsoft.com/office/officeart/2008/layout/NameandTitleOrganizationalChart"/>
    <dgm:cxn modelId="{BB49567A-B02B-4AB8-B541-98397EA0C537}" type="presParOf" srcId="{BA1E1596-FCF8-4315-96BD-DB402A2DE2C7}" destId="{0BB7BED1-C4D9-4B81-BEF1-6468108A0830}" srcOrd="1" destOrd="0" presId="urn:microsoft.com/office/officeart/2008/layout/NameandTitleOrganizationalChart"/>
    <dgm:cxn modelId="{AB446032-E17E-488D-B15C-CCEA02DF1B7F}" type="presParOf" srcId="{BA1E1596-FCF8-4315-96BD-DB402A2DE2C7}" destId="{22C1FBBC-4F6A-4E87-A1EE-78C53AEBB6CD}" srcOrd="2" destOrd="0" presId="urn:microsoft.com/office/officeart/2008/layout/NameandTitleOrganizationalChart"/>
    <dgm:cxn modelId="{9E49D08E-8472-4B6A-97E7-847C664DC515}" type="presParOf" srcId="{0269B1A5-F183-46F9-A1D5-6AE94BD04E37}" destId="{8697A8AE-CBCE-4E6F-8E68-75E790A5C1CD}" srcOrd="2" destOrd="0" presId="urn:microsoft.com/office/officeart/2008/layout/NameandTitleOrganizationalChart"/>
    <dgm:cxn modelId="{D4C35E18-2801-494A-90C2-0F22BB00CF2C}" type="presParOf" srcId="{0269B1A5-F183-46F9-A1D5-6AE94BD04E37}" destId="{40BCCFF9-24BE-495F-960C-AB25A5AAC300}" srcOrd="3" destOrd="0" presId="urn:microsoft.com/office/officeart/2008/layout/NameandTitleOrganizationalChart"/>
    <dgm:cxn modelId="{B0AAFD80-DC49-4554-8A72-D8F3C68FE68F}" type="presParOf" srcId="{40BCCFF9-24BE-495F-960C-AB25A5AAC300}" destId="{4630D3C9-778D-4C90-B2A0-9DF5AE29511F}" srcOrd="0" destOrd="0" presId="urn:microsoft.com/office/officeart/2008/layout/NameandTitleOrganizationalChart"/>
    <dgm:cxn modelId="{C219ACB7-E297-4CEC-AFEF-DDDA3F0A4E3E}" type="presParOf" srcId="{4630D3C9-778D-4C90-B2A0-9DF5AE29511F}" destId="{3FE7EC70-AD20-4BF2-84D2-C8C68313851D}" srcOrd="0" destOrd="0" presId="urn:microsoft.com/office/officeart/2008/layout/NameandTitleOrganizationalChart"/>
    <dgm:cxn modelId="{12AF4F38-0C4F-451C-A702-D6269A7AF52B}" type="presParOf" srcId="{4630D3C9-778D-4C90-B2A0-9DF5AE29511F}" destId="{6451C29D-FC50-4000-B7F4-D03F456286B7}" srcOrd="1" destOrd="0" presId="urn:microsoft.com/office/officeart/2008/layout/NameandTitleOrganizationalChart"/>
    <dgm:cxn modelId="{23C41FAE-D819-4004-9D7B-FA02B554F89C}" type="presParOf" srcId="{4630D3C9-778D-4C90-B2A0-9DF5AE29511F}" destId="{C39A7466-53EA-4B19-8C2B-533A52EE584C}" srcOrd="2" destOrd="0" presId="urn:microsoft.com/office/officeart/2008/layout/NameandTitleOrganizationalChart"/>
    <dgm:cxn modelId="{2FED40B0-FA59-49DE-8C51-EFD0E9469193}" type="presParOf" srcId="{40BCCFF9-24BE-495F-960C-AB25A5AAC300}" destId="{02CC31F8-C590-4D6A-A259-9276EFE5840C}" srcOrd="1" destOrd="0" presId="urn:microsoft.com/office/officeart/2008/layout/NameandTitleOrganizationalChart"/>
    <dgm:cxn modelId="{90F16125-2983-40D8-8033-44FD22F3A05C}" type="presParOf" srcId="{40BCCFF9-24BE-495F-960C-AB25A5AAC300}" destId="{B4328F00-F83C-4C93-96FE-D731E5B7CD5C}" srcOrd="2" destOrd="0" presId="urn:microsoft.com/office/officeart/2008/layout/NameandTitleOrganizationalChart"/>
    <dgm:cxn modelId="{2663BCC4-75D5-4A8F-8CDC-29DFD0EA0532}" type="presParOf" srcId="{0269B1A5-F183-46F9-A1D5-6AE94BD04E37}" destId="{B3470A50-A2A3-4F15-BA93-D50C07C0CA1D}" srcOrd="4" destOrd="0" presId="urn:microsoft.com/office/officeart/2008/layout/NameandTitleOrganizationalChart"/>
    <dgm:cxn modelId="{C4190F09-0058-42FF-9EF5-3622A052F213}" type="presParOf" srcId="{0269B1A5-F183-46F9-A1D5-6AE94BD04E37}" destId="{A25803D3-1543-4990-BC46-E520581D88A7}" srcOrd="5" destOrd="0" presId="urn:microsoft.com/office/officeart/2008/layout/NameandTitleOrganizationalChart"/>
    <dgm:cxn modelId="{4C3615F4-CF6A-4E7F-AE7E-12D0F9588ED2}" type="presParOf" srcId="{A25803D3-1543-4990-BC46-E520581D88A7}" destId="{BE250D02-2043-4AA0-A4A2-CBF9EB04AEDD}" srcOrd="0" destOrd="0" presId="urn:microsoft.com/office/officeart/2008/layout/NameandTitleOrganizationalChart"/>
    <dgm:cxn modelId="{C15B3D02-6863-4EF2-8F6F-E327F5017ED1}" type="presParOf" srcId="{BE250D02-2043-4AA0-A4A2-CBF9EB04AEDD}" destId="{CA91EEEA-B0CC-48F0-AEB5-C1F1AA80BE3C}" srcOrd="0" destOrd="0" presId="urn:microsoft.com/office/officeart/2008/layout/NameandTitleOrganizationalChart"/>
    <dgm:cxn modelId="{C7CBBAB2-11F4-4BBC-912E-FFC2AA5C5C2F}" type="presParOf" srcId="{BE250D02-2043-4AA0-A4A2-CBF9EB04AEDD}" destId="{45DC729C-15A3-4023-977C-27C41D9EEA22}" srcOrd="1" destOrd="0" presId="urn:microsoft.com/office/officeart/2008/layout/NameandTitleOrganizationalChart"/>
    <dgm:cxn modelId="{7A3D8738-67F2-43C3-8F18-E017A73C0391}" type="presParOf" srcId="{BE250D02-2043-4AA0-A4A2-CBF9EB04AEDD}" destId="{2463B839-B46E-47C9-9159-D107DD5D51FE}" srcOrd="2" destOrd="0" presId="urn:microsoft.com/office/officeart/2008/layout/NameandTitleOrganizationalChart"/>
    <dgm:cxn modelId="{597B0E81-5742-4BCF-9EEF-246A74521652}" type="presParOf" srcId="{A25803D3-1543-4990-BC46-E520581D88A7}" destId="{B4BCB75F-0D3F-45EA-8449-1A71403BD215}" srcOrd="1" destOrd="0" presId="urn:microsoft.com/office/officeart/2008/layout/NameandTitleOrganizationalChart"/>
    <dgm:cxn modelId="{8D71EA70-27D0-4A5A-A122-3BBDC212855F}" type="presParOf" srcId="{A25803D3-1543-4990-BC46-E520581D88A7}" destId="{0B6EABBC-763D-469B-A2D8-459B8D8014C1}" srcOrd="2" destOrd="0" presId="urn:microsoft.com/office/officeart/2008/layout/NameandTitleOrganizationalChart"/>
    <dgm:cxn modelId="{A98F3D94-32AD-494E-A960-3B3C795831BA}" type="presParOf" srcId="{6933CD9C-DC5D-4D90-9EE4-6CBEF2D33518}" destId="{AB01A0F9-D652-4C01-9CF7-175723754A3A}" srcOrd="2" destOrd="0" presId="urn:microsoft.com/office/officeart/2008/layout/NameandTitleOrganizationalChart"/>
    <dgm:cxn modelId="{3A0C455C-4571-42E2-A326-29233763DAE5}" type="presParOf" srcId="{376E9494-26DF-4C84-A1DA-D2439E503B75}" destId="{0E41F4FC-F050-4D04-B317-09D58EC3AFDC}" srcOrd="6" destOrd="0" presId="urn:microsoft.com/office/officeart/2008/layout/NameandTitleOrganizationalChart"/>
    <dgm:cxn modelId="{BEE8A73D-E2F0-4126-A393-1F5D0C401D30}" type="presParOf" srcId="{376E9494-26DF-4C84-A1DA-D2439E503B75}" destId="{9AA406AC-A3C8-4BA9-A20E-834EBD521B84}" srcOrd="7" destOrd="0" presId="urn:microsoft.com/office/officeart/2008/layout/NameandTitleOrganizationalChart"/>
    <dgm:cxn modelId="{006BCBD4-A078-4B5D-BBA8-9885E993BAED}" type="presParOf" srcId="{9AA406AC-A3C8-4BA9-A20E-834EBD521B84}" destId="{74A89D07-FE7B-477F-9377-7FB1F3D82F48}" srcOrd="0" destOrd="0" presId="urn:microsoft.com/office/officeart/2008/layout/NameandTitleOrganizationalChart"/>
    <dgm:cxn modelId="{6E61B6AA-8AC7-4DF6-A0C5-3DADBC7096C1}" type="presParOf" srcId="{74A89D07-FE7B-477F-9377-7FB1F3D82F48}" destId="{AFE34C95-2871-4204-8955-C56F6092E063}" srcOrd="0" destOrd="0" presId="urn:microsoft.com/office/officeart/2008/layout/NameandTitleOrganizationalChart"/>
    <dgm:cxn modelId="{19D58835-F4C8-400C-85AB-ADF8BF986ADD}" type="presParOf" srcId="{74A89D07-FE7B-477F-9377-7FB1F3D82F48}" destId="{B8E4B660-769C-4C89-833B-7DA71DD2DDB7}" srcOrd="1" destOrd="0" presId="urn:microsoft.com/office/officeart/2008/layout/NameandTitleOrganizationalChart"/>
    <dgm:cxn modelId="{3F74E177-50CA-4C70-8A83-8D5AE54B2DA0}" type="presParOf" srcId="{74A89D07-FE7B-477F-9377-7FB1F3D82F48}" destId="{1FA6B116-239A-4ECD-9C4A-8FDDBFF7B232}" srcOrd="2" destOrd="0" presId="urn:microsoft.com/office/officeart/2008/layout/NameandTitleOrganizationalChart"/>
    <dgm:cxn modelId="{EF199763-7772-4EDB-8510-3A7C0B6399E7}" type="presParOf" srcId="{9AA406AC-A3C8-4BA9-A20E-834EBD521B84}" destId="{A2A481AF-F989-41A5-B1D9-4EB7B57F7D47}" srcOrd="1" destOrd="0" presId="urn:microsoft.com/office/officeart/2008/layout/NameandTitleOrganizationalChart"/>
    <dgm:cxn modelId="{E93CAC16-7258-4795-8683-48CB21C3811C}" type="presParOf" srcId="{9AA406AC-A3C8-4BA9-A20E-834EBD521B84}" destId="{598FB594-E331-4C75-A862-853B01983266}" srcOrd="2" destOrd="0" presId="urn:microsoft.com/office/officeart/2008/layout/NameandTitleOrganizationalChart"/>
    <dgm:cxn modelId="{0F528E08-53B5-4FA4-8642-EBCCAB36C3E5}" type="presParOf" srcId="{9946509A-6766-494C-97E5-4779775B39D9}" destId="{5727B7A6-F047-4CF1-AE0C-F5E0F6921589}" srcOrd="2" destOrd="0" presId="urn:microsoft.com/office/officeart/2008/layout/NameandTitleOrganizationalChart"/>
    <dgm:cxn modelId="{6082AC27-C180-46A4-B1EB-7CFA60ADFAEB}" type="presParOf" srcId="{5727B7A6-F047-4CF1-AE0C-F5E0F6921589}" destId="{1668E57A-006D-4D50-9724-81DDC16FAD89}" srcOrd="0" destOrd="0" presId="urn:microsoft.com/office/officeart/2008/layout/NameandTitleOrganizationalChart"/>
    <dgm:cxn modelId="{573B9836-A317-4710-98F0-55DE36E754FC}" type="presParOf" srcId="{5727B7A6-F047-4CF1-AE0C-F5E0F6921589}" destId="{8F92FBCC-E488-44FD-B4BB-36A724A69849}" srcOrd="1" destOrd="0" presId="urn:microsoft.com/office/officeart/2008/layout/NameandTitleOrganizationalChart"/>
    <dgm:cxn modelId="{8FC29109-2D73-4453-9792-7DD7C8426E26}" type="presParOf" srcId="{8F92FBCC-E488-44FD-B4BB-36A724A69849}" destId="{BF690E48-18D8-47C0-9002-56B2D9597EA8}" srcOrd="0" destOrd="0" presId="urn:microsoft.com/office/officeart/2008/layout/NameandTitleOrganizationalChart"/>
    <dgm:cxn modelId="{178DCC5F-07FE-42EF-9BE4-C216E1146727}" type="presParOf" srcId="{BF690E48-18D8-47C0-9002-56B2D9597EA8}" destId="{9C04979B-6C75-4626-9AA5-D6B181128E03}" srcOrd="0" destOrd="0" presId="urn:microsoft.com/office/officeart/2008/layout/NameandTitleOrganizationalChart"/>
    <dgm:cxn modelId="{3913FBEB-DCED-4CD8-AF8E-179C12637345}" type="presParOf" srcId="{BF690E48-18D8-47C0-9002-56B2D9597EA8}" destId="{6CB2FF0A-36C4-4F6D-8AFF-6EEA81E6986D}" srcOrd="1" destOrd="0" presId="urn:microsoft.com/office/officeart/2008/layout/NameandTitleOrganizationalChart"/>
    <dgm:cxn modelId="{C8667FFC-23AD-4E98-B6E9-34763BAEE24F}" type="presParOf" srcId="{BF690E48-18D8-47C0-9002-56B2D9597EA8}" destId="{5CCC98DF-F7DB-4CB9-9AF5-B5DAB96B0A4A}" srcOrd="2" destOrd="0" presId="urn:microsoft.com/office/officeart/2008/layout/NameandTitleOrganizationalChart"/>
    <dgm:cxn modelId="{83D2DA7B-E1F2-4027-810F-5AE2B08A8414}" type="presParOf" srcId="{8F92FBCC-E488-44FD-B4BB-36A724A69849}" destId="{02D37843-8281-4182-BC03-3316F7458E02}" srcOrd="1" destOrd="0" presId="urn:microsoft.com/office/officeart/2008/layout/NameandTitleOrganizationalChart"/>
    <dgm:cxn modelId="{C823941D-E98F-4F4B-A55B-8929E4C28675}" type="presParOf" srcId="{8F92FBCC-E488-44FD-B4BB-36A724A69849}" destId="{C0BA3B48-8D66-4A0F-AB94-18F2CBA0943D}" srcOrd="2" destOrd="0" presId="urn:microsoft.com/office/officeart/2008/layout/NameandTitleOrganizationalChart"/>
    <dgm:cxn modelId="{F00C3E87-2740-4AD7-A75E-BB417827A518}" type="presParOf" srcId="{5727B7A6-F047-4CF1-AE0C-F5E0F6921589}" destId="{680107CF-6668-41FE-875E-74CE8D60C0C1}" srcOrd="2" destOrd="0" presId="urn:microsoft.com/office/officeart/2008/layout/NameandTitleOrganizationalChart"/>
    <dgm:cxn modelId="{2E2ADD9D-EF64-4719-99CF-8B4A48574E67}" type="presParOf" srcId="{5727B7A6-F047-4CF1-AE0C-F5E0F6921589}" destId="{2ADB2575-9B17-43A2-BC4C-7FB85549E4E5}" srcOrd="3" destOrd="0" presId="urn:microsoft.com/office/officeart/2008/layout/NameandTitleOrganizationalChart"/>
    <dgm:cxn modelId="{06281DFB-6C76-4A88-936B-0FF23025C649}" type="presParOf" srcId="{2ADB2575-9B17-43A2-BC4C-7FB85549E4E5}" destId="{164CFA5B-3834-4DFC-9223-22BB294D94C3}" srcOrd="0" destOrd="0" presId="urn:microsoft.com/office/officeart/2008/layout/NameandTitleOrganizationalChart"/>
    <dgm:cxn modelId="{115B936D-B7DC-4CF9-A52A-B42074170475}" type="presParOf" srcId="{164CFA5B-3834-4DFC-9223-22BB294D94C3}" destId="{E6281686-B39E-4BB8-9CA2-EEF5F29268C5}" srcOrd="0" destOrd="0" presId="urn:microsoft.com/office/officeart/2008/layout/NameandTitleOrganizationalChart"/>
    <dgm:cxn modelId="{A0463C02-7C3D-4AED-AC0A-244885F225D8}" type="presParOf" srcId="{164CFA5B-3834-4DFC-9223-22BB294D94C3}" destId="{A7CCB0DB-05E4-45C3-995A-786551B7E84C}" srcOrd="1" destOrd="0" presId="urn:microsoft.com/office/officeart/2008/layout/NameandTitleOrganizationalChart"/>
    <dgm:cxn modelId="{B8F93D6E-D3A6-4834-BBD7-97A48697F5A1}" type="presParOf" srcId="{164CFA5B-3834-4DFC-9223-22BB294D94C3}" destId="{C9F66E8D-33F6-42D9-BD9A-C6C05CB1D55A}" srcOrd="2" destOrd="0" presId="urn:microsoft.com/office/officeart/2008/layout/NameandTitleOrganizationalChart"/>
    <dgm:cxn modelId="{ED5D4FF3-1200-4E5B-BABF-1D04B84D2579}" type="presParOf" srcId="{2ADB2575-9B17-43A2-BC4C-7FB85549E4E5}" destId="{E1A118DC-467F-4A91-A23A-0FA06D19B3D3}" srcOrd="1" destOrd="0" presId="urn:microsoft.com/office/officeart/2008/layout/NameandTitleOrganizationalChart"/>
    <dgm:cxn modelId="{A7CFB155-2974-4B34-AD3D-3D9C750EC29B}" type="presParOf" srcId="{2ADB2575-9B17-43A2-BC4C-7FB85549E4E5}" destId="{16C9404B-6982-4E3B-A406-39CED5E0DCBF}" srcOrd="2" destOrd="0" presId="urn:microsoft.com/office/officeart/2008/layout/NameandTitleOrganizationalChart"/>
    <dgm:cxn modelId="{D7910C91-0637-488B-8021-5882631013B2}" type="presParOf" srcId="{16C9404B-6982-4E3B-A406-39CED5E0DCBF}" destId="{09993F38-7B55-485A-8C1D-9F6D7E035039}" srcOrd="0" destOrd="0" presId="urn:microsoft.com/office/officeart/2008/layout/NameandTitleOrganizationalChart"/>
    <dgm:cxn modelId="{34B62440-FCCB-4556-910C-7B2A0BFB321D}" type="presParOf" srcId="{16C9404B-6982-4E3B-A406-39CED5E0DCBF}" destId="{56B8F711-C369-45C3-8A77-5761D21FD7E8}" srcOrd="1" destOrd="0" presId="urn:microsoft.com/office/officeart/2008/layout/NameandTitleOrganizationalChart"/>
    <dgm:cxn modelId="{40003B6F-77D2-4C62-A76F-411B4D9CAD28}" type="presParOf" srcId="{56B8F711-C369-45C3-8A77-5761D21FD7E8}" destId="{CE92F41C-9B94-4235-B91A-8281216FF83D}" srcOrd="0" destOrd="0" presId="urn:microsoft.com/office/officeart/2008/layout/NameandTitleOrganizationalChart"/>
    <dgm:cxn modelId="{DFBBAD3D-7433-4449-80C3-25CD4876318B}" type="presParOf" srcId="{CE92F41C-9B94-4235-B91A-8281216FF83D}" destId="{4CD94BF3-AB07-4869-A705-DD2A6FAE3A01}" srcOrd="0" destOrd="0" presId="urn:microsoft.com/office/officeart/2008/layout/NameandTitleOrganizationalChart"/>
    <dgm:cxn modelId="{7034C83A-B2C6-4309-97CC-06AC8996C2BA}" type="presParOf" srcId="{CE92F41C-9B94-4235-B91A-8281216FF83D}" destId="{26784DD6-E5DB-4B5A-96B0-41747CF62452}" srcOrd="1" destOrd="0" presId="urn:microsoft.com/office/officeart/2008/layout/NameandTitleOrganizationalChart"/>
    <dgm:cxn modelId="{01935DAA-3ED2-49B9-A9C2-2CDC1FB477CF}" type="presParOf" srcId="{CE92F41C-9B94-4235-B91A-8281216FF83D}" destId="{33888B73-764D-4DF2-A96F-FCB5B3245066}" srcOrd="2" destOrd="0" presId="urn:microsoft.com/office/officeart/2008/layout/NameandTitleOrganizationalChart"/>
    <dgm:cxn modelId="{0280BB21-86C8-456B-B030-BB52E4B8E1F9}" type="presParOf" srcId="{56B8F711-C369-45C3-8A77-5761D21FD7E8}" destId="{2CF564B1-3600-451E-A10A-8777685915AB}" srcOrd="1" destOrd="0" presId="urn:microsoft.com/office/officeart/2008/layout/NameandTitleOrganizationalChart"/>
    <dgm:cxn modelId="{33E2C136-0A24-4CAD-8834-F6C5AB4F8D95}" type="presParOf" srcId="{56B8F711-C369-45C3-8A77-5761D21FD7E8}" destId="{D720301D-2657-431F-ACC4-A793EC89AE29}"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463A8-0325-4523-A3A2-CD7963ADDFFA}">
      <dsp:nvSpPr>
        <dsp:cNvPr id="0" name=""/>
        <dsp:cNvSpPr/>
      </dsp:nvSpPr>
      <dsp:spPr>
        <a:xfrm>
          <a:off x="0" y="332193"/>
          <a:ext cx="4490630" cy="1559250"/>
        </a:xfrm>
        <a:prstGeom prst="rect">
          <a:avLst/>
        </a:prstGeom>
        <a:solidFill>
          <a:schemeClr val="lt1">
            <a:alpha val="90000"/>
            <a:hueOff val="0"/>
            <a:satOff val="0"/>
            <a:lumOff val="0"/>
            <a:alphaOff val="0"/>
          </a:schemeClr>
        </a:solid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348523" tIns="312420" rIns="348523"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Proper date – 10 December 2020</a:t>
          </a:r>
        </a:p>
        <a:p>
          <a:pPr marL="114300" lvl="1" indent="-114300" algn="l" defTabSz="666750">
            <a:lnSpc>
              <a:spcPct val="90000"/>
            </a:lnSpc>
            <a:spcBef>
              <a:spcPct val="0"/>
            </a:spcBef>
            <a:spcAft>
              <a:spcPct val="15000"/>
            </a:spcAft>
            <a:buChar char="•"/>
          </a:pPr>
          <a:r>
            <a:rPr lang="en-US" sz="1500" kern="1200"/>
            <a:t>English abbreviated date – 10 Dec 2020</a:t>
          </a:r>
        </a:p>
        <a:p>
          <a:pPr marL="114300" lvl="1" indent="-114300" algn="l" defTabSz="666750">
            <a:lnSpc>
              <a:spcPct val="90000"/>
            </a:lnSpc>
            <a:spcBef>
              <a:spcPct val="0"/>
            </a:spcBef>
            <a:spcAft>
              <a:spcPct val="15000"/>
            </a:spcAft>
            <a:buChar char="•"/>
          </a:pPr>
          <a:r>
            <a:rPr lang="en-US" sz="1500" kern="1200"/>
            <a:t>Foreign abbreviated date – 10 Des 2020</a:t>
          </a:r>
        </a:p>
        <a:p>
          <a:pPr marL="114300" lvl="1" indent="-114300" algn="l" defTabSz="666750">
            <a:lnSpc>
              <a:spcPct val="90000"/>
            </a:lnSpc>
            <a:spcBef>
              <a:spcPct val="0"/>
            </a:spcBef>
            <a:spcAft>
              <a:spcPct val="15000"/>
            </a:spcAft>
            <a:buChar char="•"/>
          </a:pPr>
          <a:r>
            <a:rPr lang="en-US" sz="1500" kern="1200"/>
            <a:t>String as date – A month ago, 2 years ago</a:t>
          </a:r>
        </a:p>
        <a:p>
          <a:pPr marL="114300" lvl="1" indent="-114300" algn="l" defTabSz="666750">
            <a:lnSpc>
              <a:spcPct val="90000"/>
            </a:lnSpc>
            <a:spcBef>
              <a:spcPct val="0"/>
            </a:spcBef>
            <a:spcAft>
              <a:spcPct val="15000"/>
            </a:spcAft>
            <a:buChar char="•"/>
          </a:pPr>
          <a:r>
            <a:rPr lang="en-US" sz="1500" kern="1200"/>
            <a:t>Missing day – Dec 2020</a:t>
          </a:r>
        </a:p>
      </dsp:txBody>
      <dsp:txXfrm>
        <a:off x="0" y="332193"/>
        <a:ext cx="4490630" cy="1559250"/>
      </dsp:txXfrm>
    </dsp:sp>
    <dsp:sp modelId="{F46D4DA9-71B5-4FAF-82B1-AB2DB6751C0E}">
      <dsp:nvSpPr>
        <dsp:cNvPr id="0" name=""/>
        <dsp:cNvSpPr/>
      </dsp:nvSpPr>
      <dsp:spPr>
        <a:xfrm>
          <a:off x="224531" y="110793"/>
          <a:ext cx="3143441" cy="442800"/>
        </a:xfrm>
        <a:prstGeom prst="roundRect">
          <a:avLst/>
        </a:prstGeom>
        <a:solidFill>
          <a:schemeClr val="accent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815" tIns="0" rIns="118815" bIns="0" numCol="1" spcCol="1270" anchor="ctr" anchorCtr="0">
          <a:noAutofit/>
        </a:bodyPr>
        <a:lstStyle/>
        <a:p>
          <a:pPr marL="0" lvl="0" indent="0" algn="l" defTabSz="666750">
            <a:lnSpc>
              <a:spcPct val="90000"/>
            </a:lnSpc>
            <a:spcBef>
              <a:spcPct val="0"/>
            </a:spcBef>
            <a:spcAft>
              <a:spcPct val="35000"/>
            </a:spcAft>
            <a:buNone/>
          </a:pPr>
          <a:r>
            <a:rPr lang="en-US" sz="1500" kern="1200" dirty="0"/>
            <a:t>Date extracted in various format</a:t>
          </a:r>
        </a:p>
      </dsp:txBody>
      <dsp:txXfrm>
        <a:off x="246147" y="132409"/>
        <a:ext cx="3100209" cy="399568"/>
      </dsp:txXfrm>
    </dsp:sp>
    <dsp:sp modelId="{8E22753F-D0C7-40E6-9967-5DAB44234EA4}">
      <dsp:nvSpPr>
        <dsp:cNvPr id="0" name=""/>
        <dsp:cNvSpPr/>
      </dsp:nvSpPr>
      <dsp:spPr>
        <a:xfrm>
          <a:off x="0" y="2193844"/>
          <a:ext cx="4490630" cy="1795500"/>
        </a:xfrm>
        <a:prstGeom prst="rect">
          <a:avLst/>
        </a:prstGeom>
        <a:solidFill>
          <a:schemeClr val="lt1">
            <a:alpha val="90000"/>
            <a:hueOff val="0"/>
            <a:satOff val="0"/>
            <a:lumOff val="0"/>
            <a:alphaOff val="0"/>
          </a:schemeClr>
        </a:solid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348523" tIns="312420" rIns="348523"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1-5</a:t>
          </a:r>
        </a:p>
        <a:p>
          <a:pPr marL="114300" lvl="1" indent="-114300" algn="l" defTabSz="666750">
            <a:lnSpc>
              <a:spcPct val="90000"/>
            </a:lnSpc>
            <a:spcBef>
              <a:spcPct val="0"/>
            </a:spcBef>
            <a:spcAft>
              <a:spcPct val="15000"/>
            </a:spcAft>
            <a:buChar char="•"/>
          </a:pPr>
          <a:r>
            <a:rPr lang="en-US" sz="1500" kern="1200"/>
            <a:t>1-10</a:t>
          </a:r>
        </a:p>
        <a:p>
          <a:pPr marL="114300" lvl="1" indent="-114300" algn="l" defTabSz="666750">
            <a:lnSpc>
              <a:spcPct val="90000"/>
            </a:lnSpc>
            <a:spcBef>
              <a:spcPct val="0"/>
            </a:spcBef>
            <a:spcAft>
              <a:spcPct val="15000"/>
            </a:spcAft>
            <a:buChar char="•"/>
          </a:pPr>
          <a:r>
            <a:rPr lang="en-US" sz="1500" kern="1200"/>
            <a:t>‘Baik’ as 4</a:t>
          </a:r>
        </a:p>
        <a:p>
          <a:pPr marL="114300" lvl="1" indent="-114300" algn="l" defTabSz="666750">
            <a:lnSpc>
              <a:spcPct val="90000"/>
            </a:lnSpc>
            <a:spcBef>
              <a:spcPct val="0"/>
            </a:spcBef>
            <a:spcAft>
              <a:spcPct val="15000"/>
            </a:spcAft>
            <a:buChar char="•"/>
          </a:pPr>
          <a:r>
            <a:rPr lang="en-US" sz="1500" kern="1200"/>
            <a:t>‘Sangat Direkomendasikan’ as 5</a:t>
          </a:r>
        </a:p>
        <a:p>
          <a:pPr marL="114300" lvl="1" indent="-114300" algn="l" defTabSz="666750">
            <a:lnSpc>
              <a:spcPct val="90000"/>
            </a:lnSpc>
            <a:spcBef>
              <a:spcPct val="0"/>
            </a:spcBef>
            <a:spcAft>
              <a:spcPct val="15000"/>
            </a:spcAft>
            <a:buChar char="•"/>
          </a:pPr>
          <a:r>
            <a:rPr lang="en-US" sz="1500" kern="1200" dirty="0"/>
            <a:t>“5,0 </a:t>
          </a:r>
          <a:r>
            <a:rPr lang="en-US" sz="1500" kern="1200" dirty="0" err="1"/>
            <a:t>dari</a:t>
          </a:r>
          <a:r>
            <a:rPr lang="en-US" sz="1500" kern="1200" dirty="0"/>
            <a:t> 5 </a:t>
          </a:r>
          <a:r>
            <a:rPr lang="en-US" sz="1500" kern="1200" dirty="0" err="1"/>
            <a:t>lingkaran</a:t>
          </a:r>
          <a:r>
            <a:rPr lang="en-US" sz="1500" kern="1200" dirty="0"/>
            <a:t>”</a:t>
          </a:r>
        </a:p>
        <a:p>
          <a:pPr marL="114300" lvl="1" indent="-114300" algn="l" defTabSz="666750">
            <a:lnSpc>
              <a:spcPct val="90000"/>
            </a:lnSpc>
            <a:spcBef>
              <a:spcPct val="0"/>
            </a:spcBef>
            <a:spcAft>
              <a:spcPct val="15000"/>
            </a:spcAft>
            <a:buChar char="•"/>
          </a:pPr>
          <a:r>
            <a:rPr lang="en-US" sz="1500" kern="1200" dirty="0"/>
            <a:t>“</a:t>
          </a:r>
          <a:r>
            <a:rPr lang="it-IT" sz="1500" kern="1200" dirty="0"/>
            <a:t>Diberi rating 5,0 dari 5</a:t>
          </a:r>
          <a:r>
            <a:rPr lang="en-US" sz="1500" kern="1200" dirty="0"/>
            <a:t>”</a:t>
          </a:r>
        </a:p>
      </dsp:txBody>
      <dsp:txXfrm>
        <a:off x="0" y="2193844"/>
        <a:ext cx="4490630" cy="1795500"/>
      </dsp:txXfrm>
    </dsp:sp>
    <dsp:sp modelId="{0F5EE38F-4ECA-4F1A-88AB-50DFD6B48C4B}">
      <dsp:nvSpPr>
        <dsp:cNvPr id="0" name=""/>
        <dsp:cNvSpPr/>
      </dsp:nvSpPr>
      <dsp:spPr>
        <a:xfrm>
          <a:off x="224531" y="1972443"/>
          <a:ext cx="3143441" cy="442800"/>
        </a:xfrm>
        <a:prstGeom prst="roundRect">
          <a:avLst/>
        </a:prstGeom>
        <a:solidFill>
          <a:schemeClr val="accent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815" tIns="0" rIns="118815" bIns="0" numCol="1" spcCol="1270" anchor="ctr" anchorCtr="0">
          <a:noAutofit/>
        </a:bodyPr>
        <a:lstStyle/>
        <a:p>
          <a:pPr marL="0" lvl="0" indent="0" algn="l" defTabSz="666750">
            <a:lnSpc>
              <a:spcPct val="90000"/>
            </a:lnSpc>
            <a:spcBef>
              <a:spcPct val="0"/>
            </a:spcBef>
            <a:spcAft>
              <a:spcPct val="35000"/>
            </a:spcAft>
            <a:buNone/>
          </a:pPr>
          <a:r>
            <a:rPr lang="en-US" sz="1500" kern="1200"/>
            <a:t>Ratings extracted in various format</a:t>
          </a:r>
        </a:p>
      </dsp:txBody>
      <dsp:txXfrm>
        <a:off x="246147" y="1994059"/>
        <a:ext cx="3100209"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001A26-CDA9-4907-B3AB-AE6600A1FFFA}">
      <dsp:nvSpPr>
        <dsp:cNvPr id="0" name=""/>
        <dsp:cNvSpPr/>
      </dsp:nvSpPr>
      <dsp:spPr>
        <a:xfrm>
          <a:off x="3834" y="1277957"/>
          <a:ext cx="2440200" cy="1202774"/>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6027" tIns="72009" rIns="72009" bIns="72009" numCol="1" spcCol="1270" anchor="ctr" anchorCtr="0">
          <a:noAutofit/>
        </a:bodyPr>
        <a:lstStyle/>
        <a:p>
          <a:pPr marL="0" lvl="0" indent="0" algn="ctr" defTabSz="2400300">
            <a:lnSpc>
              <a:spcPct val="90000"/>
            </a:lnSpc>
            <a:spcBef>
              <a:spcPct val="0"/>
            </a:spcBef>
            <a:spcAft>
              <a:spcPct val="35000"/>
            </a:spcAft>
            <a:buNone/>
          </a:pPr>
          <a:r>
            <a:rPr lang="en-US" sz="5400" b="0" i="0" kern="1200" dirty="0">
              <a:solidFill>
                <a:srgbClr val="333333"/>
              </a:solidFill>
              <a:effectLst/>
              <a:latin typeface="Segoe UI Emoji" panose="020B0502040204020203" pitchFamily="34" charset="0"/>
            </a:rPr>
            <a:t>😄</a:t>
          </a:r>
          <a:endParaRPr lang="en-US" sz="5400" kern="1200" dirty="0"/>
        </a:p>
      </dsp:txBody>
      <dsp:txXfrm>
        <a:off x="605221" y="1277957"/>
        <a:ext cx="1237426" cy="1202774"/>
      </dsp:txXfrm>
    </dsp:sp>
    <dsp:sp modelId="{E241E63F-37F1-421C-AD07-93C5B17A7BE3}">
      <dsp:nvSpPr>
        <dsp:cNvPr id="0" name=""/>
        <dsp:cNvSpPr/>
      </dsp:nvSpPr>
      <dsp:spPr>
        <a:xfrm>
          <a:off x="2200015" y="1277957"/>
          <a:ext cx="3174773" cy="1202774"/>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latin typeface="+mn-lt"/>
              <a:sym typeface="Wingdings" panose="05000000000000000000" pitchFamily="2" charset="2"/>
            </a:rPr>
            <a:t>“smiling face with open mouth and smiling eyes”</a:t>
          </a:r>
          <a:endParaRPr lang="en-US" sz="2000" b="1" kern="1200" dirty="0">
            <a:solidFill>
              <a:schemeClr val="bg1"/>
            </a:solidFill>
            <a:latin typeface="+mn-lt"/>
          </a:endParaRPr>
        </a:p>
      </dsp:txBody>
      <dsp:txXfrm>
        <a:off x="2801402" y="1277957"/>
        <a:ext cx="1971999" cy="1202774"/>
      </dsp:txXfrm>
    </dsp:sp>
    <dsp:sp modelId="{CFB8CF8E-7F80-4CCD-9186-DE121091646B}">
      <dsp:nvSpPr>
        <dsp:cNvPr id="0" name=""/>
        <dsp:cNvSpPr/>
      </dsp:nvSpPr>
      <dsp:spPr>
        <a:xfrm>
          <a:off x="5130768" y="1266942"/>
          <a:ext cx="3321454" cy="1224804"/>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t>“</a:t>
          </a:r>
          <a:r>
            <a:rPr lang="id-ID" sz="1800" b="1" kern="1200" dirty="0"/>
            <a:t>wajah tersenyum dengan mulut terbuka dan mata tersenyum</a:t>
          </a:r>
          <a:r>
            <a:rPr lang="en-US" sz="1800" b="1" kern="1200" dirty="0"/>
            <a:t>”</a:t>
          </a:r>
        </a:p>
      </dsp:txBody>
      <dsp:txXfrm>
        <a:off x="5743170" y="1266942"/>
        <a:ext cx="2096650" cy="12248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001A26-CDA9-4907-B3AB-AE6600A1FFFA}">
      <dsp:nvSpPr>
        <dsp:cNvPr id="0" name=""/>
        <dsp:cNvSpPr/>
      </dsp:nvSpPr>
      <dsp:spPr>
        <a:xfrm>
          <a:off x="3834" y="1277957"/>
          <a:ext cx="2440200" cy="1202774"/>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85344" rIns="85344" bIns="85344" numCol="1" spcCol="1270" anchor="ctr" anchorCtr="0">
          <a:noAutofit/>
        </a:bodyPr>
        <a:lstStyle/>
        <a:p>
          <a:pPr marL="0" lvl="0" indent="0" algn="ctr" defTabSz="2844800">
            <a:lnSpc>
              <a:spcPct val="90000"/>
            </a:lnSpc>
            <a:spcBef>
              <a:spcPct val="0"/>
            </a:spcBef>
            <a:spcAft>
              <a:spcPct val="35000"/>
            </a:spcAft>
            <a:buNone/>
          </a:pPr>
          <a:r>
            <a:rPr lang="en-US" sz="6400" b="0" i="0" kern="1200" dirty="0">
              <a:solidFill>
                <a:schemeClr val="bg1"/>
              </a:solidFill>
              <a:effectLst/>
              <a:latin typeface="Segoe UI Emoji" panose="020B0502040204020203" pitchFamily="34" charset="0"/>
              <a:sym typeface="Wingdings" panose="05000000000000000000" pitchFamily="2" charset="2"/>
            </a:rPr>
            <a:t>:-)</a:t>
          </a:r>
          <a:endParaRPr lang="en-US" sz="6400" kern="1200" dirty="0">
            <a:solidFill>
              <a:schemeClr val="bg1"/>
            </a:solidFill>
          </a:endParaRPr>
        </a:p>
      </dsp:txBody>
      <dsp:txXfrm>
        <a:off x="605221" y="1277957"/>
        <a:ext cx="1237426" cy="1202774"/>
      </dsp:txXfrm>
    </dsp:sp>
    <dsp:sp modelId="{E241E63F-37F1-421C-AD07-93C5B17A7BE3}">
      <dsp:nvSpPr>
        <dsp:cNvPr id="0" name=""/>
        <dsp:cNvSpPr/>
      </dsp:nvSpPr>
      <dsp:spPr>
        <a:xfrm>
          <a:off x="2200015" y="1277957"/>
          <a:ext cx="3174773" cy="1202774"/>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latin typeface="+mn-lt"/>
              <a:sym typeface="Wingdings" panose="05000000000000000000" pitchFamily="2" charset="2"/>
            </a:rPr>
            <a:t>“smiley”</a:t>
          </a:r>
          <a:endParaRPr lang="en-US" sz="2000" b="1" kern="1200" dirty="0">
            <a:solidFill>
              <a:schemeClr val="bg1"/>
            </a:solidFill>
            <a:latin typeface="+mn-lt"/>
          </a:endParaRPr>
        </a:p>
      </dsp:txBody>
      <dsp:txXfrm>
        <a:off x="2801402" y="1277957"/>
        <a:ext cx="1971999" cy="1202774"/>
      </dsp:txXfrm>
    </dsp:sp>
    <dsp:sp modelId="{CFB8CF8E-7F80-4CCD-9186-DE121091646B}">
      <dsp:nvSpPr>
        <dsp:cNvPr id="0" name=""/>
        <dsp:cNvSpPr/>
      </dsp:nvSpPr>
      <dsp:spPr>
        <a:xfrm>
          <a:off x="5130768" y="1266942"/>
          <a:ext cx="3321454" cy="1224804"/>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dirty="0"/>
            <a:t>“</a:t>
          </a:r>
          <a:r>
            <a:rPr lang="en-US" sz="2000" b="1" kern="1200" dirty="0" err="1"/>
            <a:t>tersenyum</a:t>
          </a:r>
          <a:r>
            <a:rPr lang="en-US" sz="2000" b="1" kern="1200" dirty="0"/>
            <a:t>”</a:t>
          </a:r>
        </a:p>
      </dsp:txBody>
      <dsp:txXfrm>
        <a:off x="5743170" y="1266942"/>
        <a:ext cx="2096650" cy="12248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76FB6-8E3D-49C1-942D-683F8DF84443}">
      <dsp:nvSpPr>
        <dsp:cNvPr id="0" name=""/>
        <dsp:cNvSpPr/>
      </dsp:nvSpPr>
      <dsp:spPr>
        <a:xfrm>
          <a:off x="5773" y="955030"/>
          <a:ext cx="3451028" cy="1380411"/>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023" tIns="61341" rIns="61341" bIns="61341" numCol="1" spcCol="1270" anchor="ctr" anchorCtr="0">
          <a:noAutofit/>
        </a:bodyPr>
        <a:lstStyle/>
        <a:p>
          <a:pPr marL="0" lvl="0" indent="0" algn="ctr" defTabSz="2044700">
            <a:lnSpc>
              <a:spcPct val="90000"/>
            </a:lnSpc>
            <a:spcBef>
              <a:spcPct val="0"/>
            </a:spcBef>
            <a:spcAft>
              <a:spcPct val="35000"/>
            </a:spcAft>
            <a:buNone/>
          </a:pPr>
          <a:r>
            <a:rPr lang="en-US" sz="4600" kern="1200" dirty="0" err="1"/>
            <a:t>dtg</a:t>
          </a:r>
          <a:endParaRPr lang="en-US" sz="4600" kern="1200" dirty="0"/>
        </a:p>
      </dsp:txBody>
      <dsp:txXfrm>
        <a:off x="695979" y="955030"/>
        <a:ext cx="2070617" cy="1380411"/>
      </dsp:txXfrm>
    </dsp:sp>
    <dsp:sp modelId="{3839B0F8-7328-46F6-BF6D-D8F9115BC26E}">
      <dsp:nvSpPr>
        <dsp:cNvPr id="0" name=""/>
        <dsp:cNvSpPr/>
      </dsp:nvSpPr>
      <dsp:spPr>
        <a:xfrm>
          <a:off x="3111699" y="955030"/>
          <a:ext cx="3451028" cy="1380411"/>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023" tIns="61341" rIns="61341" bIns="61341" numCol="1" spcCol="1270" anchor="ctr" anchorCtr="0">
          <a:noAutofit/>
        </a:bodyPr>
        <a:lstStyle/>
        <a:p>
          <a:pPr marL="0" lvl="0" indent="0" algn="ctr" defTabSz="2044700">
            <a:lnSpc>
              <a:spcPct val="90000"/>
            </a:lnSpc>
            <a:spcBef>
              <a:spcPct val="0"/>
            </a:spcBef>
            <a:spcAft>
              <a:spcPct val="35000"/>
            </a:spcAft>
            <a:buNone/>
          </a:pPr>
          <a:r>
            <a:rPr lang="en-US" sz="4600" kern="1200" dirty="0" err="1"/>
            <a:t>datang</a:t>
          </a:r>
          <a:endParaRPr lang="en-US" sz="4600" kern="1200" dirty="0"/>
        </a:p>
      </dsp:txBody>
      <dsp:txXfrm>
        <a:off x="3801905" y="955030"/>
        <a:ext cx="2070617" cy="13804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76FB6-8E3D-49C1-942D-683F8DF84443}">
      <dsp:nvSpPr>
        <dsp:cNvPr id="0" name=""/>
        <dsp:cNvSpPr/>
      </dsp:nvSpPr>
      <dsp:spPr>
        <a:xfrm>
          <a:off x="3930" y="738616"/>
          <a:ext cx="2349413" cy="939765"/>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err="1"/>
            <a:t>membeli</a:t>
          </a:r>
          <a:endParaRPr lang="en-US" sz="2500" kern="1200" dirty="0"/>
        </a:p>
      </dsp:txBody>
      <dsp:txXfrm>
        <a:off x="473813" y="738616"/>
        <a:ext cx="1409648" cy="939765"/>
      </dsp:txXfrm>
    </dsp:sp>
    <dsp:sp modelId="{3839B0F8-7328-46F6-BF6D-D8F9115BC26E}">
      <dsp:nvSpPr>
        <dsp:cNvPr id="0" name=""/>
        <dsp:cNvSpPr/>
      </dsp:nvSpPr>
      <dsp:spPr>
        <a:xfrm>
          <a:off x="2122332" y="731061"/>
          <a:ext cx="2349413" cy="939765"/>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err="1"/>
            <a:t>beli</a:t>
          </a:r>
          <a:endParaRPr lang="en-US" sz="2500" kern="1200" dirty="0"/>
        </a:p>
      </dsp:txBody>
      <dsp:txXfrm>
        <a:off x="2592215" y="731061"/>
        <a:ext cx="1409648" cy="9397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93F38-7B55-485A-8C1D-9F6D7E035039}">
      <dsp:nvSpPr>
        <dsp:cNvPr id="0" name=""/>
        <dsp:cNvSpPr/>
      </dsp:nvSpPr>
      <dsp:spPr>
        <a:xfrm>
          <a:off x="5978317" y="1167409"/>
          <a:ext cx="122744" cy="506590"/>
        </a:xfrm>
        <a:custGeom>
          <a:avLst/>
          <a:gdLst/>
          <a:ahLst/>
          <a:cxnLst/>
          <a:rect l="0" t="0" r="0" b="0"/>
          <a:pathLst>
            <a:path>
              <a:moveTo>
                <a:pt x="0" y="0"/>
              </a:moveTo>
              <a:lnTo>
                <a:pt x="0" y="506590"/>
              </a:lnTo>
              <a:lnTo>
                <a:pt x="122744" y="506590"/>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0107CF-6668-41FE-875E-74CE8D60C0C1}">
      <dsp:nvSpPr>
        <dsp:cNvPr id="0" name=""/>
        <dsp:cNvSpPr/>
      </dsp:nvSpPr>
      <dsp:spPr>
        <a:xfrm>
          <a:off x="5085849" y="404517"/>
          <a:ext cx="152122" cy="561022"/>
        </a:xfrm>
        <a:custGeom>
          <a:avLst/>
          <a:gdLst/>
          <a:ahLst/>
          <a:cxnLst/>
          <a:rect l="0" t="0" r="0" b="0"/>
          <a:pathLst>
            <a:path>
              <a:moveTo>
                <a:pt x="0" y="0"/>
              </a:moveTo>
              <a:lnTo>
                <a:pt x="0" y="561022"/>
              </a:lnTo>
              <a:lnTo>
                <a:pt x="152122" y="56102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68E57A-006D-4D50-9724-81DDC16FAD89}">
      <dsp:nvSpPr>
        <dsp:cNvPr id="0" name=""/>
        <dsp:cNvSpPr/>
      </dsp:nvSpPr>
      <dsp:spPr>
        <a:xfrm>
          <a:off x="3634408" y="404517"/>
          <a:ext cx="1451441" cy="561022"/>
        </a:xfrm>
        <a:custGeom>
          <a:avLst/>
          <a:gdLst/>
          <a:ahLst/>
          <a:cxnLst/>
          <a:rect l="0" t="0" r="0" b="0"/>
          <a:pathLst>
            <a:path>
              <a:moveTo>
                <a:pt x="1451441" y="0"/>
              </a:moveTo>
              <a:lnTo>
                <a:pt x="1451441" y="561022"/>
              </a:lnTo>
              <a:lnTo>
                <a:pt x="0" y="56102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41F4FC-F050-4D04-B317-09D58EC3AFDC}">
      <dsp:nvSpPr>
        <dsp:cNvPr id="0" name=""/>
        <dsp:cNvSpPr/>
      </dsp:nvSpPr>
      <dsp:spPr>
        <a:xfrm>
          <a:off x="4436747" y="404517"/>
          <a:ext cx="649102" cy="1236024"/>
        </a:xfrm>
        <a:custGeom>
          <a:avLst/>
          <a:gdLst/>
          <a:ahLst/>
          <a:cxnLst/>
          <a:rect l="0" t="0" r="0" b="0"/>
          <a:pathLst>
            <a:path>
              <a:moveTo>
                <a:pt x="649102" y="0"/>
              </a:moveTo>
              <a:lnTo>
                <a:pt x="649102" y="1141818"/>
              </a:lnTo>
              <a:lnTo>
                <a:pt x="0" y="1141818"/>
              </a:lnTo>
              <a:lnTo>
                <a:pt x="0" y="123602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470A50-A2A3-4F15-BA93-D50C07C0CA1D}">
      <dsp:nvSpPr>
        <dsp:cNvPr id="0" name=""/>
        <dsp:cNvSpPr/>
      </dsp:nvSpPr>
      <dsp:spPr>
        <a:xfrm>
          <a:off x="5284182" y="2811880"/>
          <a:ext cx="285764" cy="351646"/>
        </a:xfrm>
        <a:custGeom>
          <a:avLst/>
          <a:gdLst/>
          <a:ahLst/>
          <a:cxnLst/>
          <a:rect l="0" t="0" r="0" b="0"/>
          <a:pathLst>
            <a:path>
              <a:moveTo>
                <a:pt x="0" y="0"/>
              </a:moveTo>
              <a:lnTo>
                <a:pt x="0" y="351646"/>
              </a:lnTo>
              <a:lnTo>
                <a:pt x="285764" y="35164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97A8AE-CBCE-4E6F-8E68-75E790A5C1CD}">
      <dsp:nvSpPr>
        <dsp:cNvPr id="0" name=""/>
        <dsp:cNvSpPr/>
      </dsp:nvSpPr>
      <dsp:spPr>
        <a:xfrm>
          <a:off x="4928669" y="2811880"/>
          <a:ext cx="355512" cy="553517"/>
        </a:xfrm>
        <a:custGeom>
          <a:avLst/>
          <a:gdLst/>
          <a:ahLst/>
          <a:cxnLst/>
          <a:rect l="0" t="0" r="0" b="0"/>
          <a:pathLst>
            <a:path>
              <a:moveTo>
                <a:pt x="355512" y="0"/>
              </a:moveTo>
              <a:lnTo>
                <a:pt x="355512" y="553517"/>
              </a:lnTo>
              <a:lnTo>
                <a:pt x="0" y="55351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3ECF97-413A-40F9-85FB-45EDE02FC415}">
      <dsp:nvSpPr>
        <dsp:cNvPr id="0" name=""/>
        <dsp:cNvSpPr/>
      </dsp:nvSpPr>
      <dsp:spPr>
        <a:xfrm>
          <a:off x="4369124" y="2811880"/>
          <a:ext cx="915057" cy="1050007"/>
        </a:xfrm>
        <a:custGeom>
          <a:avLst/>
          <a:gdLst/>
          <a:ahLst/>
          <a:cxnLst/>
          <a:rect l="0" t="0" r="0" b="0"/>
          <a:pathLst>
            <a:path>
              <a:moveTo>
                <a:pt x="915057" y="0"/>
              </a:moveTo>
              <a:lnTo>
                <a:pt x="915057" y="1050007"/>
              </a:lnTo>
              <a:lnTo>
                <a:pt x="0" y="1050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0407B5-84CF-472A-8590-702D76E3F062}">
      <dsp:nvSpPr>
        <dsp:cNvPr id="0" name=""/>
        <dsp:cNvSpPr/>
      </dsp:nvSpPr>
      <dsp:spPr>
        <a:xfrm>
          <a:off x="3168433" y="2044280"/>
          <a:ext cx="2115748" cy="363860"/>
        </a:xfrm>
        <a:custGeom>
          <a:avLst/>
          <a:gdLst/>
          <a:ahLst/>
          <a:cxnLst/>
          <a:rect l="0" t="0" r="0" b="0"/>
          <a:pathLst>
            <a:path>
              <a:moveTo>
                <a:pt x="0" y="0"/>
              </a:moveTo>
              <a:lnTo>
                <a:pt x="0" y="269655"/>
              </a:lnTo>
              <a:lnTo>
                <a:pt x="2115748" y="269655"/>
              </a:lnTo>
              <a:lnTo>
                <a:pt x="2115748" y="363860"/>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425075-0986-48C5-AD9A-D7AE195E53C9}">
      <dsp:nvSpPr>
        <dsp:cNvPr id="0" name=""/>
        <dsp:cNvSpPr/>
      </dsp:nvSpPr>
      <dsp:spPr>
        <a:xfrm>
          <a:off x="2146986" y="2811880"/>
          <a:ext cx="246808" cy="415046"/>
        </a:xfrm>
        <a:custGeom>
          <a:avLst/>
          <a:gdLst/>
          <a:ahLst/>
          <a:cxnLst/>
          <a:rect l="0" t="0" r="0" b="0"/>
          <a:pathLst>
            <a:path>
              <a:moveTo>
                <a:pt x="246808" y="0"/>
              </a:moveTo>
              <a:lnTo>
                <a:pt x="246808" y="415046"/>
              </a:lnTo>
              <a:lnTo>
                <a:pt x="0" y="41504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C0B20A-9139-4209-A325-9C163B7EED67}">
      <dsp:nvSpPr>
        <dsp:cNvPr id="0" name=""/>
        <dsp:cNvSpPr/>
      </dsp:nvSpPr>
      <dsp:spPr>
        <a:xfrm>
          <a:off x="2393795" y="2044280"/>
          <a:ext cx="774638" cy="363860"/>
        </a:xfrm>
        <a:custGeom>
          <a:avLst/>
          <a:gdLst/>
          <a:ahLst/>
          <a:cxnLst/>
          <a:rect l="0" t="0" r="0" b="0"/>
          <a:pathLst>
            <a:path>
              <a:moveTo>
                <a:pt x="774638" y="0"/>
              </a:moveTo>
              <a:lnTo>
                <a:pt x="774638" y="269655"/>
              </a:lnTo>
              <a:lnTo>
                <a:pt x="0" y="269655"/>
              </a:lnTo>
              <a:lnTo>
                <a:pt x="0" y="363860"/>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3E9087-E969-4689-8D65-0D27A8A2991F}">
      <dsp:nvSpPr>
        <dsp:cNvPr id="0" name=""/>
        <dsp:cNvSpPr/>
      </dsp:nvSpPr>
      <dsp:spPr>
        <a:xfrm>
          <a:off x="3168433" y="404517"/>
          <a:ext cx="1917416" cy="1236024"/>
        </a:xfrm>
        <a:custGeom>
          <a:avLst/>
          <a:gdLst/>
          <a:ahLst/>
          <a:cxnLst/>
          <a:rect l="0" t="0" r="0" b="0"/>
          <a:pathLst>
            <a:path>
              <a:moveTo>
                <a:pt x="1917416" y="0"/>
              </a:moveTo>
              <a:lnTo>
                <a:pt x="1917416" y="1141818"/>
              </a:lnTo>
              <a:lnTo>
                <a:pt x="0" y="1141818"/>
              </a:lnTo>
              <a:lnTo>
                <a:pt x="0" y="123602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870886-1359-4AD8-B4E8-B7E142958101}">
      <dsp:nvSpPr>
        <dsp:cNvPr id="0" name=""/>
        <dsp:cNvSpPr/>
      </dsp:nvSpPr>
      <dsp:spPr>
        <a:xfrm>
          <a:off x="1793604" y="404517"/>
          <a:ext cx="3292245" cy="1236024"/>
        </a:xfrm>
        <a:custGeom>
          <a:avLst/>
          <a:gdLst/>
          <a:ahLst/>
          <a:cxnLst/>
          <a:rect l="0" t="0" r="0" b="0"/>
          <a:pathLst>
            <a:path>
              <a:moveTo>
                <a:pt x="3292245" y="0"/>
              </a:moveTo>
              <a:lnTo>
                <a:pt x="3292245" y="1141818"/>
              </a:lnTo>
              <a:lnTo>
                <a:pt x="0" y="1141818"/>
              </a:lnTo>
              <a:lnTo>
                <a:pt x="0" y="123602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670E40-D61D-45BD-AB4E-DD1B9C23EF31}">
      <dsp:nvSpPr>
        <dsp:cNvPr id="0" name=""/>
        <dsp:cNvSpPr/>
      </dsp:nvSpPr>
      <dsp:spPr>
        <a:xfrm>
          <a:off x="531148" y="404517"/>
          <a:ext cx="4554701" cy="1236024"/>
        </a:xfrm>
        <a:custGeom>
          <a:avLst/>
          <a:gdLst/>
          <a:ahLst/>
          <a:cxnLst/>
          <a:rect l="0" t="0" r="0" b="0"/>
          <a:pathLst>
            <a:path>
              <a:moveTo>
                <a:pt x="4554701" y="0"/>
              </a:moveTo>
              <a:lnTo>
                <a:pt x="4554701" y="1141818"/>
              </a:lnTo>
              <a:lnTo>
                <a:pt x="0" y="1141818"/>
              </a:lnTo>
              <a:lnTo>
                <a:pt x="0" y="123602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516B3F-1A2F-4B43-8DE4-CEC0302D37E4}">
      <dsp:nvSpPr>
        <dsp:cNvPr id="0" name=""/>
        <dsp:cNvSpPr/>
      </dsp:nvSpPr>
      <dsp:spPr>
        <a:xfrm>
          <a:off x="4626785" y="778"/>
          <a:ext cx="918128" cy="40373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56972" numCol="1" spcCol="1270" anchor="ctr" anchorCtr="0">
          <a:noAutofit/>
        </a:bodyPr>
        <a:lstStyle/>
        <a:p>
          <a:pPr marL="0" lvl="0" indent="0" algn="ctr" defTabSz="488950">
            <a:lnSpc>
              <a:spcPct val="90000"/>
            </a:lnSpc>
            <a:spcBef>
              <a:spcPct val="0"/>
            </a:spcBef>
            <a:spcAft>
              <a:spcPct val="35000"/>
            </a:spcAft>
            <a:buNone/>
          </a:pPr>
          <a:r>
            <a:rPr lang="en-US" sz="1100" kern="1200" dirty="0"/>
            <a:t>SDC GIE NLP</a:t>
          </a:r>
          <a:endParaRPr lang="en-SG" sz="1100" kern="1200" dirty="0"/>
        </a:p>
      </dsp:txBody>
      <dsp:txXfrm>
        <a:off x="4626785" y="778"/>
        <a:ext cx="918128" cy="403739"/>
      </dsp:txXfrm>
    </dsp:sp>
    <dsp:sp modelId="{90709508-C0AD-401D-B0F1-6C3B291619F3}">
      <dsp:nvSpPr>
        <dsp:cNvPr id="0" name=""/>
        <dsp:cNvSpPr/>
      </dsp:nvSpPr>
      <dsp:spPr>
        <a:xfrm>
          <a:off x="1494384" y="290511"/>
          <a:ext cx="3678415" cy="134579"/>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n-US" sz="900" kern="1200" dirty="0"/>
            <a:t>Data Analytics / Data Architecture &amp; Engineering / Corporate Planning</a:t>
          </a:r>
          <a:endParaRPr lang="en-SG" sz="900" kern="1200" dirty="0"/>
        </a:p>
      </dsp:txBody>
      <dsp:txXfrm>
        <a:off x="1494384" y="290511"/>
        <a:ext cx="3678415" cy="134579"/>
      </dsp:txXfrm>
    </dsp:sp>
    <dsp:sp modelId="{32B46E8D-055F-4549-BA61-8D31CEE751C9}">
      <dsp:nvSpPr>
        <dsp:cNvPr id="0" name=""/>
        <dsp:cNvSpPr/>
      </dsp:nvSpPr>
      <dsp:spPr>
        <a:xfrm>
          <a:off x="141254" y="1640541"/>
          <a:ext cx="779786" cy="40373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56972" numCol="1" spcCol="1270" anchor="ctr" anchorCtr="0">
          <a:noAutofit/>
        </a:bodyPr>
        <a:lstStyle/>
        <a:p>
          <a:pPr marL="0" lvl="0" indent="0" algn="ctr" defTabSz="488950">
            <a:lnSpc>
              <a:spcPct val="90000"/>
            </a:lnSpc>
            <a:spcBef>
              <a:spcPct val="0"/>
            </a:spcBef>
            <a:spcAft>
              <a:spcPct val="35000"/>
            </a:spcAft>
            <a:buNone/>
          </a:pPr>
          <a:r>
            <a:rPr lang="en-US" sz="1100" kern="1200" dirty="0"/>
            <a:t>China</a:t>
          </a:r>
          <a:endParaRPr lang="en-SG" sz="1100" kern="1200" dirty="0"/>
        </a:p>
      </dsp:txBody>
      <dsp:txXfrm>
        <a:off x="141254" y="1640541"/>
        <a:ext cx="779786" cy="403739"/>
      </dsp:txXfrm>
    </dsp:sp>
    <dsp:sp modelId="{96865BE6-0A27-4746-9B1B-055902A24AD8}">
      <dsp:nvSpPr>
        <dsp:cNvPr id="0" name=""/>
        <dsp:cNvSpPr/>
      </dsp:nvSpPr>
      <dsp:spPr>
        <a:xfrm>
          <a:off x="257779" y="1954539"/>
          <a:ext cx="1011789" cy="134579"/>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n-US" sz="900" kern="1200" dirty="0"/>
            <a:t>Simplified Chinese</a:t>
          </a:r>
          <a:endParaRPr lang="en-SG" sz="900" kern="1200" dirty="0"/>
        </a:p>
      </dsp:txBody>
      <dsp:txXfrm>
        <a:off x="257779" y="1954539"/>
        <a:ext cx="1011789" cy="134579"/>
      </dsp:txXfrm>
    </dsp:sp>
    <dsp:sp modelId="{D3086CA5-13F0-4200-B28E-A616DD148A93}">
      <dsp:nvSpPr>
        <dsp:cNvPr id="0" name=""/>
        <dsp:cNvSpPr/>
      </dsp:nvSpPr>
      <dsp:spPr>
        <a:xfrm>
          <a:off x="1403710" y="1640541"/>
          <a:ext cx="779786" cy="40373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56972" numCol="1" spcCol="1270" anchor="ctr" anchorCtr="0">
          <a:noAutofit/>
        </a:bodyPr>
        <a:lstStyle/>
        <a:p>
          <a:pPr marL="0" lvl="0" indent="0" algn="ctr" defTabSz="488950">
            <a:lnSpc>
              <a:spcPct val="90000"/>
            </a:lnSpc>
            <a:spcBef>
              <a:spcPct val="0"/>
            </a:spcBef>
            <a:spcAft>
              <a:spcPct val="35000"/>
            </a:spcAft>
            <a:buNone/>
          </a:pPr>
          <a:r>
            <a:rPr lang="en-US" sz="1100" kern="1200" dirty="0"/>
            <a:t>India</a:t>
          </a:r>
          <a:endParaRPr lang="en-SG" sz="1100" kern="1200" dirty="0"/>
        </a:p>
      </dsp:txBody>
      <dsp:txXfrm>
        <a:off x="1403710" y="1640541"/>
        <a:ext cx="779786" cy="403739"/>
      </dsp:txXfrm>
    </dsp:sp>
    <dsp:sp modelId="{487CDB85-2557-44C5-8ED3-627B82D21BFA}">
      <dsp:nvSpPr>
        <dsp:cNvPr id="0" name=""/>
        <dsp:cNvSpPr/>
      </dsp:nvSpPr>
      <dsp:spPr>
        <a:xfrm>
          <a:off x="1533341" y="1954539"/>
          <a:ext cx="1076005" cy="134579"/>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n-US" sz="900" kern="1200" dirty="0"/>
            <a:t>Mixture of 121 +270</a:t>
          </a:r>
          <a:endParaRPr lang="en-SG" sz="900" kern="1200" dirty="0"/>
        </a:p>
      </dsp:txBody>
      <dsp:txXfrm>
        <a:off x="1533341" y="1954539"/>
        <a:ext cx="1076005" cy="134579"/>
      </dsp:txXfrm>
    </dsp:sp>
    <dsp:sp modelId="{E7A1332D-472C-480E-B03B-AA4784E1A79F}">
      <dsp:nvSpPr>
        <dsp:cNvPr id="0" name=""/>
        <dsp:cNvSpPr/>
      </dsp:nvSpPr>
      <dsp:spPr>
        <a:xfrm>
          <a:off x="2778540" y="1640541"/>
          <a:ext cx="779786" cy="40373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56972" numCol="1" spcCol="1270" anchor="ctr" anchorCtr="0">
          <a:noAutofit/>
        </a:bodyPr>
        <a:lstStyle/>
        <a:p>
          <a:pPr marL="0" lvl="0" indent="0" algn="ctr" defTabSz="488950">
            <a:lnSpc>
              <a:spcPct val="90000"/>
            </a:lnSpc>
            <a:spcBef>
              <a:spcPct val="0"/>
            </a:spcBef>
            <a:spcAft>
              <a:spcPct val="35000"/>
            </a:spcAft>
            <a:buNone/>
          </a:pPr>
          <a:r>
            <a:rPr lang="en-US" sz="1100" kern="1200" dirty="0"/>
            <a:t>Indonesia</a:t>
          </a:r>
          <a:endParaRPr lang="en-SG" sz="1100" kern="1200" dirty="0"/>
        </a:p>
      </dsp:txBody>
      <dsp:txXfrm>
        <a:off x="2778540" y="1640541"/>
        <a:ext cx="779786" cy="403739"/>
      </dsp:txXfrm>
    </dsp:sp>
    <dsp:sp modelId="{3C7F2B14-0EF9-439F-9848-CD0AF50CA2D8}">
      <dsp:nvSpPr>
        <dsp:cNvPr id="0" name=""/>
        <dsp:cNvSpPr/>
      </dsp:nvSpPr>
      <dsp:spPr>
        <a:xfrm>
          <a:off x="2777665" y="1954539"/>
          <a:ext cx="1015467" cy="134579"/>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n-US" sz="900" kern="1200" dirty="0"/>
            <a:t>Bahasa Indonesian</a:t>
          </a:r>
          <a:endParaRPr lang="en-SG" sz="900" kern="1200" dirty="0"/>
        </a:p>
      </dsp:txBody>
      <dsp:txXfrm>
        <a:off x="2777665" y="1954539"/>
        <a:ext cx="1015467" cy="134579"/>
      </dsp:txXfrm>
    </dsp:sp>
    <dsp:sp modelId="{E88F61C3-2878-40A9-9D1D-E4F0EB88FCF5}">
      <dsp:nvSpPr>
        <dsp:cNvPr id="0" name=""/>
        <dsp:cNvSpPr/>
      </dsp:nvSpPr>
      <dsp:spPr>
        <a:xfrm>
          <a:off x="2003901" y="2408141"/>
          <a:ext cx="779786" cy="40373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56972" numCol="1" spcCol="1270" anchor="ctr" anchorCtr="0">
          <a:noAutofit/>
        </a:bodyPr>
        <a:lstStyle/>
        <a:p>
          <a:pPr marL="0" lvl="0" indent="0" algn="ctr" defTabSz="488950">
            <a:lnSpc>
              <a:spcPct val="90000"/>
            </a:lnSpc>
            <a:spcBef>
              <a:spcPct val="0"/>
            </a:spcBef>
            <a:spcAft>
              <a:spcPct val="35000"/>
            </a:spcAft>
            <a:buNone/>
          </a:pPr>
          <a:r>
            <a:rPr lang="en-US" sz="1100" kern="1200" dirty="0"/>
            <a:t>Social Media</a:t>
          </a:r>
          <a:endParaRPr lang="en-SG" sz="1100" kern="1200" dirty="0"/>
        </a:p>
      </dsp:txBody>
      <dsp:txXfrm>
        <a:off x="2003901" y="2408141"/>
        <a:ext cx="779786" cy="403739"/>
      </dsp:txXfrm>
    </dsp:sp>
    <dsp:sp modelId="{09EC2586-B4F6-4B7F-83E6-E8C6000F6BB4}">
      <dsp:nvSpPr>
        <dsp:cNvPr id="0" name=""/>
        <dsp:cNvSpPr/>
      </dsp:nvSpPr>
      <dsp:spPr>
        <a:xfrm>
          <a:off x="2159862" y="2722163"/>
          <a:ext cx="701808" cy="134579"/>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n-US" sz="900" kern="1200" dirty="0"/>
            <a:t>Kelvin Thor</a:t>
          </a:r>
          <a:endParaRPr lang="en-SG" sz="900" kern="1200" dirty="0"/>
        </a:p>
      </dsp:txBody>
      <dsp:txXfrm>
        <a:off x="2159862" y="2722163"/>
        <a:ext cx="701808" cy="134579"/>
      </dsp:txXfrm>
    </dsp:sp>
    <dsp:sp modelId="{EED00B2F-05AA-4F9A-A310-2BAD615BF3E7}">
      <dsp:nvSpPr>
        <dsp:cNvPr id="0" name=""/>
        <dsp:cNvSpPr/>
      </dsp:nvSpPr>
      <dsp:spPr>
        <a:xfrm>
          <a:off x="1367199" y="3025058"/>
          <a:ext cx="779786" cy="40373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56972" numCol="1" spcCol="1270" anchor="ctr" anchorCtr="0">
          <a:noAutofit/>
        </a:bodyPr>
        <a:lstStyle/>
        <a:p>
          <a:pPr marL="0" lvl="0" indent="0" algn="ctr" defTabSz="488950">
            <a:lnSpc>
              <a:spcPct val="90000"/>
            </a:lnSpc>
            <a:spcBef>
              <a:spcPct val="0"/>
            </a:spcBef>
            <a:spcAft>
              <a:spcPct val="35000"/>
            </a:spcAft>
            <a:buNone/>
          </a:pPr>
          <a:r>
            <a:rPr lang="en-US" sz="1100" kern="1200" dirty="0"/>
            <a:t>Twitter</a:t>
          </a:r>
          <a:endParaRPr lang="en-SG" sz="1100" kern="1200" dirty="0"/>
        </a:p>
      </dsp:txBody>
      <dsp:txXfrm>
        <a:off x="1367199" y="3025058"/>
        <a:ext cx="779786" cy="403739"/>
      </dsp:txXfrm>
    </dsp:sp>
    <dsp:sp modelId="{B80C0643-21F0-4500-9BA2-6A8F00B82DD6}">
      <dsp:nvSpPr>
        <dsp:cNvPr id="0" name=""/>
        <dsp:cNvSpPr/>
      </dsp:nvSpPr>
      <dsp:spPr>
        <a:xfrm>
          <a:off x="977460" y="3339077"/>
          <a:ext cx="1019474" cy="134579"/>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n-US" sz="900" kern="1200" dirty="0"/>
            <a:t>Sentiment Analysis</a:t>
          </a:r>
          <a:endParaRPr lang="en-SG" sz="900" kern="1200" dirty="0"/>
        </a:p>
      </dsp:txBody>
      <dsp:txXfrm>
        <a:off x="977460" y="3339077"/>
        <a:ext cx="1019474" cy="134579"/>
      </dsp:txXfrm>
    </dsp:sp>
    <dsp:sp modelId="{86B62389-5316-41CD-ADFC-02FF1BA292C0}">
      <dsp:nvSpPr>
        <dsp:cNvPr id="0" name=""/>
        <dsp:cNvSpPr/>
      </dsp:nvSpPr>
      <dsp:spPr>
        <a:xfrm>
          <a:off x="4894289" y="2408141"/>
          <a:ext cx="779786" cy="40373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56972" numCol="1" spcCol="1270" anchor="ctr" anchorCtr="0">
          <a:noAutofit/>
        </a:bodyPr>
        <a:lstStyle/>
        <a:p>
          <a:pPr marL="0" lvl="0" indent="0" algn="ctr" defTabSz="488950">
            <a:lnSpc>
              <a:spcPct val="90000"/>
            </a:lnSpc>
            <a:spcBef>
              <a:spcPct val="0"/>
            </a:spcBef>
            <a:spcAft>
              <a:spcPct val="35000"/>
            </a:spcAft>
            <a:buNone/>
          </a:pPr>
          <a:r>
            <a:rPr lang="en-US" sz="1100" kern="1200" dirty="0"/>
            <a:t>Travel Reviews</a:t>
          </a:r>
          <a:endParaRPr lang="en-SG" sz="1100" kern="1200" dirty="0"/>
        </a:p>
      </dsp:txBody>
      <dsp:txXfrm>
        <a:off x="4894289" y="2408141"/>
        <a:ext cx="779786" cy="403739"/>
      </dsp:txXfrm>
    </dsp:sp>
    <dsp:sp modelId="{5E85E7E0-FEBE-443E-851E-8132C8BBBBEE}">
      <dsp:nvSpPr>
        <dsp:cNvPr id="0" name=""/>
        <dsp:cNvSpPr/>
      </dsp:nvSpPr>
      <dsp:spPr>
        <a:xfrm>
          <a:off x="5577237" y="2722163"/>
          <a:ext cx="2561845" cy="134579"/>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n-US" sz="900" kern="1200" dirty="0"/>
            <a:t>Traveloka / </a:t>
          </a:r>
          <a:r>
            <a:rPr lang="en-US" sz="900" kern="1200" dirty="0" err="1"/>
            <a:t>Tiket</a:t>
          </a:r>
          <a:r>
            <a:rPr lang="en-US" sz="900" kern="1200" dirty="0"/>
            <a:t> / TripAdvisor / Google / </a:t>
          </a:r>
          <a:r>
            <a:rPr lang="en-US" sz="900" kern="1200" dirty="0" err="1"/>
            <a:t>Klook</a:t>
          </a:r>
          <a:endParaRPr lang="en-SG" sz="900" kern="1200" dirty="0"/>
        </a:p>
      </dsp:txBody>
      <dsp:txXfrm>
        <a:off x="5577237" y="2722163"/>
        <a:ext cx="2561845" cy="134579"/>
      </dsp:txXfrm>
    </dsp:sp>
    <dsp:sp modelId="{5485C141-B7C9-45CC-A7AA-BDCAAC3A1B17}">
      <dsp:nvSpPr>
        <dsp:cNvPr id="0" name=""/>
        <dsp:cNvSpPr/>
      </dsp:nvSpPr>
      <dsp:spPr>
        <a:xfrm>
          <a:off x="3589337" y="3660018"/>
          <a:ext cx="779786" cy="40373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56972" numCol="1" spcCol="1270" anchor="ctr" anchorCtr="0">
          <a:noAutofit/>
        </a:bodyPr>
        <a:lstStyle/>
        <a:p>
          <a:pPr marL="0" lvl="0" indent="0" algn="ctr" defTabSz="488950">
            <a:lnSpc>
              <a:spcPct val="90000"/>
            </a:lnSpc>
            <a:spcBef>
              <a:spcPct val="0"/>
            </a:spcBef>
            <a:spcAft>
              <a:spcPct val="35000"/>
            </a:spcAft>
            <a:buNone/>
          </a:pPr>
          <a:r>
            <a:rPr lang="en-US" sz="1100" kern="1200" dirty="0"/>
            <a:t>Hotels</a:t>
          </a:r>
          <a:endParaRPr lang="en-SG" sz="1100" kern="1200" dirty="0"/>
        </a:p>
      </dsp:txBody>
      <dsp:txXfrm>
        <a:off x="3589337" y="3660018"/>
        <a:ext cx="779786" cy="403739"/>
      </dsp:txXfrm>
    </dsp:sp>
    <dsp:sp modelId="{714D15A8-79F6-45B6-A15C-6F103D16EE6B}">
      <dsp:nvSpPr>
        <dsp:cNvPr id="0" name=""/>
        <dsp:cNvSpPr/>
      </dsp:nvSpPr>
      <dsp:spPr>
        <a:xfrm>
          <a:off x="4095302" y="3499850"/>
          <a:ext cx="701808" cy="134579"/>
        </a:xfrm>
        <a:prstGeom prst="rect">
          <a:avLst/>
        </a:prstGeom>
        <a:noFill/>
        <a:ln w="19050"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endParaRPr lang="en-SG" sz="900" kern="1200" dirty="0"/>
        </a:p>
      </dsp:txBody>
      <dsp:txXfrm>
        <a:off x="4095302" y="3499850"/>
        <a:ext cx="701808" cy="134579"/>
      </dsp:txXfrm>
    </dsp:sp>
    <dsp:sp modelId="{3FE7EC70-AD20-4BF2-84D2-C8C68313851D}">
      <dsp:nvSpPr>
        <dsp:cNvPr id="0" name=""/>
        <dsp:cNvSpPr/>
      </dsp:nvSpPr>
      <dsp:spPr>
        <a:xfrm>
          <a:off x="4148882" y="3163528"/>
          <a:ext cx="779786" cy="40373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56972" numCol="1" spcCol="1270" anchor="ctr" anchorCtr="0">
          <a:noAutofit/>
        </a:bodyPr>
        <a:lstStyle/>
        <a:p>
          <a:pPr marL="0" lvl="0" indent="0" algn="ctr" defTabSz="488950">
            <a:lnSpc>
              <a:spcPct val="90000"/>
            </a:lnSpc>
            <a:spcBef>
              <a:spcPct val="0"/>
            </a:spcBef>
            <a:spcAft>
              <a:spcPct val="35000"/>
            </a:spcAft>
            <a:buNone/>
          </a:pPr>
          <a:r>
            <a:rPr lang="en-US" sz="1100" kern="1200" dirty="0"/>
            <a:t>F &amp; B</a:t>
          </a:r>
          <a:endParaRPr lang="en-SG" sz="1100" kern="1200" dirty="0"/>
        </a:p>
      </dsp:txBody>
      <dsp:txXfrm>
        <a:off x="4148882" y="3163528"/>
        <a:ext cx="779786" cy="403739"/>
      </dsp:txXfrm>
    </dsp:sp>
    <dsp:sp modelId="{6451C29D-FC50-4000-B7F4-D03F456286B7}">
      <dsp:nvSpPr>
        <dsp:cNvPr id="0" name=""/>
        <dsp:cNvSpPr/>
      </dsp:nvSpPr>
      <dsp:spPr>
        <a:xfrm>
          <a:off x="3979543" y="3479751"/>
          <a:ext cx="462842" cy="134579"/>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n-US" sz="900" kern="1200" dirty="0"/>
            <a:t>Gina Ng</a:t>
          </a:r>
          <a:endParaRPr lang="en-SG" sz="900" kern="1200" dirty="0"/>
        </a:p>
      </dsp:txBody>
      <dsp:txXfrm>
        <a:off x="3979543" y="3479751"/>
        <a:ext cx="462842" cy="134579"/>
      </dsp:txXfrm>
    </dsp:sp>
    <dsp:sp modelId="{CA91EEEA-B0CC-48F0-AEB5-C1F1AA80BE3C}">
      <dsp:nvSpPr>
        <dsp:cNvPr id="0" name=""/>
        <dsp:cNvSpPr/>
      </dsp:nvSpPr>
      <dsp:spPr>
        <a:xfrm>
          <a:off x="5569946" y="2961658"/>
          <a:ext cx="779786" cy="40373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56972" numCol="1" spcCol="1270" anchor="ctr" anchorCtr="0">
          <a:noAutofit/>
        </a:bodyPr>
        <a:lstStyle/>
        <a:p>
          <a:pPr marL="0" lvl="0" indent="0" algn="ctr" defTabSz="488950">
            <a:lnSpc>
              <a:spcPct val="90000"/>
            </a:lnSpc>
            <a:spcBef>
              <a:spcPct val="0"/>
            </a:spcBef>
            <a:spcAft>
              <a:spcPct val="35000"/>
            </a:spcAft>
            <a:buNone/>
          </a:pPr>
          <a:r>
            <a:rPr lang="en-US" sz="1100" kern="1200" dirty="0"/>
            <a:t>Attractions</a:t>
          </a:r>
          <a:endParaRPr lang="en-SG" sz="1100" kern="1200" dirty="0"/>
        </a:p>
      </dsp:txBody>
      <dsp:txXfrm>
        <a:off x="5569946" y="2961658"/>
        <a:ext cx="779786" cy="403739"/>
      </dsp:txXfrm>
    </dsp:sp>
    <dsp:sp modelId="{45DC729C-15A3-4023-977C-27C41D9EEA22}">
      <dsp:nvSpPr>
        <dsp:cNvPr id="0" name=""/>
        <dsp:cNvSpPr/>
      </dsp:nvSpPr>
      <dsp:spPr>
        <a:xfrm>
          <a:off x="5704512" y="3251461"/>
          <a:ext cx="1367599" cy="134579"/>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n-US" sz="900" kern="1200" dirty="0"/>
            <a:t>Alfred / </a:t>
          </a:r>
          <a:r>
            <a:rPr lang="en-US" sz="900" kern="1200" dirty="0" err="1"/>
            <a:t>Odelia</a:t>
          </a:r>
          <a:r>
            <a:rPr lang="en-US" sz="900" kern="1200" dirty="0"/>
            <a:t> / </a:t>
          </a:r>
          <a:r>
            <a:rPr lang="en-US" sz="900" kern="1200" dirty="0" err="1"/>
            <a:t>Luqman</a:t>
          </a:r>
          <a:endParaRPr lang="en-SG" sz="900" kern="1200" dirty="0"/>
        </a:p>
      </dsp:txBody>
      <dsp:txXfrm>
        <a:off x="5704512" y="3251461"/>
        <a:ext cx="1367599" cy="134579"/>
      </dsp:txXfrm>
    </dsp:sp>
    <dsp:sp modelId="{AFE34C95-2871-4204-8955-C56F6092E063}">
      <dsp:nvSpPr>
        <dsp:cNvPr id="0" name=""/>
        <dsp:cNvSpPr/>
      </dsp:nvSpPr>
      <dsp:spPr>
        <a:xfrm>
          <a:off x="4046854" y="1640541"/>
          <a:ext cx="779786" cy="40373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56972" numCol="1" spcCol="1270" anchor="ctr" anchorCtr="0">
          <a:noAutofit/>
        </a:bodyPr>
        <a:lstStyle/>
        <a:p>
          <a:pPr marL="0" lvl="0" indent="0" algn="ctr" defTabSz="488950">
            <a:lnSpc>
              <a:spcPct val="90000"/>
            </a:lnSpc>
            <a:spcBef>
              <a:spcPct val="0"/>
            </a:spcBef>
            <a:spcAft>
              <a:spcPct val="35000"/>
            </a:spcAft>
            <a:buNone/>
          </a:pPr>
          <a:r>
            <a:rPr lang="en-US" sz="1100" kern="1200" dirty="0"/>
            <a:t>Malaysia</a:t>
          </a:r>
          <a:endParaRPr lang="en-SG" sz="1100" kern="1200" dirty="0"/>
        </a:p>
      </dsp:txBody>
      <dsp:txXfrm>
        <a:off x="4046854" y="1640541"/>
        <a:ext cx="779786" cy="403739"/>
      </dsp:txXfrm>
    </dsp:sp>
    <dsp:sp modelId="{B8E4B660-769C-4C89-833B-7DA71DD2DDB7}">
      <dsp:nvSpPr>
        <dsp:cNvPr id="0" name=""/>
        <dsp:cNvSpPr/>
      </dsp:nvSpPr>
      <dsp:spPr>
        <a:xfrm>
          <a:off x="4152885" y="1954539"/>
          <a:ext cx="801661" cy="134579"/>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n-SG" sz="900" kern="1200" dirty="0"/>
            <a:t>Bahasa </a:t>
          </a:r>
          <a:r>
            <a:rPr lang="en-SG" sz="900" kern="1200" dirty="0" err="1"/>
            <a:t>Melayu</a:t>
          </a:r>
          <a:endParaRPr lang="en-SG" sz="900" kern="1200" dirty="0"/>
        </a:p>
      </dsp:txBody>
      <dsp:txXfrm>
        <a:off x="4152885" y="1954539"/>
        <a:ext cx="801661" cy="134579"/>
      </dsp:txXfrm>
    </dsp:sp>
    <dsp:sp modelId="{9C04979B-6C75-4626-9AA5-D6B181128E03}">
      <dsp:nvSpPr>
        <dsp:cNvPr id="0" name=""/>
        <dsp:cNvSpPr/>
      </dsp:nvSpPr>
      <dsp:spPr>
        <a:xfrm>
          <a:off x="2854621" y="763670"/>
          <a:ext cx="779786" cy="40373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56972" numCol="1" spcCol="1270" anchor="ctr" anchorCtr="0">
          <a:noAutofit/>
        </a:bodyPr>
        <a:lstStyle/>
        <a:p>
          <a:pPr marL="0" lvl="0" indent="0" algn="ctr" defTabSz="488950">
            <a:lnSpc>
              <a:spcPct val="90000"/>
            </a:lnSpc>
            <a:spcBef>
              <a:spcPct val="0"/>
            </a:spcBef>
            <a:spcAft>
              <a:spcPct val="35000"/>
            </a:spcAft>
            <a:buNone/>
          </a:pPr>
          <a:r>
            <a:rPr lang="en-US" sz="1100" kern="1200" dirty="0"/>
            <a:t>Nvidia</a:t>
          </a:r>
          <a:endParaRPr lang="en-SG" sz="1100" kern="1200" dirty="0"/>
        </a:p>
      </dsp:txBody>
      <dsp:txXfrm>
        <a:off x="2854621" y="763670"/>
        <a:ext cx="779786" cy="403739"/>
      </dsp:txXfrm>
    </dsp:sp>
    <dsp:sp modelId="{6CB2FF0A-36C4-4F6D-8AFF-6EEA81E6986D}">
      <dsp:nvSpPr>
        <dsp:cNvPr id="0" name=""/>
        <dsp:cNvSpPr/>
      </dsp:nvSpPr>
      <dsp:spPr>
        <a:xfrm>
          <a:off x="1744618" y="1067611"/>
          <a:ext cx="1475264" cy="134579"/>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n-US" sz="900" kern="1200" dirty="0"/>
            <a:t>Vincent Tang / Timothy Liu</a:t>
          </a:r>
          <a:endParaRPr lang="en-SG" sz="900" kern="1200" dirty="0"/>
        </a:p>
      </dsp:txBody>
      <dsp:txXfrm>
        <a:off x="1744618" y="1067611"/>
        <a:ext cx="1475264" cy="134579"/>
      </dsp:txXfrm>
    </dsp:sp>
    <dsp:sp modelId="{E6281686-B39E-4BB8-9CA2-EEF5F29268C5}">
      <dsp:nvSpPr>
        <dsp:cNvPr id="0" name=""/>
        <dsp:cNvSpPr/>
      </dsp:nvSpPr>
      <dsp:spPr>
        <a:xfrm>
          <a:off x="5237972" y="763670"/>
          <a:ext cx="1480690" cy="40373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56972" numCol="1" spcCol="1270" anchor="ctr" anchorCtr="0">
          <a:noAutofit/>
        </a:bodyPr>
        <a:lstStyle/>
        <a:p>
          <a:pPr marL="0" lvl="0" indent="0" algn="ctr" defTabSz="488950">
            <a:lnSpc>
              <a:spcPct val="90000"/>
            </a:lnSpc>
            <a:spcBef>
              <a:spcPct val="0"/>
            </a:spcBef>
            <a:spcAft>
              <a:spcPct val="35000"/>
            </a:spcAft>
            <a:buNone/>
          </a:pPr>
          <a:r>
            <a:rPr lang="en-US" sz="1100" kern="1200" dirty="0"/>
            <a:t>Republic Polytechnic</a:t>
          </a:r>
          <a:endParaRPr lang="en-SG" sz="1100" kern="1200" dirty="0"/>
        </a:p>
      </dsp:txBody>
      <dsp:txXfrm>
        <a:off x="5237972" y="763670"/>
        <a:ext cx="1480690" cy="403739"/>
      </dsp:txXfrm>
    </dsp:sp>
    <dsp:sp modelId="{A7CCB0DB-05E4-45C3-995A-786551B7E84C}">
      <dsp:nvSpPr>
        <dsp:cNvPr id="0" name=""/>
        <dsp:cNvSpPr/>
      </dsp:nvSpPr>
      <dsp:spPr>
        <a:xfrm>
          <a:off x="6166588" y="1072635"/>
          <a:ext cx="1704636" cy="134579"/>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n-SG" sz="900" b="0" i="0" kern="1200" dirty="0" err="1"/>
            <a:t>Seow</a:t>
          </a:r>
          <a:r>
            <a:rPr lang="en-SG" sz="900" b="0" i="0" kern="1200" dirty="0"/>
            <a:t> </a:t>
          </a:r>
          <a:r>
            <a:rPr lang="en-SG" sz="900" b="0" i="0" kern="1200" dirty="0" err="1"/>
            <a:t>Khee</a:t>
          </a:r>
          <a:r>
            <a:rPr lang="en-SG" sz="900" b="0" i="0" kern="1200" dirty="0"/>
            <a:t> Wei /</a:t>
          </a:r>
          <a:r>
            <a:rPr lang="en-SG" sz="900" b="0" i="0" kern="1200" dirty="0" err="1"/>
            <a:t>Koay</a:t>
          </a:r>
          <a:r>
            <a:rPr lang="en-SG" sz="900" b="0" i="0" kern="1200" dirty="0"/>
            <a:t> Seng Tian </a:t>
          </a:r>
          <a:endParaRPr lang="en-SG" sz="900" b="0" kern="1200" dirty="0"/>
        </a:p>
      </dsp:txBody>
      <dsp:txXfrm>
        <a:off x="6166588" y="1072635"/>
        <a:ext cx="1704636" cy="134579"/>
      </dsp:txXfrm>
    </dsp:sp>
    <dsp:sp modelId="{4CD94BF3-AB07-4869-A705-DD2A6FAE3A01}">
      <dsp:nvSpPr>
        <dsp:cNvPr id="0" name=""/>
        <dsp:cNvSpPr/>
      </dsp:nvSpPr>
      <dsp:spPr>
        <a:xfrm>
          <a:off x="6101062" y="1472130"/>
          <a:ext cx="1455020" cy="40373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56972" numCol="1" spcCol="1270" anchor="ctr" anchorCtr="0">
          <a:noAutofit/>
        </a:bodyPr>
        <a:lstStyle/>
        <a:p>
          <a:pPr marL="0" lvl="0" indent="0" algn="ctr" defTabSz="488950">
            <a:lnSpc>
              <a:spcPct val="90000"/>
            </a:lnSpc>
            <a:spcBef>
              <a:spcPct val="0"/>
            </a:spcBef>
            <a:spcAft>
              <a:spcPct val="35000"/>
            </a:spcAft>
            <a:buNone/>
          </a:pPr>
          <a:r>
            <a:rPr lang="en-US" sz="1100" kern="1200" dirty="0"/>
            <a:t>Artificial Intelligence</a:t>
          </a:r>
          <a:endParaRPr lang="en-SG" sz="1100" kern="1200" dirty="0"/>
        </a:p>
      </dsp:txBody>
      <dsp:txXfrm>
        <a:off x="6101062" y="1472130"/>
        <a:ext cx="1455020" cy="403739"/>
      </dsp:txXfrm>
    </dsp:sp>
    <dsp:sp modelId="{26784DD6-E5DB-4B5A-96B0-41747CF62452}">
      <dsp:nvSpPr>
        <dsp:cNvPr id="0" name=""/>
        <dsp:cNvSpPr/>
      </dsp:nvSpPr>
      <dsp:spPr>
        <a:xfrm>
          <a:off x="6777331" y="1766017"/>
          <a:ext cx="1090034" cy="134579"/>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n-SG" sz="900" b="0" i="0" kern="1200" dirty="0">
              <a:solidFill>
                <a:schemeClr val="accent2"/>
              </a:solidFill>
              <a:hlinkClick xmlns:r="http://schemas.openxmlformats.org/officeDocument/2006/relationships" r:id="rId1">
                <a:extLst>
                  <a:ext uri="{A12FA001-AC4F-418D-AE19-62706E023703}">
                    <ahyp:hlinkClr xmlns:ahyp="http://schemas.microsoft.com/office/drawing/2018/hyperlinkcolor" val="tx"/>
                  </a:ext>
                </a:extLst>
              </a:hlinkClick>
            </a:rPr>
            <a:t>School of </a:t>
          </a:r>
          <a:r>
            <a:rPr lang="en-SG" sz="900" b="0" i="0" kern="1200" dirty="0" err="1">
              <a:solidFill>
                <a:schemeClr val="accent2"/>
              </a:solidFill>
              <a:hlinkClick xmlns:r="http://schemas.openxmlformats.org/officeDocument/2006/relationships" r:id="rId1">
                <a:extLst>
                  <a:ext uri="{A12FA001-AC4F-418D-AE19-62706E023703}">
                    <ahyp:hlinkClr xmlns:ahyp="http://schemas.microsoft.com/office/drawing/2018/hyperlinkcolor" val="tx"/>
                  </a:ext>
                </a:extLst>
              </a:hlinkClick>
            </a:rPr>
            <a:t>Infocomm</a:t>
          </a:r>
          <a:endParaRPr lang="en-SG" sz="900" kern="1200" dirty="0">
            <a:solidFill>
              <a:schemeClr val="accent2"/>
            </a:solidFill>
          </a:endParaRPr>
        </a:p>
      </dsp:txBody>
      <dsp:txXfrm>
        <a:off x="6777331" y="1766017"/>
        <a:ext cx="1090034" cy="13457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6004BE-C91E-4DFB-8A7A-5FC7F1C87995}" type="datetimeFigureOut">
              <a:rPr lang="en-US" smtClean="0"/>
              <a:t>24-Jun-22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7266D3-59E9-46E0-A720-B67BAFCDF5BC}" type="slidenum">
              <a:rPr lang="en-US" smtClean="0"/>
              <a:t>‹#›</a:t>
            </a:fld>
            <a:endParaRPr lang="en-US"/>
          </a:p>
        </p:txBody>
      </p:sp>
    </p:spTree>
    <p:extLst>
      <p:ext uri="{BB962C8B-B14F-4D97-AF65-F5344CB8AC3E}">
        <p14:creationId xmlns:p14="http://schemas.microsoft.com/office/powerpoint/2010/main" val="2888081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blog.jakpat.net/language-preference-on-social-media-survey-report/" TargetMode="External"/><Relationship Id="rId2" Type="http://schemas.openxmlformats.org/officeDocument/2006/relationships/slide" Target="../slides/slide56.xml"/><Relationship Id="rId1" Type="http://schemas.openxmlformats.org/officeDocument/2006/relationships/notesMaster" Target="../notesMasters/notesMaster1.xml"/><Relationship Id="rId5" Type="http://schemas.openxmlformats.org/officeDocument/2006/relationships/hyperlink" Target="https://en.wikipedia.org/wiki/Languages_of_Indonesia" TargetMode="External"/><Relationship Id="rId4" Type="http://schemas.openxmlformats.org/officeDocument/2006/relationships/hyperlink" Target="https://www.researchgate.net/figure/Three-most-popular-languages-for-tweets-in-each-top-10-country_fig3_221614740"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statista.com/markets/424/internet/"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tarngage.com/app/id/influencer/ranking"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Project stakeholders and key personnel involvement</a:t>
            </a:r>
          </a:p>
        </p:txBody>
      </p:sp>
      <p:sp>
        <p:nvSpPr>
          <p:cNvPr id="4" name="Slide Number Placeholder 3"/>
          <p:cNvSpPr>
            <a:spLocks noGrp="1"/>
          </p:cNvSpPr>
          <p:nvPr>
            <p:ph type="sldNum" sz="quarter" idx="5"/>
          </p:nvPr>
        </p:nvSpPr>
        <p:spPr/>
        <p:txBody>
          <a:bodyPr/>
          <a:lstStyle/>
          <a:p>
            <a:fld id="{FC7266D3-59E9-46E0-A720-B67BAFCDF5BC}" type="slidenum">
              <a:rPr lang="en-US" smtClean="0"/>
              <a:t>2</a:t>
            </a:fld>
            <a:endParaRPr lang="en-US"/>
          </a:p>
        </p:txBody>
      </p:sp>
    </p:spTree>
    <p:extLst>
      <p:ext uri="{BB962C8B-B14F-4D97-AF65-F5344CB8AC3E}">
        <p14:creationId xmlns:p14="http://schemas.microsoft.com/office/powerpoint/2010/main" val="276242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robust user search and API available</a:t>
            </a:r>
          </a:p>
        </p:txBody>
      </p:sp>
      <p:sp>
        <p:nvSpPr>
          <p:cNvPr id="4" name="Slide Number Placeholder 3"/>
          <p:cNvSpPr>
            <a:spLocks noGrp="1"/>
          </p:cNvSpPr>
          <p:nvPr>
            <p:ph type="sldNum" sz="quarter" idx="5"/>
          </p:nvPr>
        </p:nvSpPr>
        <p:spPr/>
        <p:txBody>
          <a:bodyPr/>
          <a:lstStyle/>
          <a:p>
            <a:fld id="{FC7266D3-59E9-46E0-A720-B67BAFCDF5BC}" type="slidenum">
              <a:rPr lang="en-US" smtClean="0"/>
              <a:t>11</a:t>
            </a:fld>
            <a:endParaRPr lang="en-US"/>
          </a:p>
        </p:txBody>
      </p:sp>
    </p:spTree>
    <p:extLst>
      <p:ext uri="{BB962C8B-B14F-4D97-AF65-F5344CB8AC3E}">
        <p14:creationId xmlns:p14="http://schemas.microsoft.com/office/powerpoint/2010/main" val="3629623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7266D3-59E9-46E0-A720-B67BAFCDF5BC}" type="slidenum">
              <a:rPr lang="en-US" smtClean="0"/>
              <a:t>13</a:t>
            </a:fld>
            <a:endParaRPr lang="en-US"/>
          </a:p>
        </p:txBody>
      </p:sp>
    </p:spTree>
    <p:extLst>
      <p:ext uri="{BB962C8B-B14F-4D97-AF65-F5344CB8AC3E}">
        <p14:creationId xmlns:p14="http://schemas.microsoft.com/office/powerpoint/2010/main" val="3984516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7266D3-59E9-46E0-A720-B67BAFCDF5BC}" type="slidenum">
              <a:rPr lang="en-US" smtClean="0"/>
              <a:t>15</a:t>
            </a:fld>
            <a:endParaRPr lang="en-US"/>
          </a:p>
        </p:txBody>
      </p:sp>
    </p:spTree>
    <p:extLst>
      <p:ext uri="{BB962C8B-B14F-4D97-AF65-F5344CB8AC3E}">
        <p14:creationId xmlns:p14="http://schemas.microsoft.com/office/powerpoint/2010/main" val="1825000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that tweets can be difficult to search</a:t>
            </a:r>
          </a:p>
          <a:p>
            <a:endParaRPr lang="en-US" dirty="0"/>
          </a:p>
          <a:p>
            <a:r>
              <a:rPr lang="en-US" dirty="0"/>
              <a:t>Internet slangs like “Netflix and chill”</a:t>
            </a:r>
          </a:p>
        </p:txBody>
      </p:sp>
      <p:sp>
        <p:nvSpPr>
          <p:cNvPr id="4" name="Slide Number Placeholder 3"/>
          <p:cNvSpPr>
            <a:spLocks noGrp="1"/>
          </p:cNvSpPr>
          <p:nvPr>
            <p:ph type="sldNum" sz="quarter" idx="5"/>
          </p:nvPr>
        </p:nvSpPr>
        <p:spPr/>
        <p:txBody>
          <a:bodyPr/>
          <a:lstStyle/>
          <a:p>
            <a:fld id="{FC7266D3-59E9-46E0-A720-B67BAFCDF5BC}" type="slidenum">
              <a:rPr lang="en-US" smtClean="0"/>
              <a:t>16</a:t>
            </a:fld>
            <a:endParaRPr lang="en-US"/>
          </a:p>
        </p:txBody>
      </p:sp>
    </p:spTree>
    <p:extLst>
      <p:ext uri="{BB962C8B-B14F-4D97-AF65-F5344CB8AC3E}">
        <p14:creationId xmlns:p14="http://schemas.microsoft.com/office/powerpoint/2010/main" val="3761341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ifly</a:t>
            </a:r>
            <a:r>
              <a:rPr lang="en-US" dirty="0"/>
              <a:t> reference</a:t>
            </a:r>
          </a:p>
        </p:txBody>
      </p:sp>
      <p:sp>
        <p:nvSpPr>
          <p:cNvPr id="4" name="Slide Number Placeholder 3"/>
          <p:cNvSpPr>
            <a:spLocks noGrp="1"/>
          </p:cNvSpPr>
          <p:nvPr>
            <p:ph type="sldNum" sz="quarter" idx="5"/>
          </p:nvPr>
        </p:nvSpPr>
        <p:spPr/>
        <p:txBody>
          <a:bodyPr/>
          <a:lstStyle/>
          <a:p>
            <a:fld id="{FC7266D3-59E9-46E0-A720-B67BAFCDF5BC}" type="slidenum">
              <a:rPr lang="en-US" smtClean="0"/>
              <a:t>17</a:t>
            </a:fld>
            <a:endParaRPr lang="en-US"/>
          </a:p>
        </p:txBody>
      </p:sp>
    </p:spTree>
    <p:extLst>
      <p:ext uri="{BB962C8B-B14F-4D97-AF65-F5344CB8AC3E}">
        <p14:creationId xmlns:p14="http://schemas.microsoft.com/office/powerpoint/2010/main" val="4160024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Resolved by using geolocation tagging</a:t>
            </a:r>
          </a:p>
          <a:p>
            <a:endParaRPr lang="en-US" dirty="0"/>
          </a:p>
          <a:p>
            <a:r>
              <a:rPr lang="en-US" dirty="0"/>
              <a:t>Talk about the code. Note that full explanation on breakdown how we do it. Let </a:t>
            </a:r>
            <a:r>
              <a:rPr lang="en-US" dirty="0" err="1"/>
              <a:t>luqman</a:t>
            </a:r>
            <a:r>
              <a:rPr lang="en-US" dirty="0"/>
              <a:t> explain fully on his part.</a:t>
            </a:r>
          </a:p>
        </p:txBody>
      </p:sp>
      <p:sp>
        <p:nvSpPr>
          <p:cNvPr id="4" name="Slide Number Placeholder 3"/>
          <p:cNvSpPr>
            <a:spLocks noGrp="1"/>
          </p:cNvSpPr>
          <p:nvPr>
            <p:ph type="sldNum" sz="quarter" idx="5"/>
          </p:nvPr>
        </p:nvSpPr>
        <p:spPr/>
        <p:txBody>
          <a:bodyPr/>
          <a:lstStyle/>
          <a:p>
            <a:fld id="{FC7266D3-59E9-46E0-A720-B67BAFCDF5BC}" type="slidenum">
              <a:rPr lang="en-US" smtClean="0"/>
              <a:t>18</a:t>
            </a:fld>
            <a:endParaRPr lang="en-US"/>
          </a:p>
        </p:txBody>
      </p:sp>
    </p:spTree>
    <p:extLst>
      <p:ext uri="{BB962C8B-B14F-4D97-AF65-F5344CB8AC3E}">
        <p14:creationId xmlns:p14="http://schemas.microsoft.com/office/powerpoint/2010/main" val="3930646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for geolocation code. Show only if needed.</a:t>
            </a:r>
          </a:p>
        </p:txBody>
      </p:sp>
      <p:sp>
        <p:nvSpPr>
          <p:cNvPr id="4" name="Slide Number Placeholder 3"/>
          <p:cNvSpPr>
            <a:spLocks noGrp="1"/>
          </p:cNvSpPr>
          <p:nvPr>
            <p:ph type="sldNum" sz="quarter" idx="5"/>
          </p:nvPr>
        </p:nvSpPr>
        <p:spPr/>
        <p:txBody>
          <a:bodyPr/>
          <a:lstStyle/>
          <a:p>
            <a:fld id="{FC7266D3-59E9-46E0-A720-B67BAFCDF5BC}" type="slidenum">
              <a:rPr lang="en-US" smtClean="0"/>
              <a:t>19</a:t>
            </a:fld>
            <a:endParaRPr lang="en-US"/>
          </a:p>
        </p:txBody>
      </p:sp>
    </p:spTree>
    <p:extLst>
      <p:ext uri="{BB962C8B-B14F-4D97-AF65-F5344CB8AC3E}">
        <p14:creationId xmlns:p14="http://schemas.microsoft.com/office/powerpoint/2010/main" val="4004386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7266D3-59E9-46E0-A720-B67BAFCDF5BC}" type="slidenum">
              <a:rPr lang="en-US" smtClean="0"/>
              <a:t>20</a:t>
            </a:fld>
            <a:endParaRPr lang="en-US"/>
          </a:p>
        </p:txBody>
      </p:sp>
    </p:spTree>
    <p:extLst>
      <p:ext uri="{BB962C8B-B14F-4D97-AF65-F5344CB8AC3E}">
        <p14:creationId xmlns:p14="http://schemas.microsoft.com/office/powerpoint/2010/main" val="2797211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7266D3-59E9-46E0-A720-B67BAFCDF5BC}" type="slidenum">
              <a:rPr lang="en-US" smtClean="0"/>
              <a:t>21</a:t>
            </a:fld>
            <a:endParaRPr lang="en-US"/>
          </a:p>
        </p:txBody>
      </p:sp>
    </p:spTree>
    <p:extLst>
      <p:ext uri="{BB962C8B-B14F-4D97-AF65-F5344CB8AC3E}">
        <p14:creationId xmlns:p14="http://schemas.microsoft.com/office/powerpoint/2010/main" val="3025245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details were presented weekly &amp; emailed 2022 March 21</a:t>
            </a:r>
            <a:r>
              <a:rPr lang="en-US" baseline="30000" dirty="0"/>
              <a:t>st</a:t>
            </a:r>
            <a:r>
              <a:rPr lang="en-US" dirty="0"/>
              <a:t> till end-June</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22</a:t>
            </a:fld>
            <a:endParaRPr lang="en-SG"/>
          </a:p>
        </p:txBody>
      </p:sp>
    </p:spTree>
    <p:extLst>
      <p:ext uri="{BB962C8B-B14F-4D97-AF65-F5344CB8AC3E}">
        <p14:creationId xmlns:p14="http://schemas.microsoft.com/office/powerpoint/2010/main" val="828898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animation. Quickly run through scope.</a:t>
            </a:r>
          </a:p>
          <a:p>
            <a:endParaRPr lang="en-US" dirty="0"/>
          </a:p>
          <a:p>
            <a:r>
              <a:rPr lang="en-US" dirty="0"/>
              <a:t>Bahasa Indonesia was chosen</a:t>
            </a:r>
          </a:p>
        </p:txBody>
      </p:sp>
      <p:sp>
        <p:nvSpPr>
          <p:cNvPr id="4" name="Slide Number Placeholder 3"/>
          <p:cNvSpPr>
            <a:spLocks noGrp="1"/>
          </p:cNvSpPr>
          <p:nvPr>
            <p:ph type="sldNum" sz="quarter" idx="5"/>
          </p:nvPr>
        </p:nvSpPr>
        <p:spPr/>
        <p:txBody>
          <a:bodyPr/>
          <a:lstStyle/>
          <a:p>
            <a:fld id="{FC7266D3-59E9-46E0-A720-B67BAFCDF5BC}" type="slidenum">
              <a:rPr lang="en-US" smtClean="0"/>
              <a:t>3</a:t>
            </a:fld>
            <a:endParaRPr lang="en-US"/>
          </a:p>
        </p:txBody>
      </p:sp>
    </p:spTree>
    <p:extLst>
      <p:ext uri="{BB962C8B-B14F-4D97-AF65-F5344CB8AC3E}">
        <p14:creationId xmlns:p14="http://schemas.microsoft.com/office/powerpoint/2010/main" val="3300007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6DDE68-66E2-4158-B706-A4F4728DFEE3}" type="slidenum">
              <a:rPr lang="en-US" smtClean="0"/>
              <a:t>26</a:t>
            </a:fld>
            <a:endParaRPr lang="en-US"/>
          </a:p>
        </p:txBody>
      </p:sp>
    </p:spTree>
    <p:extLst>
      <p:ext uri="{BB962C8B-B14F-4D97-AF65-F5344CB8AC3E}">
        <p14:creationId xmlns:p14="http://schemas.microsoft.com/office/powerpoint/2010/main" val="1903683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details were presented weekly &amp; emailed 2022 March 21</a:t>
            </a:r>
            <a:r>
              <a:rPr lang="en-US" baseline="30000" dirty="0"/>
              <a:t>st</a:t>
            </a:r>
            <a:r>
              <a:rPr lang="en-US" dirty="0"/>
              <a:t> till end-June</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53</a:t>
            </a:fld>
            <a:endParaRPr lang="en-SG"/>
          </a:p>
        </p:txBody>
      </p:sp>
    </p:spTree>
    <p:extLst>
      <p:ext uri="{BB962C8B-B14F-4D97-AF65-F5344CB8AC3E}">
        <p14:creationId xmlns:p14="http://schemas.microsoft.com/office/powerpoint/2010/main" val="828898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SDC’s current textual analysis capabilities is for local market share in Singapore limited to English.</a:t>
            </a:r>
            <a:br>
              <a:rPr lang="en-US" dirty="0"/>
            </a:br>
            <a:r>
              <a:rPr lang="en-US" dirty="0"/>
              <a:t>India, Malaysia, China, and Indonesia are among the top countries where recent visitors originate from.</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54</a:t>
            </a:fld>
            <a:endParaRPr lang="en-SG"/>
          </a:p>
        </p:txBody>
      </p:sp>
    </p:spTree>
    <p:extLst>
      <p:ext uri="{BB962C8B-B14F-4D97-AF65-F5344CB8AC3E}">
        <p14:creationId xmlns:p14="http://schemas.microsoft.com/office/powerpoint/2010/main" val="648874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joint project collaboration focused on Bahasa </a:t>
            </a:r>
            <a:r>
              <a:rPr lang="en-US" b="1" dirty="0"/>
              <a:t>Indonesia</a:t>
            </a:r>
            <a:r>
              <a:rPr lang="en-US" dirty="0"/>
              <a:t> for fifteen (15) weeks of industrial engagement due to four (4) key considerations: </a:t>
            </a:r>
          </a:p>
          <a:p>
            <a:pPr marL="285750" indent="-285750">
              <a:buAutoNum type="romanLcParenR"/>
            </a:pPr>
            <a:r>
              <a:rPr lang="en-US" dirty="0"/>
              <a:t>Singapore Tourism Board (STB) 2019 registered 3.11m Indonesian tourism compared to China 3.63m and India 1.42m (Week 1 of 15: 11am Thu 24</a:t>
            </a:r>
            <a:r>
              <a:rPr lang="en-US" baseline="30000" dirty="0"/>
              <a:t>th</a:t>
            </a:r>
            <a:r>
              <a:rPr lang="en-US" dirty="0"/>
              <a:t> March 2022)</a:t>
            </a:r>
          </a:p>
          <a:p>
            <a:pPr marL="285750" indent="-285750">
              <a:buAutoNum type="romanLcParenR"/>
            </a:pPr>
            <a:r>
              <a:rPr lang="en-US" dirty="0"/>
              <a:t>Accessibility to China’s tourists dataset is restricted by its ‘Great Firewall’</a:t>
            </a:r>
          </a:p>
          <a:p>
            <a:pPr marL="0" indent="0">
              <a:buNone/>
            </a:pPr>
            <a:r>
              <a:rPr lang="en-US" dirty="0"/>
              <a:t>&gt; CONTINUE third point in next slide …</a:t>
            </a:r>
          </a:p>
        </p:txBody>
      </p:sp>
      <p:sp>
        <p:nvSpPr>
          <p:cNvPr id="4" name="Slide Number Placeholder 3"/>
          <p:cNvSpPr>
            <a:spLocks noGrp="1"/>
          </p:cNvSpPr>
          <p:nvPr>
            <p:ph type="sldNum" sz="quarter" idx="5"/>
          </p:nvPr>
        </p:nvSpPr>
        <p:spPr/>
        <p:txBody>
          <a:bodyPr/>
          <a:lstStyle/>
          <a:p>
            <a:fld id="{CC94E05C-0EE1-479E-B7A8-999B9E9784EF}" type="slidenum">
              <a:rPr lang="en-SG" smtClean="0"/>
              <a:t>55</a:t>
            </a:fld>
            <a:endParaRPr lang="en-SG"/>
          </a:p>
        </p:txBody>
      </p:sp>
    </p:spTree>
    <p:extLst>
      <p:ext uri="{BB962C8B-B14F-4D97-AF65-F5344CB8AC3E}">
        <p14:creationId xmlns:p14="http://schemas.microsoft.com/office/powerpoint/2010/main" val="2727611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iii) </a:t>
            </a:r>
            <a:r>
              <a:rPr lang="en-SG" sz="1800" dirty="0">
                <a:effectLst/>
                <a:latin typeface="Times New Roman" panose="02020603050405020304" pitchFamily="18" charset="0"/>
                <a:ea typeface="DengXian" panose="02010600030101010101" pitchFamily="2" charset="-122"/>
              </a:rPr>
              <a:t>Indonesia has the lowest proficiency and the least users in English language as of 2021 &amp; significantly much higher usage in their native language (Week 2: 11am Thu 31</a:t>
            </a:r>
            <a:r>
              <a:rPr lang="en-SG" sz="1800" baseline="30000" dirty="0">
                <a:effectLst/>
                <a:latin typeface="Times New Roman" panose="02020603050405020304" pitchFamily="18" charset="0"/>
                <a:ea typeface="DengXian" panose="02010600030101010101" pitchFamily="2" charset="-122"/>
              </a:rPr>
              <a:t>st</a:t>
            </a:r>
            <a:r>
              <a:rPr lang="en-SG" sz="1800" dirty="0">
                <a:effectLst/>
                <a:latin typeface="Times New Roman" panose="02020603050405020304" pitchFamily="18" charset="0"/>
                <a:ea typeface="DengXian" panose="02010600030101010101" pitchFamily="2" charset="-122"/>
              </a:rPr>
              <a:t> March 2022)</a:t>
            </a:r>
          </a:p>
          <a:p>
            <a:pPr marL="342900" lvl="0" indent="-342900">
              <a:lnSpc>
                <a:spcPct val="107000"/>
              </a:lnSpc>
              <a:buFont typeface="Wingdings" panose="05000000000000000000" pitchFamily="2" charset="2"/>
              <a:buChar char=""/>
            </a:pPr>
            <a:r>
              <a:rPr lang="en-SG" sz="1800" dirty="0">
                <a:effectLst/>
                <a:latin typeface="Times New Roman" panose="02020603050405020304" pitchFamily="18" charset="0"/>
                <a:ea typeface="DengXian" panose="02010600030101010101" pitchFamily="2" charset="-122"/>
                <a:cs typeface="Times New Roman" panose="02020603050405020304" pitchFamily="18" charset="0"/>
              </a:rPr>
              <a:t>Only 29.4% of Indonesia population knows English (‘</a:t>
            </a:r>
            <a:r>
              <a:rPr lang="en-SG" sz="1800" i="1" dirty="0" err="1">
                <a:effectLst/>
                <a:latin typeface="Times New Roman" panose="02020603050405020304" pitchFamily="18" charset="0"/>
                <a:ea typeface="DengXian" panose="02010600030101010101" pitchFamily="2" charset="-122"/>
                <a:cs typeface="Times New Roman" panose="02020603050405020304" pitchFamily="18" charset="0"/>
              </a:rPr>
              <a:t>inggris</a:t>
            </a:r>
            <a:r>
              <a:rPr lang="en-SG" sz="1800" i="1" dirty="0">
                <a:effectLst/>
                <a:latin typeface="Times New Roman" panose="02020603050405020304" pitchFamily="18" charset="0"/>
                <a:ea typeface="DengXian" panose="02010600030101010101" pitchFamily="2" charset="-122"/>
                <a:cs typeface="Times New Roman" panose="02020603050405020304" pitchFamily="18" charset="0"/>
              </a:rPr>
              <a:t>’</a:t>
            </a:r>
            <a:r>
              <a:rPr lang="en-SG" sz="18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SG" sz="1800" dirty="0">
                <a:effectLst/>
                <a:latin typeface="Times New Roman" panose="02020603050405020304" pitchFamily="18" charset="0"/>
                <a:ea typeface="DengXian" panose="02010600030101010101" pitchFamily="2" charset="-122"/>
                <a:cs typeface="Times New Roman" panose="02020603050405020304" pitchFamily="18" charset="0"/>
              </a:rPr>
              <a:t>97% uses Bahasa Indonesian daily</a:t>
            </a:r>
          </a:p>
          <a:p>
            <a:pPr marL="342900" lvl="0" indent="-342900">
              <a:lnSpc>
                <a:spcPct val="107000"/>
              </a:lnSpc>
              <a:spcAft>
                <a:spcPts val="800"/>
              </a:spcAft>
              <a:buFont typeface="Wingdings" panose="05000000000000000000" pitchFamily="2" charset="2"/>
              <a:buChar cha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55.17% use only or mostly Bahasa Indonesia (predominately male) </a:t>
            </a:r>
            <a:r>
              <a:rPr lang="en-US" sz="1800" u="sng"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3"/>
              </a:rPr>
              <a:t>https://blog.jakpat.net/language-preference-on-social-media-survey-report/</a:t>
            </a:r>
            <a:endParaRPr lang="en-US" sz="1800" u="sng"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41.33% use Bahasa Indonesia with other languages (45.81% English) </a:t>
            </a:r>
            <a:r>
              <a:rPr lang="en-US" sz="1800" u="sng"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4"/>
              </a:rPr>
              <a:t>https://www.researchgate.net/figure/Three-most-popular-languages-for-tweets-in-each-top-10-country_fig3_221614740</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68.81% use Bahasa Indonesia when writing long post or in a hurry/rushing</a:t>
            </a:r>
          </a:p>
          <a:p>
            <a:pPr marL="342900" lvl="0" indent="-342900">
              <a:lnSpc>
                <a:spcPct val="107000"/>
              </a:lnSpc>
              <a:spcAft>
                <a:spcPts val="800"/>
              </a:spcAft>
              <a:buFont typeface="Wingdings" panose="05000000000000000000" pitchFamily="2" charset="2"/>
              <a:buChar char=""/>
            </a:pPr>
            <a:r>
              <a:rPr lang="en-GB" sz="1800" dirty="0">
                <a:effectLst/>
                <a:latin typeface="Arial" panose="020B0604020202020204" pitchFamily="34" charset="0"/>
                <a:ea typeface="Times New Roman" panose="02020603050405020304" pitchFamily="18" charset="0"/>
              </a:rPr>
              <a:t>Indonesia is the only country in Sentosa’s list of the 4 markets </a:t>
            </a:r>
            <a:r>
              <a:rPr lang="en-GB" sz="1800" b="1" u="none" dirty="0">
                <a:effectLst/>
                <a:latin typeface="Arial" panose="020B0604020202020204" pitchFamily="34" charset="0"/>
                <a:ea typeface="Times New Roman" panose="02020603050405020304" pitchFamily="18" charset="0"/>
              </a:rPr>
              <a:t>without</a:t>
            </a:r>
            <a:r>
              <a:rPr lang="en-GB" sz="1800" u="none" dirty="0">
                <a:effectLst/>
                <a:latin typeface="Arial" panose="020B0604020202020204" pitchFamily="34" charset="0"/>
                <a:ea typeface="Times New Roman" panose="02020603050405020304" pitchFamily="18" charset="0"/>
              </a:rPr>
              <a:t> English listed</a:t>
            </a:r>
            <a:r>
              <a:rPr lang="en-GB" sz="1800" dirty="0">
                <a:effectLst/>
                <a:latin typeface="Arial" panose="020B0604020202020204" pitchFamily="34" charset="0"/>
                <a:ea typeface="Times New Roman" panose="02020603050405020304" pitchFamily="18" charset="0"/>
              </a:rPr>
              <a:t> online </a:t>
            </a:r>
            <a:r>
              <a:rPr lang="en-US" sz="1800" u="sng" dirty="0">
                <a:solidFill>
                  <a:srgbClr val="0563C1"/>
                </a:solidFill>
                <a:effectLst/>
                <a:latin typeface="Arial" panose="020B0604020202020204" pitchFamily="34" charset="0"/>
                <a:ea typeface="Times New Roman" panose="02020603050405020304" pitchFamily="18" charset="0"/>
                <a:hlinkClick r:id="rId5"/>
              </a:rPr>
              <a:t>https://en.wikipedia.org/wiki/Languages_of_Indonesia</a:t>
            </a:r>
            <a:endParaRPr lang="en-SG"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 typeface="Wingdings" panose="05000000000000000000" pitchFamily="2" charset="2"/>
              <a:buNone/>
              <a:tabLst/>
              <a:defRPr/>
            </a:pPr>
            <a:r>
              <a:rPr lang="en-US" sz="1800" dirty="0"/>
              <a:t>&gt; CONTINUE 4th point in next slide …</a:t>
            </a:r>
          </a:p>
        </p:txBody>
      </p:sp>
      <p:sp>
        <p:nvSpPr>
          <p:cNvPr id="4" name="Slide Number Placeholder 3"/>
          <p:cNvSpPr>
            <a:spLocks noGrp="1"/>
          </p:cNvSpPr>
          <p:nvPr>
            <p:ph type="sldNum" sz="quarter" idx="5"/>
          </p:nvPr>
        </p:nvSpPr>
        <p:spPr/>
        <p:txBody>
          <a:bodyPr/>
          <a:lstStyle/>
          <a:p>
            <a:fld id="{CC94E05C-0EE1-479E-B7A8-999B9E9784EF}" type="slidenum">
              <a:rPr lang="en-SG" smtClean="0"/>
              <a:t>56</a:t>
            </a:fld>
            <a:endParaRPr lang="en-SG"/>
          </a:p>
        </p:txBody>
      </p:sp>
    </p:spTree>
    <p:extLst>
      <p:ext uri="{BB962C8B-B14F-4D97-AF65-F5344CB8AC3E}">
        <p14:creationId xmlns:p14="http://schemas.microsoft.com/office/powerpoint/2010/main" val="3868325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buFont typeface="+mj-lt"/>
              <a:buNone/>
            </a:pPr>
            <a:r>
              <a:rPr lang="en-US" dirty="0"/>
              <a:t>iv) </a:t>
            </a:r>
            <a:r>
              <a:rPr lang="en-SG" sz="1800" dirty="0">
                <a:effectLst/>
                <a:latin typeface="Times New Roman" panose="02020603050405020304" pitchFamily="18" charset="0"/>
                <a:ea typeface="DengXian" panose="02010600030101010101" pitchFamily="2" charset="-122"/>
                <a:cs typeface="Times New Roman" panose="02020603050405020304" pitchFamily="18" charset="0"/>
              </a:rPr>
              <a:t>Indonesia consistently ranks within the </a:t>
            </a:r>
            <a:r>
              <a:rPr lang="en-SG" sz="1800" u="sng" dirty="0">
                <a:effectLst/>
                <a:latin typeface="Times New Roman" panose="02020603050405020304" pitchFamily="18" charset="0"/>
                <a:ea typeface="DengXian" panose="02010600030101010101" pitchFamily="2" charset="-122"/>
                <a:cs typeface="Times New Roman" panose="02020603050405020304" pitchFamily="18" charset="0"/>
              </a:rPr>
              <a:t>top 5 countries</a:t>
            </a:r>
            <a:r>
              <a:rPr lang="en-SG" sz="1800" dirty="0">
                <a:effectLst/>
                <a:latin typeface="Times New Roman" panose="02020603050405020304" pitchFamily="18" charset="0"/>
                <a:ea typeface="DengXian" panose="02010600030101010101" pitchFamily="2" charset="-122"/>
                <a:cs typeface="Times New Roman" panose="02020603050405020304" pitchFamily="18" charset="0"/>
              </a:rPr>
              <a:t> for the </a:t>
            </a:r>
            <a:r>
              <a:rPr lang="en-SG" sz="1800" b="1" dirty="0">
                <a:effectLst/>
                <a:latin typeface="Times New Roman" panose="02020603050405020304" pitchFamily="18" charset="0"/>
                <a:ea typeface="DengXian" panose="02010600030101010101" pitchFamily="2" charset="-122"/>
                <a:cs typeface="Times New Roman" panose="02020603050405020304" pitchFamily="18" charset="0"/>
              </a:rPr>
              <a:t>common 5 most popular</a:t>
            </a:r>
            <a:r>
              <a:rPr lang="en-SG" sz="1800" dirty="0">
                <a:effectLst/>
                <a:latin typeface="Times New Roman" panose="02020603050405020304" pitchFamily="18" charset="0"/>
                <a:ea typeface="DengXian" panose="02010600030101010101" pitchFamily="2" charset="-122"/>
                <a:cs typeface="Times New Roman" panose="02020603050405020304" pitchFamily="18" charset="0"/>
              </a:rPr>
              <a:t> social media platforms globally </a:t>
            </a:r>
            <a:r>
              <a:rPr lang="en-SG" sz="1800" u="sng" dirty="0">
                <a:solidFill>
                  <a:srgbClr val="0000FF"/>
                </a:solidFill>
                <a:effectLst/>
                <a:latin typeface="Arial" panose="020B0604020202020204" pitchFamily="34" charset="0"/>
                <a:ea typeface="Calibri" panose="020F0502020204030204" pitchFamily="34" charset="0"/>
                <a:cs typeface="Times New Roman" panose="02020603050405020304" pitchFamily="18" charset="0"/>
                <a:hlinkClick r:id="rId3"/>
              </a:rPr>
              <a:t>https://www.statista.com/markets/424/internet/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buFont typeface="Wingdings" panose="05000000000000000000" pitchFamily="2" charset="2"/>
              <a:buChar char=""/>
            </a:pPr>
            <a:r>
              <a:rPr lang="en-SG" sz="1800" dirty="0">
                <a:effectLst/>
                <a:latin typeface="Times New Roman" panose="02020603050405020304" pitchFamily="18" charset="0"/>
                <a:ea typeface="DengXian" panose="02010600030101010101" pitchFamily="2" charset="-122"/>
                <a:cs typeface="Times New Roman" panose="02020603050405020304" pitchFamily="18" charset="0"/>
              </a:rPr>
              <a:t>191.4 million social media users in Indonesia in January 2022</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buFont typeface="Wingdings" panose="05000000000000000000" pitchFamily="2" charset="2"/>
              <a:buChar char=""/>
            </a:pPr>
            <a:r>
              <a:rPr lang="en-SG" sz="1800" dirty="0">
                <a:effectLst/>
                <a:latin typeface="Times New Roman" panose="02020603050405020304" pitchFamily="18" charset="0"/>
                <a:ea typeface="DengXian" panose="02010600030101010101" pitchFamily="2" charset="-122"/>
                <a:cs typeface="Times New Roman" panose="02020603050405020304" pitchFamily="18" charset="0"/>
              </a:rPr>
              <a:t>equivalent to 68.9% of the total population (277.7 million / 4th largest country)</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SG" sz="1800" dirty="0">
                <a:effectLst/>
                <a:latin typeface="Times New Roman" panose="02020603050405020304" pitchFamily="18" charset="0"/>
                <a:ea typeface="DengXian" panose="02010600030101010101" pitchFamily="2" charset="-122"/>
                <a:cs typeface="Times New Roman" panose="02020603050405020304" pitchFamily="18" charset="0"/>
              </a:rPr>
              <a:t>increased by 21 million (+12.6%) between 2021 and 2022</a:t>
            </a:r>
          </a:p>
        </p:txBody>
      </p:sp>
      <p:sp>
        <p:nvSpPr>
          <p:cNvPr id="4" name="Slide Number Placeholder 3"/>
          <p:cNvSpPr>
            <a:spLocks noGrp="1"/>
          </p:cNvSpPr>
          <p:nvPr>
            <p:ph type="sldNum" sz="quarter" idx="5"/>
          </p:nvPr>
        </p:nvSpPr>
        <p:spPr/>
        <p:txBody>
          <a:bodyPr/>
          <a:lstStyle/>
          <a:p>
            <a:fld id="{CC94E05C-0EE1-479E-B7A8-999B9E9784EF}" type="slidenum">
              <a:rPr lang="en-SG" smtClean="0"/>
              <a:t>57</a:t>
            </a:fld>
            <a:endParaRPr lang="en-SG"/>
          </a:p>
        </p:txBody>
      </p:sp>
    </p:spTree>
    <p:extLst>
      <p:ext uri="{BB962C8B-B14F-4D97-AF65-F5344CB8AC3E}">
        <p14:creationId xmlns:p14="http://schemas.microsoft.com/office/powerpoint/2010/main" val="1974745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spcAft>
                <a:spcPts val="800"/>
              </a:spcAft>
              <a:buFont typeface="Wingdings" panose="05000000000000000000" pitchFamily="2" charset="2"/>
              <a:buNone/>
            </a:pPr>
            <a:r>
              <a:rPr lang="en-SG" sz="1200" dirty="0">
                <a:effectLst/>
                <a:latin typeface="Times New Roman" panose="02020603050405020304" pitchFamily="18" charset="0"/>
                <a:ea typeface="DengXian" panose="02010600030101010101" pitchFamily="2" charset="-122"/>
              </a:rPr>
              <a:t>Majority of the social media content were </a:t>
            </a:r>
            <a:r>
              <a:rPr lang="en-SG" sz="1200" b="1" dirty="0">
                <a:effectLst/>
                <a:latin typeface="Times New Roman" panose="02020603050405020304" pitchFamily="18" charset="0"/>
                <a:ea typeface="DengXian" panose="02010600030101010101" pitchFamily="2" charset="-122"/>
              </a:rPr>
              <a:t>audio-visuals</a:t>
            </a:r>
            <a:r>
              <a:rPr lang="en-SG" sz="1200" dirty="0">
                <a:effectLst/>
                <a:latin typeface="Times New Roman" panose="02020603050405020304" pitchFamily="18" charset="0"/>
                <a:ea typeface="DengXian" panose="02010600030101010101" pitchFamily="2" charset="-122"/>
              </a:rPr>
              <a:t> </a:t>
            </a:r>
            <a:r>
              <a:rPr lang="en-SG" sz="1200" dirty="0">
                <a:effectLst/>
                <a:latin typeface="Times New Roman" panose="02020603050405020304" pitchFamily="18" charset="0"/>
                <a:ea typeface="DengXian" panose="02010600030101010101" pitchFamily="2" charset="-122"/>
                <a:cs typeface="Times New Roman" panose="02020603050405020304" pitchFamily="18" charset="0"/>
              </a:rPr>
              <a:t>e.g. </a:t>
            </a:r>
            <a:r>
              <a:rPr lang="en-SG" sz="1200" dirty="0" err="1">
                <a:effectLst/>
                <a:latin typeface="Times New Roman" panose="02020603050405020304" pitchFamily="18" charset="0"/>
                <a:ea typeface="DengXian" panose="02010600030101010101" pitchFamily="2" charset="-122"/>
                <a:cs typeface="Times New Roman" panose="02020603050405020304" pitchFamily="18" charset="0"/>
              </a:rPr>
              <a:t>Tiktok</a:t>
            </a:r>
            <a:r>
              <a:rPr lang="en-SG" sz="1200" dirty="0">
                <a:effectLst/>
                <a:latin typeface="Times New Roman" panose="02020603050405020304" pitchFamily="18" charset="0"/>
                <a:ea typeface="DengXian" panose="02010600030101010101" pitchFamily="2" charset="-122"/>
                <a:cs typeface="Times New Roman" panose="02020603050405020304" pitchFamily="18" charset="0"/>
              </a:rPr>
              <a:t>, YouTube, Instagram &amp; even Facebook.</a:t>
            </a:r>
          </a:p>
          <a:p>
            <a:pPr marL="0" marR="0" lvl="0" indent="0" algn="l" defTabSz="914400" rtl="0" eaLnBrk="1" fontAlgn="auto" latinLnBrk="0" hangingPunct="1">
              <a:lnSpc>
                <a:spcPct val="107000"/>
              </a:lnSpc>
              <a:spcBef>
                <a:spcPts val="0"/>
              </a:spcBef>
              <a:spcAft>
                <a:spcPts val="800"/>
              </a:spcAft>
              <a:buClrTx/>
              <a:buSzTx/>
              <a:buFont typeface="Wingdings" panose="05000000000000000000" pitchFamily="2" charset="2"/>
              <a:buNone/>
              <a:tabLst/>
              <a:defRPr/>
            </a:pPr>
            <a:r>
              <a:rPr lang="en-SG" sz="1200" dirty="0">
                <a:effectLst/>
                <a:latin typeface="Times New Roman" panose="02020603050405020304" pitchFamily="18" charset="0"/>
                <a:ea typeface="DengXian" panose="02010600030101010101" pitchFamily="2" charset="-122"/>
              </a:rPr>
              <a:t>Facebook and Instagram are also excluded due to restrictive users’ privacy enforced, so only </a:t>
            </a:r>
            <a:r>
              <a:rPr lang="en-SG" sz="1200" b="1" dirty="0">
                <a:effectLst/>
                <a:latin typeface="Times New Roman" panose="02020603050405020304" pitchFamily="18" charset="0"/>
                <a:ea typeface="DengXian" panose="02010600030101010101" pitchFamily="2" charset="-122"/>
              </a:rPr>
              <a:t>Twitter</a:t>
            </a:r>
            <a:r>
              <a:rPr lang="en-SG" sz="1200" dirty="0">
                <a:effectLst/>
                <a:latin typeface="Times New Roman" panose="02020603050405020304" pitchFamily="18" charset="0"/>
                <a:ea typeface="DengXian" panose="02010600030101010101" pitchFamily="2" charset="-122"/>
              </a:rPr>
              <a:t> remains as one of the predominately </a:t>
            </a:r>
            <a:r>
              <a:rPr lang="en-SG" sz="1200" u="sng" dirty="0">
                <a:effectLst/>
                <a:latin typeface="Times New Roman" panose="02020603050405020304" pitchFamily="18" charset="0"/>
                <a:ea typeface="DengXian" panose="02010600030101010101" pitchFamily="2" charset="-122"/>
              </a:rPr>
              <a:t>text-based data source</a:t>
            </a:r>
            <a:r>
              <a:rPr lang="en-SG" sz="1200" dirty="0">
                <a:effectLst/>
                <a:latin typeface="Times New Roman" panose="02020603050405020304" pitchFamily="18" charset="0"/>
                <a:ea typeface="DengXian" panose="02010600030101010101" pitchFamily="2" charset="-122"/>
              </a:rPr>
              <a:t>. (Week 3: 11am Thu 07</a:t>
            </a:r>
            <a:r>
              <a:rPr lang="en-SG" sz="1200" baseline="30000" dirty="0">
                <a:effectLst/>
                <a:latin typeface="Times New Roman" panose="02020603050405020304" pitchFamily="18" charset="0"/>
                <a:ea typeface="DengXian" panose="02010600030101010101" pitchFamily="2" charset="-122"/>
              </a:rPr>
              <a:t>th</a:t>
            </a:r>
            <a:r>
              <a:rPr lang="en-SG" sz="1200" dirty="0">
                <a:effectLst/>
                <a:latin typeface="Times New Roman" panose="02020603050405020304" pitchFamily="18" charset="0"/>
                <a:ea typeface="DengXian" panose="02010600030101010101" pitchFamily="2" charset="-122"/>
              </a:rPr>
              <a:t> April 2022)</a:t>
            </a:r>
            <a:br>
              <a:rPr lang="en-SG" sz="1200" dirty="0">
                <a:effectLst/>
                <a:latin typeface="Times New Roman" panose="02020603050405020304" pitchFamily="18" charset="0"/>
                <a:ea typeface="DengXian" panose="02010600030101010101" pitchFamily="2" charset="-122"/>
              </a:rPr>
            </a:b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C94E05C-0EE1-479E-B7A8-999B9E9784EF}" type="slidenum">
              <a:rPr lang="en-SG" smtClean="0"/>
              <a:t>58</a:t>
            </a:fld>
            <a:endParaRPr lang="en-SG"/>
          </a:p>
        </p:txBody>
      </p:sp>
    </p:spTree>
    <p:extLst>
      <p:ext uri="{BB962C8B-B14F-4D97-AF65-F5344CB8AC3E}">
        <p14:creationId xmlns:p14="http://schemas.microsoft.com/office/powerpoint/2010/main" val="3742518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Top Indonesian influencers only generate minimally limited Singapore content and not about Sentosa </a:t>
            </a:r>
            <a:r>
              <a:rPr lang="en-US" sz="1200" u="sng"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3"/>
              </a:rPr>
              <a:t>https://starngage.com/app/id/influencer/ranking</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C94E05C-0EE1-479E-B7A8-999B9E9784EF}" type="slidenum">
              <a:rPr lang="en-SG" smtClean="0"/>
              <a:t>59</a:t>
            </a:fld>
            <a:endParaRPr lang="en-SG"/>
          </a:p>
        </p:txBody>
      </p:sp>
    </p:spTree>
    <p:extLst>
      <p:ext uri="{BB962C8B-B14F-4D97-AF65-F5344CB8AC3E}">
        <p14:creationId xmlns:p14="http://schemas.microsoft.com/office/powerpoint/2010/main" val="229964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from the more popular YouTube video with higher engagement </a:t>
            </a:r>
            <a:r>
              <a:rPr lang="en-US" u="sng" dirty="0"/>
              <a:t>specific</a:t>
            </a:r>
            <a:r>
              <a:rPr lang="en-US" dirty="0"/>
              <a:t> to Sentosa by ‘</a:t>
            </a:r>
            <a:r>
              <a:rPr lang="en-US" b="1" dirty="0"/>
              <a:t>Kasih </a:t>
            </a:r>
            <a:r>
              <a:rPr lang="en-US" b="1" dirty="0" err="1"/>
              <a:t>Anggara</a:t>
            </a:r>
            <a:r>
              <a:rPr lang="en-US" dirty="0"/>
              <a:t> channel’</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60</a:t>
            </a:fld>
            <a:endParaRPr lang="en-SG"/>
          </a:p>
        </p:txBody>
      </p:sp>
    </p:spTree>
    <p:extLst>
      <p:ext uri="{BB962C8B-B14F-4D97-AF65-F5344CB8AC3E}">
        <p14:creationId xmlns:p14="http://schemas.microsoft.com/office/powerpoint/2010/main" val="4097511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Sentosa YouTube example from the same creator</a:t>
            </a:r>
          </a:p>
          <a:p>
            <a:r>
              <a:rPr lang="en-US" dirty="0"/>
              <a:t>The effort to execute thorough data collection online this social media platform is unlikely to extract value with this quick snapshot</a:t>
            </a:r>
          </a:p>
          <a:p>
            <a:r>
              <a:rPr lang="en-US" dirty="0"/>
              <a:t>Non-optimal effort for questionable value</a:t>
            </a:r>
          </a:p>
        </p:txBody>
      </p:sp>
      <p:sp>
        <p:nvSpPr>
          <p:cNvPr id="4" name="Slide Number Placeholder 3"/>
          <p:cNvSpPr>
            <a:spLocks noGrp="1"/>
          </p:cNvSpPr>
          <p:nvPr>
            <p:ph type="sldNum" sz="quarter" idx="5"/>
          </p:nvPr>
        </p:nvSpPr>
        <p:spPr/>
        <p:txBody>
          <a:bodyPr/>
          <a:lstStyle/>
          <a:p>
            <a:fld id="{CC94E05C-0EE1-479E-B7A8-999B9E9784EF}" type="slidenum">
              <a:rPr lang="en-SG" smtClean="0"/>
              <a:t>61</a:t>
            </a:fld>
            <a:endParaRPr lang="en-SG"/>
          </a:p>
        </p:txBody>
      </p:sp>
    </p:spTree>
    <p:extLst>
      <p:ext uri="{BB962C8B-B14F-4D97-AF65-F5344CB8AC3E}">
        <p14:creationId xmlns:p14="http://schemas.microsoft.com/office/powerpoint/2010/main" val="1629876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areas on internet that has user feedback</a:t>
            </a:r>
          </a:p>
        </p:txBody>
      </p:sp>
      <p:sp>
        <p:nvSpPr>
          <p:cNvPr id="4" name="Slide Number Placeholder 3"/>
          <p:cNvSpPr>
            <a:spLocks noGrp="1"/>
          </p:cNvSpPr>
          <p:nvPr>
            <p:ph type="sldNum" sz="quarter" idx="5"/>
          </p:nvPr>
        </p:nvSpPr>
        <p:spPr/>
        <p:txBody>
          <a:bodyPr/>
          <a:lstStyle/>
          <a:p>
            <a:fld id="{FC7266D3-59E9-46E0-A720-B67BAFCDF5BC}" type="slidenum">
              <a:rPr lang="en-US" smtClean="0"/>
              <a:t>4</a:t>
            </a:fld>
            <a:endParaRPr lang="en-US"/>
          </a:p>
        </p:txBody>
      </p:sp>
    </p:spTree>
    <p:extLst>
      <p:ext uri="{BB962C8B-B14F-4D97-AF65-F5344CB8AC3E}">
        <p14:creationId xmlns:p14="http://schemas.microsoft.com/office/powerpoint/2010/main" val="3696199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dirty="0">
                <a:effectLst/>
                <a:latin typeface="Times New Roman" panose="02020603050405020304" pitchFamily="18" charset="0"/>
                <a:ea typeface="DengXian" panose="02010600030101010101" pitchFamily="2" charset="-122"/>
              </a:rPr>
              <a:t>Travel reviews form the other appropriate channel for relevant data collection, which </a:t>
            </a:r>
            <a:r>
              <a:rPr lang="en-SG" sz="1800" b="1" dirty="0">
                <a:effectLst/>
                <a:latin typeface="Times New Roman" panose="02020603050405020304" pitchFamily="18" charset="0"/>
                <a:ea typeface="DengXian" panose="02010600030101010101" pitchFamily="2" charset="-122"/>
              </a:rPr>
              <a:t>Traveloka</a:t>
            </a:r>
            <a:r>
              <a:rPr lang="en-SG" sz="1800" dirty="0">
                <a:effectLst/>
                <a:latin typeface="Times New Roman" panose="02020603050405020304" pitchFamily="18" charset="0"/>
                <a:ea typeface="DengXian" panose="02010600030101010101" pitchFamily="2" charset="-122"/>
              </a:rPr>
              <a:t> was the </a:t>
            </a:r>
            <a:r>
              <a:rPr lang="en-SG" sz="1800" u="sng" dirty="0">
                <a:effectLst/>
                <a:latin typeface="Times New Roman" panose="02020603050405020304" pitchFamily="18" charset="0"/>
                <a:ea typeface="DengXian" panose="02010600030101010101" pitchFamily="2" charset="-122"/>
              </a:rPr>
              <a:t>top local website for Indonesia</a:t>
            </a:r>
            <a:r>
              <a:rPr lang="en-SG" sz="1800" dirty="0">
                <a:effectLst/>
                <a:latin typeface="Times New Roman" panose="02020603050405020304" pitchFamily="18" charset="0"/>
                <a:ea typeface="DengXian" panose="02010600030101010101" pitchFamily="2" charset="-122"/>
              </a:rPr>
              <a:t>.</a:t>
            </a:r>
          </a:p>
          <a:p>
            <a:pPr>
              <a:lnSpc>
                <a:spcPct val="107000"/>
              </a:lnSpc>
              <a:spcAft>
                <a:spcPts val="800"/>
              </a:spcAft>
            </a:pPr>
            <a:r>
              <a:rPr lang="en-SG" sz="1800" dirty="0">
                <a:effectLst/>
                <a:latin typeface="Times New Roman" panose="02020603050405020304" pitchFamily="18" charset="0"/>
                <a:ea typeface="DengXian" panose="02010600030101010101" pitchFamily="2" charset="-122"/>
                <a:cs typeface="Times New Roman" panose="02020603050405020304" pitchFamily="18" charset="0"/>
              </a:rPr>
              <a:t>Proposed duration in </a:t>
            </a:r>
            <a:r>
              <a:rPr lang="en-SG" sz="1800" b="0" u="sng" dirty="0">
                <a:effectLst/>
                <a:latin typeface="Times New Roman" panose="02020603050405020304" pitchFamily="18" charset="0"/>
                <a:ea typeface="DengXian" panose="02010600030101010101" pitchFamily="2" charset="-122"/>
                <a:cs typeface="Times New Roman" panose="02020603050405020304" pitchFamily="18" charset="0"/>
              </a:rPr>
              <a:t>two (2)</a:t>
            </a:r>
            <a:r>
              <a:rPr lang="en-SG" sz="1800" dirty="0">
                <a:effectLst/>
                <a:latin typeface="Times New Roman" panose="02020603050405020304" pitchFamily="18" charset="0"/>
                <a:ea typeface="DengXian" panose="02010600030101010101" pitchFamily="2" charset="-122"/>
                <a:cs typeface="Times New Roman" panose="02020603050405020304" pitchFamily="18" charset="0"/>
              </a:rPr>
              <a:t> distinct segments: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nSpc>
                <a:spcPct val="107000"/>
              </a:lnSpc>
              <a:spcAft>
                <a:spcPts val="800"/>
              </a:spcAft>
              <a:buFont typeface="+mj-lt"/>
              <a:buNone/>
            </a:pPr>
            <a:r>
              <a:rPr lang="en-SG" sz="1800" dirty="0" err="1">
                <a:effectLst/>
                <a:latin typeface="Times New Roman" panose="02020603050405020304" pitchFamily="18" charset="0"/>
                <a:ea typeface="DengXian" panose="02010600030101010101" pitchFamily="2" charset="-122"/>
                <a:cs typeface="Times New Roman" panose="02020603050405020304" pitchFamily="18" charset="0"/>
              </a:rPr>
              <a:t>i</a:t>
            </a:r>
            <a:r>
              <a:rPr lang="en-SG" sz="1800" dirty="0">
                <a:effectLst/>
                <a:latin typeface="Times New Roman" panose="02020603050405020304" pitchFamily="18" charset="0"/>
                <a:ea typeface="DengXian" panose="02010600030101010101" pitchFamily="2" charset="-122"/>
                <a:cs typeface="Times New Roman" panose="02020603050405020304" pitchFamily="18" charset="0"/>
              </a:rPr>
              <a:t>) 2018 – 2019 for twenty-four (</a:t>
            </a:r>
            <a:r>
              <a:rPr lang="en-SG" sz="1800" b="1" dirty="0">
                <a:effectLst/>
                <a:latin typeface="Times New Roman" panose="02020603050405020304" pitchFamily="18" charset="0"/>
                <a:ea typeface="DengXian" panose="02010600030101010101" pitchFamily="2" charset="-122"/>
                <a:cs typeface="Times New Roman" panose="02020603050405020304" pitchFamily="18" charset="0"/>
              </a:rPr>
              <a:t>24</a:t>
            </a:r>
            <a:r>
              <a:rPr lang="en-SG" sz="1800" dirty="0">
                <a:effectLst/>
                <a:latin typeface="Times New Roman" panose="02020603050405020304" pitchFamily="18" charset="0"/>
                <a:ea typeface="DengXian" panose="02010600030101010101" pitchFamily="2" charset="-122"/>
                <a:cs typeface="Times New Roman" panose="02020603050405020304" pitchFamily="18" charset="0"/>
              </a:rPr>
              <a:t>) months of normal tourism data prior to Covid restriction (12-months X 2 years)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Times New Roman" panose="02020603050405020304" pitchFamily="18" charset="0"/>
                <a:ea typeface="DengXian" panose="02010600030101010101" pitchFamily="2" charset="-122"/>
              </a:rPr>
              <a:t>ii) 2020 – current (2022 May) for twenty-nine (</a:t>
            </a:r>
            <a:r>
              <a:rPr lang="en-SG" sz="1800" b="1" dirty="0">
                <a:effectLst/>
                <a:latin typeface="Times New Roman" panose="02020603050405020304" pitchFamily="18" charset="0"/>
                <a:ea typeface="DengXian" panose="02010600030101010101" pitchFamily="2" charset="-122"/>
              </a:rPr>
              <a:t>29</a:t>
            </a:r>
            <a:r>
              <a:rPr lang="en-SG" sz="1800" dirty="0">
                <a:effectLst/>
                <a:latin typeface="Times New Roman" panose="02020603050405020304" pitchFamily="18" charset="0"/>
                <a:ea typeface="DengXian" panose="02010600030101010101" pitchFamily="2" charset="-122"/>
              </a:rPr>
              <a:t>) months of inactive travel globally</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62</a:t>
            </a:fld>
            <a:endParaRPr lang="en-SG"/>
          </a:p>
        </p:txBody>
      </p:sp>
    </p:spTree>
    <p:extLst>
      <p:ext uri="{BB962C8B-B14F-4D97-AF65-F5344CB8AC3E}">
        <p14:creationId xmlns:p14="http://schemas.microsoft.com/office/powerpoint/2010/main" val="36235380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dirty="0">
                <a:effectLst/>
                <a:latin typeface="Times New Roman" panose="02020603050405020304" pitchFamily="18" charset="0"/>
                <a:ea typeface="DengXian" panose="02010600030101010101" pitchFamily="2" charset="-122"/>
              </a:rPr>
              <a:t>emailed Week 4: 11am Thu 14</a:t>
            </a:r>
            <a:r>
              <a:rPr lang="en-SG" sz="1800" baseline="30000" dirty="0">
                <a:effectLst/>
                <a:latin typeface="Times New Roman" panose="02020603050405020304" pitchFamily="18" charset="0"/>
                <a:ea typeface="DengXian" panose="02010600030101010101" pitchFamily="2" charset="-122"/>
              </a:rPr>
              <a:t>th</a:t>
            </a:r>
            <a:r>
              <a:rPr lang="en-SG" sz="1800" dirty="0">
                <a:effectLst/>
                <a:latin typeface="Times New Roman" panose="02020603050405020304" pitchFamily="18" charset="0"/>
                <a:ea typeface="DengXian" panose="02010600030101010101" pitchFamily="2" charset="-122"/>
              </a:rPr>
              <a:t> April 2022</a:t>
            </a:r>
          </a:p>
          <a:p>
            <a:r>
              <a:rPr lang="en-SG" sz="1800" dirty="0">
                <a:effectLst/>
                <a:latin typeface="Times New Roman" panose="02020603050405020304" pitchFamily="18" charset="0"/>
                <a:ea typeface="DengXian" panose="02010600030101010101" pitchFamily="2" charset="-122"/>
              </a:rPr>
              <a:t>As summarised by </a:t>
            </a:r>
            <a:r>
              <a:rPr lang="en-SG" sz="1800" dirty="0" err="1">
                <a:effectLst/>
                <a:latin typeface="Times New Roman" panose="02020603050405020304" pitchFamily="18" charset="0"/>
                <a:ea typeface="DengXian" panose="02010600030101010101" pitchFamily="2" charset="-122"/>
              </a:rPr>
              <a:t>Luqman</a:t>
            </a:r>
            <a:endParaRPr lang="en-US" dirty="0"/>
          </a:p>
        </p:txBody>
      </p:sp>
      <p:sp>
        <p:nvSpPr>
          <p:cNvPr id="4" name="Slide Number Placeholder 3"/>
          <p:cNvSpPr>
            <a:spLocks noGrp="1"/>
          </p:cNvSpPr>
          <p:nvPr>
            <p:ph type="sldNum" sz="quarter" idx="5"/>
          </p:nvPr>
        </p:nvSpPr>
        <p:spPr/>
        <p:txBody>
          <a:bodyPr/>
          <a:lstStyle/>
          <a:p>
            <a:fld id="{CC94E05C-0EE1-479E-B7A8-999B9E9784EF}" type="slidenum">
              <a:rPr lang="en-SG" smtClean="0"/>
              <a:t>63</a:t>
            </a:fld>
            <a:endParaRPr lang="en-SG"/>
          </a:p>
        </p:txBody>
      </p:sp>
    </p:spTree>
    <p:extLst>
      <p:ext uri="{BB962C8B-B14F-4D97-AF65-F5344CB8AC3E}">
        <p14:creationId xmlns:p14="http://schemas.microsoft.com/office/powerpoint/2010/main" val="32754852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Klook</a:t>
            </a:r>
            <a:r>
              <a:rPr lang="en-US" dirty="0"/>
              <a:t> blocked the </a:t>
            </a:r>
            <a:r>
              <a:rPr lang="en-US" dirty="0" err="1"/>
              <a:t>WebScrapper</a:t>
            </a:r>
            <a:r>
              <a:rPr lang="en-US" dirty="0"/>
              <a:t> for last two Sentosa hotels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CC94E05C-0EE1-479E-B7A8-999B9E9784EF}" type="slidenum">
              <a:rPr lang="en-SG" smtClean="0"/>
              <a:t>64</a:t>
            </a:fld>
            <a:endParaRPr lang="en-SG"/>
          </a:p>
        </p:txBody>
      </p:sp>
    </p:spTree>
    <p:extLst>
      <p:ext uri="{BB962C8B-B14F-4D97-AF65-F5344CB8AC3E}">
        <p14:creationId xmlns:p14="http://schemas.microsoft.com/office/powerpoint/2010/main" val="1410628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t>TripAdvisor</a:t>
            </a:r>
            <a:r>
              <a:rPr lang="en-US" sz="1800" dirty="0"/>
              <a:t> reviews are predominantly not originally in Bahasa Indonesia (only 0.2%)</a:t>
            </a:r>
          </a:p>
          <a:p>
            <a:pPr>
              <a:lnSpc>
                <a:spcPct val="107000"/>
              </a:lnSpc>
              <a:spcAft>
                <a:spcPts val="800"/>
              </a:spcAft>
            </a:pPr>
            <a:r>
              <a:rPr lang="en-GB" sz="1800" dirty="0">
                <a:effectLst/>
                <a:latin typeface="Times New Roman" panose="02020603050405020304" pitchFamily="18" charset="0"/>
                <a:ea typeface="DengXian" panose="02010600030101010101" pitchFamily="2" charset="-122"/>
                <a:cs typeface="Times New Roman" panose="02020603050405020304" pitchFamily="18" charset="0"/>
              </a:rPr>
              <a:t>25% of the Indonesia reviews falls into the twenty-nine (29) months from 2020 till May 2022 due to inactive tourism affected by Covid-19 restriction where Singapore imposed strict mandates around mid-April 2020.</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GB" sz="1800">
                <a:effectLst/>
                <a:latin typeface="Times New Roman" panose="02020603050405020304" pitchFamily="18" charset="0"/>
                <a:ea typeface="DengXian" panose="02010600030101010101" pitchFamily="2" charset="-122"/>
              </a:rPr>
              <a:t>Over </a:t>
            </a:r>
            <a:r>
              <a:rPr lang="en-GB" sz="1800" b="1">
                <a:effectLst/>
                <a:latin typeface="Times New Roman" panose="02020603050405020304" pitchFamily="18" charset="0"/>
                <a:ea typeface="DengXian" panose="02010600030101010101" pitchFamily="2" charset="-122"/>
              </a:rPr>
              <a:t>41%</a:t>
            </a:r>
            <a:r>
              <a:rPr lang="en-GB" sz="1800">
                <a:effectLst/>
                <a:latin typeface="Times New Roman" panose="02020603050405020304" pitchFamily="18" charset="0"/>
                <a:ea typeface="DengXian" panose="02010600030101010101" pitchFamily="2" charset="-122"/>
              </a:rPr>
              <a:t> of this Indonesia reviews is dated from the year </a:t>
            </a:r>
            <a:r>
              <a:rPr lang="en-GB" sz="1800" b="1">
                <a:effectLst/>
                <a:latin typeface="Times New Roman" panose="02020603050405020304" pitchFamily="18" charset="0"/>
                <a:ea typeface="DengXian" panose="02010600030101010101" pitchFamily="2" charset="-122"/>
              </a:rPr>
              <a:t>2019</a:t>
            </a:r>
            <a:r>
              <a:rPr lang="en-GB" sz="1800">
                <a:effectLst/>
                <a:latin typeface="Times New Roman" panose="02020603050405020304" pitchFamily="18" charset="0"/>
                <a:ea typeface="DengXian" panose="02010600030101010101" pitchFamily="2" charset="-122"/>
              </a:rPr>
              <a:t> while 2018 is about 34%</a:t>
            </a:r>
            <a:endParaRPr lang="en-US" sz="1800" dirty="0"/>
          </a:p>
        </p:txBody>
      </p:sp>
      <p:sp>
        <p:nvSpPr>
          <p:cNvPr id="4" name="Slide Number Placeholder 3"/>
          <p:cNvSpPr>
            <a:spLocks noGrp="1"/>
          </p:cNvSpPr>
          <p:nvPr>
            <p:ph type="sldNum" sz="quarter" idx="5"/>
          </p:nvPr>
        </p:nvSpPr>
        <p:spPr/>
        <p:txBody>
          <a:bodyPr/>
          <a:lstStyle/>
          <a:p>
            <a:fld id="{CC94E05C-0EE1-479E-B7A8-999B9E9784EF}" type="slidenum">
              <a:rPr lang="en-SG" smtClean="0"/>
              <a:t>65</a:t>
            </a:fld>
            <a:endParaRPr lang="en-SG"/>
          </a:p>
        </p:txBody>
      </p:sp>
    </p:spTree>
    <p:extLst>
      <p:ext uri="{BB962C8B-B14F-4D97-AF65-F5344CB8AC3E}">
        <p14:creationId xmlns:p14="http://schemas.microsoft.com/office/powerpoint/2010/main" val="723659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 New Roman" panose="02020603050405020304" pitchFamily="18" charset="0"/>
                <a:ea typeface="DengXian" panose="02010600030101010101" pitchFamily="2" charset="-122"/>
                <a:cs typeface="Times New Roman" panose="02020603050405020304" pitchFamily="18" charset="0"/>
              </a:rPr>
              <a:t>Accommodations reviews (</a:t>
            </a:r>
            <a:r>
              <a:rPr lang="en-SG" sz="1800" b="1" dirty="0">
                <a:effectLst/>
                <a:latin typeface="Times New Roman" panose="02020603050405020304" pitchFamily="18" charset="0"/>
                <a:ea typeface="DengXian" panose="02010600030101010101" pitchFamily="2" charset="-122"/>
                <a:cs typeface="Times New Roman" panose="02020603050405020304" pitchFamily="18" charset="0"/>
              </a:rPr>
              <a:t>27%</a:t>
            </a:r>
            <a:r>
              <a:rPr lang="en-SG" sz="1800" dirty="0">
                <a:effectLst/>
                <a:latin typeface="Times New Roman" panose="02020603050405020304" pitchFamily="18" charset="0"/>
                <a:ea typeface="DengXian" panose="02010600030101010101" pitchFamily="2" charset="-122"/>
                <a:cs typeface="Times New Roman" panose="02020603050405020304" pitchFamily="18" charset="0"/>
              </a:rPr>
              <a:t>) are more than double in quantity than dining, despite almost half of the listings (approximately 48%) online travel websites are for F&amp;B (Week 9: 11am Thu 19</a:t>
            </a:r>
            <a:r>
              <a:rPr lang="en-SG" sz="1800" baseline="30000" dirty="0">
                <a:effectLst/>
                <a:latin typeface="Times New Roman" panose="02020603050405020304" pitchFamily="18" charset="0"/>
                <a:ea typeface="DengXian" panose="02010600030101010101" pitchFamily="2" charset="-122"/>
                <a:cs typeface="Times New Roman" panose="02020603050405020304" pitchFamily="18" charset="0"/>
              </a:rPr>
              <a:t>th</a:t>
            </a:r>
            <a:r>
              <a:rPr lang="en-SG" sz="1800" dirty="0">
                <a:effectLst/>
                <a:latin typeface="Times New Roman" panose="02020603050405020304" pitchFamily="18" charset="0"/>
                <a:ea typeface="DengXian" panose="02010600030101010101" pitchFamily="2" charset="-122"/>
                <a:cs typeface="Times New Roman" panose="02020603050405020304" pitchFamily="18" charset="0"/>
              </a:rPr>
              <a:t> May 2022)</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C94E05C-0EE1-479E-B7A8-999B9E9784EF}" type="slidenum">
              <a:rPr lang="en-SG" smtClean="0"/>
              <a:t>66</a:t>
            </a:fld>
            <a:endParaRPr lang="en-SG"/>
          </a:p>
        </p:txBody>
      </p:sp>
    </p:spTree>
    <p:extLst>
      <p:ext uri="{BB962C8B-B14F-4D97-AF65-F5344CB8AC3E}">
        <p14:creationId xmlns:p14="http://schemas.microsoft.com/office/powerpoint/2010/main" val="15803663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effectLst/>
                <a:latin typeface="Times New Roman" panose="02020603050405020304" pitchFamily="18" charset="0"/>
                <a:ea typeface="DengXian" panose="02010600030101010101" pitchFamily="2" charset="-122"/>
              </a:rPr>
              <a:t>Week 9: 11am Thu 19</a:t>
            </a:r>
            <a:r>
              <a:rPr lang="en-SG" sz="1200" baseline="30000" dirty="0">
                <a:effectLst/>
                <a:latin typeface="Times New Roman" panose="02020603050405020304" pitchFamily="18" charset="0"/>
                <a:ea typeface="DengXian" panose="02010600030101010101" pitchFamily="2" charset="-122"/>
              </a:rPr>
              <a:t>th</a:t>
            </a:r>
            <a:r>
              <a:rPr lang="en-SG" sz="1200" dirty="0">
                <a:effectLst/>
                <a:latin typeface="Times New Roman" panose="02020603050405020304" pitchFamily="18" charset="0"/>
                <a:ea typeface="DengXian" panose="02010600030101010101" pitchFamily="2" charset="-122"/>
              </a:rPr>
              <a:t> May 2022 as instructed by Team I/C</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67</a:t>
            </a:fld>
            <a:endParaRPr lang="en-SG"/>
          </a:p>
        </p:txBody>
      </p:sp>
    </p:spTree>
    <p:extLst>
      <p:ext uri="{BB962C8B-B14F-4D97-AF65-F5344CB8AC3E}">
        <p14:creationId xmlns:p14="http://schemas.microsoft.com/office/powerpoint/2010/main" val="5475754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effectLst/>
                <a:latin typeface="Times New Roman" panose="02020603050405020304" pitchFamily="18" charset="0"/>
                <a:ea typeface="DengXian" panose="02010600030101010101" pitchFamily="2" charset="-122"/>
              </a:rPr>
              <a:t>Week 6: 11am Thu 28</a:t>
            </a:r>
            <a:r>
              <a:rPr lang="en-SG" sz="1200" baseline="30000" dirty="0">
                <a:effectLst/>
                <a:latin typeface="Times New Roman" panose="02020603050405020304" pitchFamily="18" charset="0"/>
                <a:ea typeface="DengXian" panose="02010600030101010101" pitchFamily="2" charset="-122"/>
              </a:rPr>
              <a:t>th</a:t>
            </a:r>
            <a:r>
              <a:rPr lang="en-SG" sz="1200" dirty="0">
                <a:effectLst/>
                <a:latin typeface="Times New Roman" panose="02020603050405020304" pitchFamily="18" charset="0"/>
                <a:ea typeface="DengXian" panose="02010600030101010101" pitchFamily="2" charset="-122"/>
              </a:rPr>
              <a:t> April 2022 as requested by Team I/C</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68</a:t>
            </a:fld>
            <a:endParaRPr lang="en-SG"/>
          </a:p>
        </p:txBody>
      </p:sp>
    </p:spTree>
    <p:extLst>
      <p:ext uri="{BB962C8B-B14F-4D97-AF65-F5344CB8AC3E}">
        <p14:creationId xmlns:p14="http://schemas.microsoft.com/office/powerpoint/2010/main" val="15654876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‘Region / Country’ set to ‘Indonesia’</a:t>
            </a:r>
            <a:br>
              <a:rPr lang="en-US" dirty="0"/>
            </a:br>
            <a:r>
              <a:rPr lang="en-US" dirty="0"/>
              <a:t>Currency set to ‘</a:t>
            </a:r>
            <a:r>
              <a:rPr lang="en-US" b="1" dirty="0"/>
              <a:t>IDR</a:t>
            </a:r>
            <a:r>
              <a:rPr lang="en-US" dirty="0"/>
              <a:t>’</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69</a:t>
            </a:fld>
            <a:endParaRPr lang="en-SG"/>
          </a:p>
        </p:txBody>
      </p:sp>
    </p:spTree>
    <p:extLst>
      <p:ext uri="{BB962C8B-B14F-4D97-AF65-F5344CB8AC3E}">
        <p14:creationId xmlns:p14="http://schemas.microsoft.com/office/powerpoint/2010/main" val="3691603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Lack of support in Natural Language Processing (NLP) for Bahasa Indonesia and dataset are the key roadblocks in this group project</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70</a:t>
            </a:fld>
            <a:endParaRPr lang="en-SG"/>
          </a:p>
        </p:txBody>
      </p:sp>
    </p:spTree>
    <p:extLst>
      <p:ext uri="{BB962C8B-B14F-4D97-AF65-F5344CB8AC3E}">
        <p14:creationId xmlns:p14="http://schemas.microsoft.com/office/powerpoint/2010/main" val="132170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a:t>
            </a:r>
            <a:r>
              <a:rPr lang="en-US" b="1" dirty="0"/>
              <a:t>3</a:t>
            </a:r>
            <a:r>
              <a:rPr lang="en-US" dirty="0"/>
              <a:t> Sentosa hotels got reviews online </a:t>
            </a:r>
            <a:r>
              <a:rPr lang="en-US" dirty="0" err="1"/>
              <a:t>Tiket</a:t>
            </a:r>
            <a:r>
              <a:rPr lang="en-US" dirty="0"/>
              <a:t>: 1) Festive RWS, 2) </a:t>
            </a:r>
            <a:r>
              <a:rPr lang="en-US" dirty="0" err="1"/>
              <a:t>Siloso</a:t>
            </a:r>
            <a:r>
              <a:rPr lang="en-US" dirty="0"/>
              <a:t> Beach Resort, &amp; 3) </a:t>
            </a:r>
            <a:r>
              <a:rPr lang="en-US" dirty="0" err="1"/>
              <a:t>ShangriLa</a:t>
            </a:r>
            <a:r>
              <a:rPr lang="en-US" dirty="0"/>
              <a:t> Rasa</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71</a:t>
            </a:fld>
            <a:endParaRPr lang="en-SG"/>
          </a:p>
        </p:txBody>
      </p:sp>
    </p:spTree>
    <p:extLst>
      <p:ext uri="{BB962C8B-B14F-4D97-AF65-F5344CB8AC3E}">
        <p14:creationId xmlns:p14="http://schemas.microsoft.com/office/powerpoint/2010/main" val="1772661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animation. Quickly run through scope.</a:t>
            </a:r>
          </a:p>
        </p:txBody>
      </p:sp>
      <p:sp>
        <p:nvSpPr>
          <p:cNvPr id="4" name="Slide Number Placeholder 3"/>
          <p:cNvSpPr>
            <a:spLocks noGrp="1"/>
          </p:cNvSpPr>
          <p:nvPr>
            <p:ph type="sldNum" sz="quarter" idx="5"/>
          </p:nvPr>
        </p:nvSpPr>
        <p:spPr/>
        <p:txBody>
          <a:bodyPr/>
          <a:lstStyle/>
          <a:p>
            <a:fld id="{FC7266D3-59E9-46E0-A720-B67BAFCDF5BC}" type="slidenum">
              <a:rPr lang="en-US" smtClean="0"/>
              <a:t>5</a:t>
            </a:fld>
            <a:endParaRPr lang="en-US"/>
          </a:p>
        </p:txBody>
      </p:sp>
    </p:spTree>
    <p:extLst>
      <p:ext uri="{BB962C8B-B14F-4D97-AF65-F5344CB8AC3E}">
        <p14:creationId xmlns:p14="http://schemas.microsoft.com/office/powerpoint/2010/main" val="33009741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Sentosa hotel reviews online </a:t>
            </a:r>
            <a:r>
              <a:rPr lang="en-US" dirty="0" err="1"/>
              <a:t>Tiket</a:t>
            </a:r>
            <a:r>
              <a:rPr lang="en-US" dirty="0"/>
              <a:t> are highly probable Indonesians but those written in ‘</a:t>
            </a:r>
            <a:r>
              <a:rPr lang="en-SG" sz="1200" i="1" dirty="0" err="1">
                <a:effectLst/>
                <a:latin typeface="Times New Roman" panose="02020603050405020304" pitchFamily="18" charset="0"/>
                <a:ea typeface="DengXian" panose="02010600030101010101" pitchFamily="2" charset="-122"/>
                <a:cs typeface="Times New Roman" panose="02020603050405020304" pitchFamily="18" charset="0"/>
              </a:rPr>
              <a:t>inggris</a:t>
            </a:r>
            <a:r>
              <a:rPr lang="en-SG" sz="1200" i="1" dirty="0">
                <a:effectLst/>
                <a:latin typeface="Times New Roman" panose="02020603050405020304" pitchFamily="18" charset="0"/>
                <a:ea typeface="DengXian" panose="02010600030101010101" pitchFamily="2" charset="-122"/>
                <a:cs typeface="Times New Roman" panose="02020603050405020304" pitchFamily="18" charset="0"/>
              </a:rPr>
              <a:t>’</a:t>
            </a:r>
            <a:r>
              <a:rPr lang="en-SG" sz="1200" i="0" dirty="0">
                <a:effectLst/>
                <a:latin typeface="Times New Roman" panose="02020603050405020304" pitchFamily="18" charset="0"/>
                <a:ea typeface="DengXian" panose="02010600030101010101" pitchFamily="2" charset="-122"/>
                <a:cs typeface="Times New Roman" panose="02020603050405020304" pitchFamily="18" charset="0"/>
              </a:rPr>
              <a:t> are excluded in this group project to fulfil SDC specific instruction for local native NLP.</a:t>
            </a:r>
            <a:br>
              <a:rPr lang="en-SG" sz="1200" i="0" dirty="0">
                <a:effectLst/>
                <a:latin typeface="Times New Roman" panose="02020603050405020304" pitchFamily="18" charset="0"/>
                <a:ea typeface="DengXian" panose="02010600030101010101" pitchFamily="2" charset="-122"/>
                <a:cs typeface="Times New Roman" panose="02020603050405020304" pitchFamily="18" charset="0"/>
              </a:rPr>
            </a:br>
            <a:r>
              <a:rPr lang="en-SG" sz="1200" i="0" dirty="0">
                <a:effectLst/>
                <a:latin typeface="Times New Roman" panose="02020603050405020304" pitchFamily="18" charset="0"/>
                <a:ea typeface="DengXian" panose="02010600030101010101" pitchFamily="2" charset="-122"/>
                <a:cs typeface="Times New Roman" panose="02020603050405020304" pitchFamily="18" charset="0"/>
              </a:rPr>
              <a:t>They can be included if it’s based on Indonesia visitors regardless of their language.</a:t>
            </a:r>
            <a:endParaRPr lang="en-SG" i="0" dirty="0"/>
          </a:p>
        </p:txBody>
      </p:sp>
      <p:sp>
        <p:nvSpPr>
          <p:cNvPr id="4" name="Slide Number Placeholder 3"/>
          <p:cNvSpPr>
            <a:spLocks noGrp="1"/>
          </p:cNvSpPr>
          <p:nvPr>
            <p:ph type="sldNum" sz="quarter" idx="5"/>
          </p:nvPr>
        </p:nvSpPr>
        <p:spPr/>
        <p:txBody>
          <a:bodyPr/>
          <a:lstStyle/>
          <a:p>
            <a:fld id="{CC94E05C-0EE1-479E-B7A8-999B9E9784EF}" type="slidenum">
              <a:rPr lang="en-SG" smtClean="0"/>
              <a:t>72</a:t>
            </a:fld>
            <a:endParaRPr lang="en-SG"/>
          </a:p>
        </p:txBody>
      </p:sp>
    </p:spTree>
    <p:extLst>
      <p:ext uri="{BB962C8B-B14F-4D97-AF65-F5344CB8AC3E}">
        <p14:creationId xmlns:p14="http://schemas.microsoft.com/office/powerpoint/2010/main" val="11526816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few Indonesian reviews were beyond our date range</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73</a:t>
            </a:fld>
            <a:endParaRPr lang="en-SG"/>
          </a:p>
        </p:txBody>
      </p:sp>
    </p:spTree>
    <p:extLst>
      <p:ext uri="{BB962C8B-B14F-4D97-AF65-F5344CB8AC3E}">
        <p14:creationId xmlns:p14="http://schemas.microsoft.com/office/powerpoint/2010/main" val="37625014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Details emailed in PDF &amp; excel spreadsheets (</a:t>
            </a:r>
            <a:r>
              <a:rPr lang="en-US" b="1" dirty="0"/>
              <a:t>7</a:t>
            </a:r>
            <a:r>
              <a:rPr lang="en-US" dirty="0"/>
              <a:t> tabs) for Week 11: 11am Thu 02</a:t>
            </a:r>
            <a:r>
              <a:rPr lang="en-US" baseline="30000" dirty="0"/>
              <a:t>nd</a:t>
            </a:r>
            <a:r>
              <a:rPr lang="en-US" dirty="0"/>
              <a:t> June 2022 SDC engagement session</a:t>
            </a:r>
          </a:p>
        </p:txBody>
      </p:sp>
      <p:sp>
        <p:nvSpPr>
          <p:cNvPr id="4" name="Slide Number Placeholder 3"/>
          <p:cNvSpPr>
            <a:spLocks noGrp="1"/>
          </p:cNvSpPr>
          <p:nvPr>
            <p:ph type="sldNum" sz="quarter" idx="5"/>
          </p:nvPr>
        </p:nvSpPr>
        <p:spPr/>
        <p:txBody>
          <a:bodyPr/>
          <a:lstStyle/>
          <a:p>
            <a:fld id="{CC94E05C-0EE1-479E-B7A8-999B9E9784EF}" type="slidenum">
              <a:rPr lang="en-SG" smtClean="0"/>
              <a:t>74</a:t>
            </a:fld>
            <a:endParaRPr lang="en-SG"/>
          </a:p>
        </p:txBody>
      </p:sp>
    </p:spTree>
    <p:extLst>
      <p:ext uri="{BB962C8B-B14F-4D97-AF65-F5344CB8AC3E}">
        <p14:creationId xmlns:p14="http://schemas.microsoft.com/office/powerpoint/2010/main" val="13066617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0</a:t>
            </a:r>
            <a:r>
              <a:rPr lang="en-US" dirty="0"/>
              <a:t> </a:t>
            </a:r>
            <a:r>
              <a:rPr lang="en-US" u="sng" dirty="0"/>
              <a:t>Indonesia</a:t>
            </a:r>
            <a:r>
              <a:rPr lang="en-US" dirty="0"/>
              <a:t> reviews for </a:t>
            </a:r>
            <a:r>
              <a:rPr lang="en-US" b="1" dirty="0"/>
              <a:t>5</a:t>
            </a:r>
            <a:r>
              <a:rPr lang="en-US" dirty="0"/>
              <a:t> Sentosa </a:t>
            </a:r>
            <a:r>
              <a:rPr lang="en-US" u="sng" dirty="0"/>
              <a:t>Hotels</a:t>
            </a:r>
            <a:r>
              <a:rPr lang="en-US" u="none" dirty="0"/>
              <a:t> (out of total </a:t>
            </a:r>
            <a:r>
              <a:rPr lang="en-US" b="1" u="none" dirty="0"/>
              <a:t>21</a:t>
            </a:r>
            <a:r>
              <a:rPr lang="en-US" u="none" dirty="0"/>
              <a:t> listed online)</a:t>
            </a:r>
            <a:r>
              <a:rPr lang="en-US" dirty="0"/>
              <a:t>: 1] Barracks Hotel Sentosa, 2] Club Residences @ The Knolls, 3] Glamping, 4] </a:t>
            </a:r>
            <a:r>
              <a:rPr lang="en-US" dirty="0" err="1"/>
              <a:t>TreeTop</a:t>
            </a:r>
            <a:r>
              <a:rPr lang="en-US" dirty="0"/>
              <a:t> Lofts, &amp; 5] Ocean Suites RWS</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75</a:t>
            </a:fld>
            <a:endParaRPr lang="en-SG"/>
          </a:p>
        </p:txBody>
      </p:sp>
    </p:spTree>
    <p:extLst>
      <p:ext uri="{BB962C8B-B14F-4D97-AF65-F5344CB8AC3E}">
        <p14:creationId xmlns:p14="http://schemas.microsoft.com/office/powerpoint/2010/main" val="19885393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a:t>
            </a:r>
            <a:r>
              <a:rPr lang="en-US" b="1" dirty="0" err="1"/>
              <a:t>Siloso</a:t>
            </a:r>
            <a:r>
              <a:rPr lang="en-US" b="1" dirty="0"/>
              <a:t> Beach Resort</a:t>
            </a:r>
            <a:r>
              <a:rPr lang="en-US" dirty="0"/>
              <a:t> has the most Indonesia reviews online </a:t>
            </a:r>
            <a:r>
              <a:rPr lang="en-US" dirty="0" err="1"/>
              <a:t>Travelok</a:t>
            </a:r>
            <a:r>
              <a:rPr lang="en-US" dirty="0"/>
              <a:t> for Sentosa hotel during 2018-2022,</a:t>
            </a:r>
            <a:br>
              <a:rPr lang="en-US" dirty="0"/>
            </a:br>
            <a:r>
              <a:rPr lang="en-US" dirty="0"/>
              <a:t>Village Hotel Sentosa has the largest percentage fulfilling this group project criteria (Noted for possible data analysis output bias)</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76</a:t>
            </a:fld>
            <a:endParaRPr lang="en-SG"/>
          </a:p>
        </p:txBody>
      </p:sp>
    </p:spTree>
    <p:extLst>
      <p:ext uri="{BB962C8B-B14F-4D97-AF65-F5344CB8AC3E}">
        <p14:creationId xmlns:p14="http://schemas.microsoft.com/office/powerpoint/2010/main" val="1618835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Translation from the native language in Bahasa Indonesia to English is only done </a:t>
            </a:r>
            <a:r>
              <a:rPr lang="en-US" u="sng" dirty="0"/>
              <a:t>at the end</a:t>
            </a:r>
            <a:r>
              <a:rPr lang="en-US" dirty="0"/>
              <a:t> strictly just to understand the output.</a:t>
            </a:r>
          </a:p>
          <a:p>
            <a:r>
              <a:rPr lang="en-US" dirty="0"/>
              <a:t>All textual analysis is processed in its original form with minimal pre-processing necessitated to reduce lose in accuracy. (Week 6: 11am Thu 28th April 2022)</a:t>
            </a:r>
          </a:p>
          <a:p>
            <a:endParaRPr lang="en-US" dirty="0"/>
          </a:p>
          <a:p>
            <a:r>
              <a:rPr lang="en-US" dirty="0"/>
              <a:t>Noticeable Trend: ‘</a:t>
            </a:r>
            <a:r>
              <a:rPr lang="en-US" i="1" dirty="0" err="1"/>
              <a:t>bersih</a:t>
            </a:r>
            <a:r>
              <a:rPr lang="en-US" dirty="0"/>
              <a:t>‘ (</a:t>
            </a:r>
            <a:r>
              <a:rPr lang="en-US" b="1" dirty="0"/>
              <a:t>clean</a:t>
            </a:r>
            <a:r>
              <a:rPr lang="en-US" dirty="0"/>
              <a:t>) is mentioned FOUR (</a:t>
            </a:r>
            <a:r>
              <a:rPr lang="en-US" b="1" dirty="0"/>
              <a:t>4</a:t>
            </a:r>
            <a:r>
              <a:rPr lang="en-US" dirty="0"/>
              <a:t>) times in 2022’s six (6) reviews (</a:t>
            </a:r>
            <a:r>
              <a:rPr lang="en-US" b="1" dirty="0"/>
              <a:t>67%</a:t>
            </a:r>
            <a:r>
              <a:rPr lang="en-US" dirty="0"/>
              <a:t>) compared to SIXTEEN (16) times out of 2019’s 89 hotel reviews in Bahasa Indonesian (18%)</a:t>
            </a:r>
          </a:p>
          <a:p>
            <a:r>
              <a:rPr lang="en-US" dirty="0"/>
              <a:t>2020-2022: Service / Friendly / Pleasant / Staff </a:t>
            </a:r>
            <a:r>
              <a:rPr lang="en-US" u="sng" dirty="0"/>
              <a:t>disappeared</a:t>
            </a:r>
          </a:p>
          <a:p>
            <a:r>
              <a:rPr lang="en-US" dirty="0"/>
              <a:t>Swimming / Pool </a:t>
            </a:r>
            <a:r>
              <a:rPr lang="en-US" b="1" dirty="0"/>
              <a:t>30%</a:t>
            </a:r>
            <a:r>
              <a:rPr lang="en-US" dirty="0"/>
              <a:t> in 2019 / Child </a:t>
            </a:r>
            <a:r>
              <a:rPr lang="en-US" b="1" dirty="0"/>
              <a:t>28%</a:t>
            </a:r>
            <a:r>
              <a:rPr lang="en-US" dirty="0"/>
              <a:t> in 2019 / Family </a:t>
            </a:r>
            <a:r>
              <a:rPr lang="en-US" b="1" dirty="0"/>
              <a:t>13%</a:t>
            </a:r>
            <a:r>
              <a:rPr lang="en-US" dirty="0"/>
              <a:t> 2019 : significant reduction</a:t>
            </a:r>
          </a:p>
        </p:txBody>
      </p:sp>
      <p:sp>
        <p:nvSpPr>
          <p:cNvPr id="4" name="Slide Number Placeholder 3"/>
          <p:cNvSpPr>
            <a:spLocks noGrp="1"/>
          </p:cNvSpPr>
          <p:nvPr>
            <p:ph type="sldNum" sz="quarter" idx="5"/>
          </p:nvPr>
        </p:nvSpPr>
        <p:spPr/>
        <p:txBody>
          <a:bodyPr/>
          <a:lstStyle/>
          <a:p>
            <a:fld id="{CC94E05C-0EE1-479E-B7A8-999B9E9784EF}" type="slidenum">
              <a:rPr lang="en-SG" smtClean="0"/>
              <a:t>77</a:t>
            </a:fld>
            <a:endParaRPr lang="en-SG"/>
          </a:p>
        </p:txBody>
      </p:sp>
    </p:spTree>
    <p:extLst>
      <p:ext uri="{BB962C8B-B14F-4D97-AF65-F5344CB8AC3E}">
        <p14:creationId xmlns:p14="http://schemas.microsoft.com/office/powerpoint/2010/main" val="28965310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dirty="0">
                <a:effectLst/>
                <a:latin typeface="Times New Roman" panose="02020603050405020304" pitchFamily="18" charset="0"/>
                <a:ea typeface="DengXian" panose="02010600030101010101" pitchFamily="2" charset="-122"/>
              </a:rPr>
              <a:t>Named Entity Recognition (NER) in </a:t>
            </a:r>
            <a:r>
              <a:rPr lang="en-SG" sz="1800" dirty="0" err="1">
                <a:effectLst/>
                <a:latin typeface="Times New Roman" panose="02020603050405020304" pitchFamily="18" charset="0"/>
                <a:ea typeface="DengXian" panose="02010600030101010101" pitchFamily="2" charset="-122"/>
              </a:rPr>
              <a:t>SpaCy</a:t>
            </a:r>
            <a:r>
              <a:rPr lang="en-SG" sz="1800" dirty="0">
                <a:effectLst/>
                <a:latin typeface="Times New Roman" panose="02020603050405020304" pitchFamily="18" charset="0"/>
                <a:ea typeface="DengXian" panose="02010600030101010101" pitchFamily="2" charset="-122"/>
              </a:rPr>
              <a:t> pipeline (with Wikipedia QID) requires additional pre-training thus was not effective to extract keywords for filtering irrelevant social media data (Week 7: 11am Thu 05</a:t>
            </a:r>
            <a:r>
              <a:rPr lang="en-SG" sz="1800" baseline="30000" dirty="0">
                <a:effectLst/>
                <a:latin typeface="Times New Roman" panose="02020603050405020304" pitchFamily="18" charset="0"/>
                <a:ea typeface="DengXian" panose="02010600030101010101" pitchFamily="2" charset="-122"/>
              </a:rPr>
              <a:t>th</a:t>
            </a:r>
            <a:r>
              <a:rPr lang="en-SG" sz="1800" dirty="0">
                <a:effectLst/>
                <a:latin typeface="Times New Roman" panose="02020603050405020304" pitchFamily="18" charset="0"/>
                <a:ea typeface="DengXian" panose="02010600030101010101" pitchFamily="2" charset="-122"/>
              </a:rPr>
              <a:t> May 2022)</a:t>
            </a:r>
            <a:br>
              <a:rPr lang="en-SG" sz="1800" dirty="0">
                <a:effectLst/>
                <a:latin typeface="Times New Roman" panose="02020603050405020304" pitchFamily="18" charset="0"/>
                <a:ea typeface="DengXian" panose="02010600030101010101" pitchFamily="2" charset="-122"/>
              </a:rPr>
            </a:br>
            <a:br>
              <a:rPr lang="en-SG" sz="1800" dirty="0">
                <a:effectLst/>
                <a:latin typeface="Times New Roman" panose="02020603050405020304" pitchFamily="18" charset="0"/>
                <a:ea typeface="DengXian" panose="02010600030101010101" pitchFamily="2" charset="-122"/>
              </a:rPr>
            </a:br>
            <a:r>
              <a:rPr lang="en-SG" sz="1800" dirty="0">
                <a:effectLst/>
                <a:latin typeface="Times New Roman" panose="02020603050405020304" pitchFamily="18" charset="0"/>
                <a:ea typeface="DengXian" panose="02010600030101010101" pitchFamily="2" charset="-122"/>
              </a:rPr>
              <a:t>n-gram (Bi-gram/Tri-gram) extracts efficiently: e.g. ‘Swimming Pool’, ‘Universal Studio’, ‘Shuttle </a:t>
            </a:r>
            <a:r>
              <a:rPr lang="en-SG" sz="1800" dirty="0" err="1">
                <a:effectLst/>
                <a:latin typeface="Times New Roman" panose="02020603050405020304" pitchFamily="18" charset="0"/>
                <a:ea typeface="DengXian" panose="02010600030101010101" pitchFamily="2" charset="-122"/>
              </a:rPr>
              <a:t>Bus’</a:t>
            </a:r>
            <a:endParaRPr lang="en-SG" sz="1800" dirty="0">
              <a:effectLst/>
              <a:latin typeface="Times New Roman" panose="02020603050405020304" pitchFamily="18" charset="0"/>
              <a:ea typeface="DengXian" panose="02010600030101010101" pitchFamily="2" charset="-122"/>
            </a:endParaRPr>
          </a:p>
          <a:p>
            <a:r>
              <a:rPr lang="en-SG" sz="1800" dirty="0">
                <a:effectLst/>
                <a:latin typeface="Times New Roman" panose="02020603050405020304" pitchFamily="18" charset="0"/>
                <a:ea typeface="DengXian" panose="02010600030101010101" pitchFamily="2" charset="-122"/>
              </a:rPr>
              <a:t>‘Resort Word Sentosa’, ‘Good hotel’, ‘Hard Rock Hotel’</a:t>
            </a:r>
          </a:p>
          <a:p>
            <a:endParaRPr lang="en-SG" sz="1800" dirty="0">
              <a:effectLst/>
              <a:latin typeface="Times New Roman" panose="02020603050405020304" pitchFamily="18" charset="0"/>
              <a:ea typeface="DengXian" panose="02010600030101010101" pitchFamily="2" charset="-122"/>
            </a:endParaRPr>
          </a:p>
          <a:p>
            <a:r>
              <a:rPr lang="en-SG" sz="1800" dirty="0" err="1">
                <a:effectLst/>
                <a:latin typeface="Times New Roman" panose="02020603050405020304" pitchFamily="18" charset="0"/>
                <a:ea typeface="DengXian" panose="02010600030101010101" pitchFamily="2" charset="-122"/>
              </a:rPr>
              <a:t>VivoCity</a:t>
            </a:r>
            <a:r>
              <a:rPr lang="en-SG" sz="1800" dirty="0">
                <a:effectLst/>
                <a:latin typeface="Times New Roman" panose="02020603050405020304" pitchFamily="18" charset="0"/>
                <a:ea typeface="DengXian" panose="02010600030101010101" pitchFamily="2" charset="-122"/>
              </a:rPr>
              <a:t> not located at Sentosa but it’s closely related as ‘the Gateway to Sentosa’</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78</a:t>
            </a:fld>
            <a:endParaRPr lang="en-SG"/>
          </a:p>
        </p:txBody>
      </p:sp>
    </p:spTree>
    <p:extLst>
      <p:ext uri="{BB962C8B-B14F-4D97-AF65-F5344CB8AC3E}">
        <p14:creationId xmlns:p14="http://schemas.microsoft.com/office/powerpoint/2010/main" val="10927975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Annual word clouds show how the Sentosa hotel trend shifted with the Indonesia visitors</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79</a:t>
            </a:fld>
            <a:endParaRPr lang="en-SG"/>
          </a:p>
        </p:txBody>
      </p:sp>
    </p:spTree>
    <p:extLst>
      <p:ext uri="{BB962C8B-B14F-4D97-AF65-F5344CB8AC3E}">
        <p14:creationId xmlns:p14="http://schemas.microsoft.com/office/powerpoint/2010/main" val="9889661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Translated from Indonesian to English for understanding of the output</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80</a:t>
            </a:fld>
            <a:endParaRPr lang="en-SG"/>
          </a:p>
        </p:txBody>
      </p:sp>
    </p:spTree>
    <p:extLst>
      <p:ext uri="{BB962C8B-B14F-4D97-AF65-F5344CB8AC3E}">
        <p14:creationId xmlns:p14="http://schemas.microsoft.com/office/powerpoint/2010/main" val="31628686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Face-mask wearing mandatory around mid-April 2020 with reduced global travel</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81</a:t>
            </a:fld>
            <a:endParaRPr lang="en-SG"/>
          </a:p>
        </p:txBody>
      </p:sp>
    </p:spTree>
    <p:extLst>
      <p:ext uri="{BB962C8B-B14F-4D97-AF65-F5344CB8AC3E}">
        <p14:creationId xmlns:p14="http://schemas.microsoft.com/office/powerpoint/2010/main" val="1306402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Explaining the kind of posts , content and user engagement.</a:t>
            </a:r>
          </a:p>
          <a:p>
            <a:endParaRPr lang="en-US" dirty="0"/>
          </a:p>
          <a:p>
            <a:r>
              <a:rPr lang="en-US" dirty="0"/>
              <a:t>Explain that Instagram users tend to use less text because of how Instagram show the post</a:t>
            </a:r>
          </a:p>
          <a:p>
            <a:endParaRPr lang="en-US" dirty="0"/>
          </a:p>
          <a:p>
            <a:r>
              <a:rPr lang="en-US" dirty="0"/>
              <a:t>Facebook deals with photos differently</a:t>
            </a:r>
          </a:p>
        </p:txBody>
      </p:sp>
      <p:sp>
        <p:nvSpPr>
          <p:cNvPr id="4" name="Slide Number Placeholder 3"/>
          <p:cNvSpPr>
            <a:spLocks noGrp="1"/>
          </p:cNvSpPr>
          <p:nvPr>
            <p:ph type="sldNum" sz="quarter" idx="5"/>
          </p:nvPr>
        </p:nvSpPr>
        <p:spPr/>
        <p:txBody>
          <a:bodyPr/>
          <a:lstStyle/>
          <a:p>
            <a:fld id="{FC7266D3-59E9-46E0-A720-B67BAFCDF5BC}" type="slidenum">
              <a:rPr lang="en-US" smtClean="0"/>
              <a:t>6</a:t>
            </a:fld>
            <a:endParaRPr lang="en-US"/>
          </a:p>
        </p:txBody>
      </p:sp>
    </p:spTree>
    <p:extLst>
      <p:ext uri="{BB962C8B-B14F-4D97-AF65-F5344CB8AC3E}">
        <p14:creationId xmlns:p14="http://schemas.microsoft.com/office/powerpoint/2010/main" val="19637743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rare to common: bigger size indicate higher frequency of word in Indonesia reviews</a:t>
            </a:r>
          </a:p>
          <a:p>
            <a:r>
              <a:rPr lang="en-US" dirty="0"/>
              <a:t>E.g. ‘Toilet’, ‘Casino’, ‘Bathroom’, ‘Breakfast’, ‘Restaurant’, ‘Strategic’, ‘Location’</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82</a:t>
            </a:fld>
            <a:endParaRPr lang="en-SG"/>
          </a:p>
        </p:txBody>
      </p:sp>
    </p:spTree>
    <p:extLst>
      <p:ext uri="{BB962C8B-B14F-4D97-AF65-F5344CB8AC3E}">
        <p14:creationId xmlns:p14="http://schemas.microsoft.com/office/powerpoint/2010/main" val="2922898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part covers the Sentosa </a:t>
            </a:r>
            <a:r>
              <a:rPr lang="en-US" b="1" dirty="0"/>
              <a:t>Dining</a:t>
            </a:r>
            <a:r>
              <a:rPr lang="en-US" dirty="0"/>
              <a:t>’s data analysis</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83</a:t>
            </a:fld>
            <a:endParaRPr lang="en-SG"/>
          </a:p>
        </p:txBody>
      </p:sp>
    </p:spTree>
    <p:extLst>
      <p:ext uri="{BB962C8B-B14F-4D97-AF65-F5344CB8AC3E}">
        <p14:creationId xmlns:p14="http://schemas.microsoft.com/office/powerpoint/2010/main" val="1956859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 14: 11am </a:t>
            </a:r>
            <a:r>
              <a:rPr lang="en-SG" b="0" i="0" dirty="0">
                <a:solidFill>
                  <a:srgbClr val="000000"/>
                </a:solidFill>
                <a:effectLst/>
                <a:latin typeface="Calibri" panose="020F0502020204030204" pitchFamily="34" charset="0"/>
              </a:rPr>
              <a:t>Tue 21</a:t>
            </a:r>
            <a:r>
              <a:rPr lang="en-SG" b="0" i="0" baseline="30000" dirty="0">
                <a:solidFill>
                  <a:srgbClr val="000000"/>
                </a:solidFill>
                <a:effectLst/>
                <a:latin typeface="Calibri" panose="020F0502020204030204" pitchFamily="34" charset="0"/>
              </a:rPr>
              <a:t>st</a:t>
            </a:r>
            <a:r>
              <a:rPr lang="en-SG" b="0" i="0" dirty="0">
                <a:solidFill>
                  <a:srgbClr val="000000"/>
                </a:solidFill>
                <a:effectLst/>
                <a:latin typeface="Calibri" panose="020F0502020204030204" pitchFamily="34" charset="0"/>
              </a:rPr>
              <a:t> </a:t>
            </a:r>
            <a:r>
              <a:rPr lang="en-US" dirty="0"/>
              <a:t>June 2022 as allocated by Team I/C</a:t>
            </a:r>
          </a:p>
        </p:txBody>
      </p:sp>
      <p:sp>
        <p:nvSpPr>
          <p:cNvPr id="4" name="Slide Number Placeholder 3"/>
          <p:cNvSpPr>
            <a:spLocks noGrp="1"/>
          </p:cNvSpPr>
          <p:nvPr>
            <p:ph type="sldNum" sz="quarter" idx="5"/>
          </p:nvPr>
        </p:nvSpPr>
        <p:spPr/>
        <p:txBody>
          <a:bodyPr/>
          <a:lstStyle/>
          <a:p>
            <a:fld id="{CC94E05C-0EE1-479E-B7A8-999B9E9784EF}" type="slidenum">
              <a:rPr lang="en-SG" smtClean="0"/>
              <a:t>84</a:t>
            </a:fld>
            <a:endParaRPr lang="en-SG"/>
          </a:p>
        </p:txBody>
      </p:sp>
    </p:spTree>
    <p:extLst>
      <p:ext uri="{BB962C8B-B14F-4D97-AF65-F5344CB8AC3E}">
        <p14:creationId xmlns:p14="http://schemas.microsoft.com/office/powerpoint/2010/main" val="39242449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dirty="0"/>
              <a:t>Google</a:t>
            </a:r>
            <a:r>
              <a:rPr lang="en-SG" dirty="0"/>
              <a:t> </a:t>
            </a:r>
            <a:r>
              <a:rPr lang="en-SG" u="sng" dirty="0"/>
              <a:t>Dining</a:t>
            </a:r>
            <a:r>
              <a:rPr lang="en-SG" dirty="0"/>
              <a:t> Indo: </a:t>
            </a:r>
            <a:r>
              <a:rPr lang="en-SG" dirty="0">
                <a:highlight>
                  <a:srgbClr val="FFFF00"/>
                </a:highlight>
              </a:rPr>
              <a:t>1) Malaysian Food Street</a:t>
            </a:r>
            <a:r>
              <a:rPr lang="en-SG" dirty="0"/>
              <a:t> </a:t>
            </a:r>
            <a:r>
              <a:rPr lang="en-SG" b="1" dirty="0"/>
              <a:t>20</a:t>
            </a:r>
            <a:r>
              <a:rPr lang="en-SG" dirty="0"/>
              <a:t>, 2) Good Old Days Food Court (HALAL) </a:t>
            </a:r>
            <a:r>
              <a:rPr lang="en-SG" b="1" dirty="0"/>
              <a:t>8</a:t>
            </a:r>
            <a:r>
              <a:rPr lang="en-SG" dirty="0"/>
              <a:t>, 3) Hard Rock Café (American) </a:t>
            </a:r>
            <a:r>
              <a:rPr lang="en-SG" b="1" dirty="0"/>
              <a:t>7</a:t>
            </a:r>
            <a:r>
              <a:rPr lang="en-SG" dirty="0"/>
              <a:t>, 6) Din Tai Fung RWS (Taiwan) </a:t>
            </a:r>
            <a:r>
              <a:rPr lang="en-SG" b="1" dirty="0"/>
              <a:t>5</a:t>
            </a:r>
            <a:r>
              <a:rPr lang="en-SG" dirty="0"/>
              <a:t>, 6) Loui's NY Pizza </a:t>
            </a:r>
            <a:r>
              <a:rPr lang="en-SG" dirty="0" err="1"/>
              <a:t>Parlor</a:t>
            </a:r>
            <a:r>
              <a:rPr lang="en-SG" dirty="0"/>
              <a:t> Universal Studios </a:t>
            </a:r>
            <a:r>
              <a:rPr lang="en-SG" b="1" dirty="0"/>
              <a:t>5</a:t>
            </a:r>
            <a:r>
              <a:rPr lang="en-SG" dirty="0"/>
              <a:t>, 6) Tanjong Beach Club (Seafood) </a:t>
            </a:r>
            <a:r>
              <a:rPr lang="en-SG" b="1" dirty="0"/>
              <a:t>5</a:t>
            </a:r>
            <a:r>
              <a:rPr lang="en-SG" dirty="0"/>
              <a:t>, 7) </a:t>
            </a:r>
            <a:r>
              <a:rPr lang="en-SG" dirty="0" err="1"/>
              <a:t>Streats</a:t>
            </a:r>
            <a:r>
              <a:rPr lang="en-SG" dirty="0"/>
              <a:t> Asian Café RWS </a:t>
            </a:r>
            <a:r>
              <a:rPr lang="en-SG" b="1" dirty="0"/>
              <a:t>3</a:t>
            </a:r>
            <a:r>
              <a:rPr lang="en-SG" dirty="0"/>
              <a:t>, 12) Arches Restaurant (Indian) </a:t>
            </a:r>
            <a:r>
              <a:rPr lang="en-SG" b="1" dirty="0"/>
              <a:t>2</a:t>
            </a:r>
            <a:r>
              <a:rPr lang="en-SG" dirty="0"/>
              <a:t>, 12) Goldilocks Fried Chicken (Filipino) </a:t>
            </a:r>
            <a:r>
              <a:rPr lang="en-SG" b="1" dirty="0"/>
              <a:t>2</a:t>
            </a:r>
            <a:r>
              <a:rPr lang="en-SG" dirty="0"/>
              <a:t>, 12) </a:t>
            </a:r>
            <a:r>
              <a:rPr lang="en-SG" dirty="0" err="1"/>
              <a:t>Putien</a:t>
            </a:r>
            <a:r>
              <a:rPr lang="en-SG" dirty="0"/>
              <a:t> (Chinese) </a:t>
            </a:r>
            <a:r>
              <a:rPr lang="en-SG" b="1" dirty="0"/>
              <a:t>2</a:t>
            </a:r>
            <a:r>
              <a:rPr lang="en-SG" dirty="0"/>
              <a:t>, 12) </a:t>
            </a:r>
            <a:r>
              <a:rPr lang="en-SG" dirty="0" err="1"/>
              <a:t>McCafe</a:t>
            </a:r>
            <a:r>
              <a:rPr lang="en-SG" dirty="0"/>
              <a:t> (HALAL) </a:t>
            </a:r>
            <a:r>
              <a:rPr lang="en-SG" b="1" dirty="0"/>
              <a:t>2</a:t>
            </a:r>
            <a:r>
              <a:rPr lang="en-SG" dirty="0"/>
              <a:t>, 12) McDonald's (HALAL) </a:t>
            </a:r>
            <a:r>
              <a:rPr lang="en-SG" b="1" dirty="0"/>
              <a:t>2</a:t>
            </a:r>
            <a:r>
              <a:rPr lang="en-SG" dirty="0"/>
              <a:t>, 35) Blue Lotus Singapore Chinese Eating House </a:t>
            </a:r>
            <a:r>
              <a:rPr lang="en-SG" b="1" dirty="0"/>
              <a:t>1</a:t>
            </a:r>
            <a:r>
              <a:rPr lang="en-SG" dirty="0"/>
              <a:t>, 35) Bones 'n Barrels Sentosa (Live Music Bar) </a:t>
            </a:r>
            <a:r>
              <a:rPr lang="en-SG" b="1" dirty="0"/>
              <a:t>1</a:t>
            </a:r>
            <a:r>
              <a:rPr lang="en-SG" dirty="0"/>
              <a:t>, 35) </a:t>
            </a:r>
            <a:r>
              <a:rPr lang="en-SG" dirty="0" err="1"/>
              <a:t>Coastes</a:t>
            </a:r>
            <a:r>
              <a:rPr lang="en-SG" dirty="0"/>
              <a:t> @ </a:t>
            </a:r>
            <a:r>
              <a:rPr lang="en-SG" dirty="0" err="1"/>
              <a:t>Siloso</a:t>
            </a:r>
            <a:r>
              <a:rPr lang="en-SG" dirty="0"/>
              <a:t> Beach Walk (Bar) </a:t>
            </a:r>
            <a:r>
              <a:rPr lang="en-SG" b="1" dirty="0"/>
              <a:t>1</a:t>
            </a:r>
            <a:r>
              <a:rPr lang="en-SG" dirty="0"/>
              <a:t>, 35) Coffee Bean and Tea Leaf (HALAL) </a:t>
            </a:r>
            <a:r>
              <a:rPr lang="en-SG" b="1" dirty="0"/>
              <a:t>1</a:t>
            </a:r>
            <a:r>
              <a:rPr lang="en-SG" dirty="0"/>
              <a:t>, 35) </a:t>
            </a:r>
            <a:r>
              <a:rPr lang="en-SG" dirty="0" err="1"/>
              <a:t>eM</a:t>
            </a:r>
            <a:r>
              <a:rPr lang="en-SG" dirty="0"/>
              <a:t> By The Marina (Japanese) </a:t>
            </a:r>
            <a:r>
              <a:rPr lang="en-SG" b="1" dirty="0"/>
              <a:t>1</a:t>
            </a:r>
            <a:r>
              <a:rPr lang="en-SG" dirty="0"/>
              <a:t>, 35) Feng Shui Inn (Cantonese) </a:t>
            </a:r>
            <a:r>
              <a:rPr lang="en-SG" b="1" dirty="0"/>
              <a:t>1</a:t>
            </a:r>
            <a:r>
              <a:rPr lang="en-SG" b="0" dirty="0"/>
              <a:t>, </a:t>
            </a:r>
            <a:r>
              <a:rPr lang="it-IT" b="0" dirty="0"/>
              <a:t>35) Fratelli Trattoria (Italian) </a:t>
            </a:r>
            <a:r>
              <a:rPr lang="it-IT" b="1" dirty="0"/>
              <a:t>1</a:t>
            </a:r>
            <a:r>
              <a:rPr lang="it-IT" b="0" dirty="0"/>
              <a:t>, </a:t>
            </a:r>
            <a:r>
              <a:rPr lang="nb-NO" b="0" dirty="0"/>
              <a:t>35) Krispy Kreme Sentosa (HALAL) </a:t>
            </a:r>
            <a:r>
              <a:rPr lang="nb-NO" b="1" dirty="0"/>
              <a:t>1</a:t>
            </a:r>
            <a:r>
              <a:rPr lang="nb-NO" b="0" dirty="0"/>
              <a:t>, </a:t>
            </a:r>
            <a:r>
              <a:rPr lang="en-US" b="0" dirty="0"/>
              <a:t>35) </a:t>
            </a:r>
            <a:r>
              <a:rPr lang="en-US" b="0" dirty="0" err="1"/>
              <a:t>Marrybrown</a:t>
            </a:r>
            <a:r>
              <a:rPr lang="en-US" b="0" dirty="0"/>
              <a:t> (Malaysian fast-food) </a:t>
            </a:r>
            <a:r>
              <a:rPr lang="en-US" b="1" dirty="0"/>
              <a:t>1</a:t>
            </a:r>
            <a:r>
              <a:rPr lang="en-US" b="0" dirty="0"/>
              <a:t>, 35) Mambo Beach Club (Bar) </a:t>
            </a:r>
            <a:r>
              <a:rPr lang="en-US" b="1" dirty="0"/>
              <a:t>1</a:t>
            </a:r>
            <a:r>
              <a:rPr lang="en-US" b="0" dirty="0"/>
              <a:t>, 35) Mel’s Drive-in RWS (American) </a:t>
            </a:r>
            <a:r>
              <a:rPr lang="en-US" b="1" dirty="0"/>
              <a:t>1</a:t>
            </a:r>
            <a:r>
              <a:rPr lang="en-US" b="0" dirty="0"/>
              <a:t>, 35) Oasis Spice Café RWS (Indian) </a:t>
            </a:r>
            <a:r>
              <a:rPr lang="en-US" b="1" dirty="0"/>
              <a:t>1</a:t>
            </a:r>
            <a:r>
              <a:rPr lang="en-US" b="0" dirty="0"/>
              <a:t>, 35) Ola Beach Club </a:t>
            </a:r>
            <a:r>
              <a:rPr lang="en-US" b="0" dirty="0" err="1"/>
              <a:t>Siloso</a:t>
            </a:r>
            <a:r>
              <a:rPr lang="en-US" b="0" dirty="0"/>
              <a:t> (Hawaiian) </a:t>
            </a:r>
            <a:r>
              <a:rPr lang="en-US" b="1" dirty="0"/>
              <a:t>1</a:t>
            </a:r>
            <a:r>
              <a:rPr lang="en-US" b="0" dirty="0"/>
              <a:t>, 35) Royal Albatross Luxury Tall Ship RWS 000(Sunset Dinner Cruise) </a:t>
            </a:r>
            <a:r>
              <a:rPr lang="en-US" b="1" dirty="0"/>
              <a:t>1</a:t>
            </a:r>
            <a:r>
              <a:rPr lang="en-US" b="0" dirty="0"/>
              <a:t>, 35) </a:t>
            </a:r>
            <a:r>
              <a:rPr lang="en-US" b="0" dirty="0" err="1"/>
              <a:t>Rumours</a:t>
            </a:r>
            <a:r>
              <a:rPr lang="en-US" b="0" dirty="0"/>
              <a:t> Beach Club (Bar) </a:t>
            </a:r>
            <a:r>
              <a:rPr lang="en-US" b="1" dirty="0"/>
              <a:t>1</a:t>
            </a:r>
            <a:r>
              <a:rPr lang="en-US" b="0" dirty="0"/>
              <a:t>, 35) Silver Shell Café (Beach Buffet) </a:t>
            </a:r>
            <a:r>
              <a:rPr lang="en-US" b="1" dirty="0"/>
              <a:t>1</a:t>
            </a:r>
            <a:r>
              <a:rPr lang="en-US" b="0" dirty="0"/>
              <a:t>, 35) Shutters Amara Sentosa (Fusion) </a:t>
            </a:r>
            <a:r>
              <a:rPr lang="en-US" b="1" dirty="0"/>
              <a:t>1</a:t>
            </a:r>
            <a:r>
              <a:rPr lang="en-US" b="0" dirty="0"/>
              <a:t>, </a:t>
            </a:r>
            <a:r>
              <a:rPr lang="it-IT" b="0" dirty="0"/>
              <a:t>35) SolePomodoro Trattoria Pizzeria (Italian) </a:t>
            </a:r>
            <a:r>
              <a:rPr lang="it-IT" b="1" dirty="0"/>
              <a:t>1</a:t>
            </a:r>
            <a:r>
              <a:rPr lang="it-IT" b="0" dirty="0"/>
              <a:t>, 35) Starbucks Café </a:t>
            </a:r>
            <a:r>
              <a:rPr lang="it-IT" b="1" dirty="0"/>
              <a:t>1</a:t>
            </a:r>
            <a:r>
              <a:rPr lang="it-IT" b="0" dirty="0"/>
              <a:t>, 35) Texas Chicken RWS </a:t>
            </a:r>
            <a:r>
              <a:rPr lang="it-IT" b="1" dirty="0"/>
              <a:t>1</a:t>
            </a:r>
            <a:r>
              <a:rPr lang="it-IT" b="0" dirty="0"/>
              <a:t>, 35) ToastBox (Snack) </a:t>
            </a:r>
            <a:r>
              <a:rPr lang="it-IT" b="1" dirty="0"/>
              <a:t>1</a:t>
            </a:r>
            <a:r>
              <a:rPr lang="it-IT" b="0" dirty="0"/>
              <a:t>, 35) Trapizza (Italian) </a:t>
            </a:r>
            <a:r>
              <a:rPr lang="it-IT" b="1" dirty="0"/>
              <a:t>1</a:t>
            </a:r>
          </a:p>
          <a:p>
            <a:endParaRPr lang="it-IT" b="0" dirty="0"/>
          </a:p>
          <a:p>
            <a:r>
              <a:rPr lang="en-SG" b="1" dirty="0"/>
              <a:t>TripAdvisor</a:t>
            </a:r>
            <a:r>
              <a:rPr lang="en-SG" dirty="0"/>
              <a:t> </a:t>
            </a:r>
            <a:r>
              <a:rPr lang="en-SG" u="sng" dirty="0"/>
              <a:t>Dining</a:t>
            </a:r>
            <a:r>
              <a:rPr lang="en-SG" dirty="0"/>
              <a:t> Indo: 1) Malaysian Food Street </a:t>
            </a:r>
            <a:r>
              <a:rPr lang="en-SG" b="1" dirty="0"/>
              <a:t>3</a:t>
            </a:r>
            <a:r>
              <a:rPr lang="en-SG" dirty="0"/>
              <a:t>, 10) Din Tai Fung RWS (Taiwan) </a:t>
            </a:r>
            <a:r>
              <a:rPr lang="en-SG" b="1" dirty="0"/>
              <a:t>1</a:t>
            </a:r>
            <a:r>
              <a:rPr lang="en-SG" dirty="0"/>
              <a:t>, 10) Good Old Days Food Court (HALAL) </a:t>
            </a:r>
            <a:r>
              <a:rPr lang="en-SG" b="1" dirty="0"/>
              <a:t>1</a:t>
            </a:r>
            <a:r>
              <a:rPr lang="en-SG" dirty="0"/>
              <a:t>, 10) Hard Rock Café (American) </a:t>
            </a:r>
            <a:r>
              <a:rPr lang="en-SG" b="1" dirty="0"/>
              <a:t>1</a:t>
            </a:r>
            <a:r>
              <a:rPr lang="en-SG" dirty="0"/>
              <a:t>, 10) Kitchen Table (European) </a:t>
            </a:r>
            <a:r>
              <a:rPr lang="en-SG" b="1" dirty="0"/>
              <a:t>1</a:t>
            </a:r>
            <a:r>
              <a:rPr lang="en-SG" dirty="0"/>
              <a:t>, 10) </a:t>
            </a:r>
            <a:r>
              <a:rPr lang="en-SG" dirty="0" err="1"/>
              <a:t>Kwee</a:t>
            </a:r>
            <a:r>
              <a:rPr lang="en-SG" dirty="0"/>
              <a:t> </a:t>
            </a:r>
            <a:r>
              <a:rPr lang="en-SG" dirty="0" err="1"/>
              <a:t>Zeen</a:t>
            </a:r>
            <a:r>
              <a:rPr lang="en-SG" dirty="0"/>
              <a:t> (French) </a:t>
            </a:r>
            <a:r>
              <a:rPr lang="en-SG" b="1" dirty="0"/>
              <a:t>1</a:t>
            </a:r>
            <a:r>
              <a:rPr lang="en-SG" dirty="0"/>
              <a:t>, 10) </a:t>
            </a:r>
            <a:r>
              <a:rPr lang="en-SG" dirty="0" err="1"/>
              <a:t>Starbot</a:t>
            </a:r>
            <a:r>
              <a:rPr lang="en-SG" dirty="0"/>
              <a:t> Café (Chinese) </a:t>
            </a:r>
            <a:r>
              <a:rPr lang="en-SG" b="1" dirty="0"/>
              <a:t>1</a:t>
            </a:r>
            <a:r>
              <a:rPr lang="en-SG" dirty="0"/>
              <a:t>, 10) </a:t>
            </a:r>
            <a:r>
              <a:rPr lang="en-SG" dirty="0" err="1"/>
              <a:t>Stickhouse</a:t>
            </a:r>
            <a:r>
              <a:rPr lang="en-SG" dirty="0"/>
              <a:t> (Italian) </a:t>
            </a:r>
            <a:r>
              <a:rPr lang="en-SG" b="1" dirty="0"/>
              <a:t>1</a:t>
            </a:r>
            <a:r>
              <a:rPr lang="en-SG" dirty="0"/>
              <a:t>, 10) The Knolls (European) </a:t>
            </a:r>
            <a:r>
              <a:rPr lang="en-SG" b="1" dirty="0"/>
              <a:t>1</a:t>
            </a:r>
            <a:r>
              <a:rPr lang="en-SG" dirty="0"/>
              <a:t>, 10) McDonald's (HALAL) </a:t>
            </a:r>
            <a:r>
              <a:rPr lang="en-SG" b="1" dirty="0"/>
              <a:t>1</a:t>
            </a:r>
          </a:p>
          <a:p>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85</a:t>
            </a:fld>
            <a:endParaRPr lang="en-SG"/>
          </a:p>
        </p:txBody>
      </p:sp>
    </p:spTree>
    <p:extLst>
      <p:ext uri="{BB962C8B-B14F-4D97-AF65-F5344CB8AC3E}">
        <p14:creationId xmlns:p14="http://schemas.microsoft.com/office/powerpoint/2010/main" val="17247836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reference to </a:t>
            </a:r>
            <a:r>
              <a:rPr lang="en-SG" sz="1800" dirty="0">
                <a:effectLst/>
                <a:latin typeface="Arial" panose="020B0604020202020204" pitchFamily="34" charset="0"/>
                <a:ea typeface="Calibri" panose="020F0502020204030204" pitchFamily="34" charset="0"/>
              </a:rPr>
              <a:t>‘GIE Insights_18 Mar 2022.pdf’</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b="1" dirty="0">
                <a:effectLst/>
                <a:latin typeface="Arial" panose="020B0604020202020204" pitchFamily="34" charset="0"/>
                <a:ea typeface="Calibri" panose="020F0502020204030204" pitchFamily="34" charset="0"/>
                <a:cs typeface="Times New Roman" panose="02020603050405020304" pitchFamily="18" charset="0"/>
              </a:rPr>
              <a:t>6</a:t>
            </a:r>
            <a:r>
              <a:rPr lang="en-SG" sz="1800" dirty="0">
                <a:effectLst/>
                <a:latin typeface="Arial" panose="020B0604020202020204" pitchFamily="34" charset="0"/>
                <a:ea typeface="Calibri" panose="020F0502020204030204" pitchFamily="34" charset="0"/>
                <a:cs typeface="Times New Roman" panose="02020603050405020304" pitchFamily="18" charset="0"/>
              </a:rPr>
              <a:t> of 8 (75%) </a:t>
            </a:r>
            <a:r>
              <a:rPr lang="en-SG" sz="1800" u="sng" dirty="0">
                <a:effectLst/>
                <a:latin typeface="Arial" panose="020B0604020202020204" pitchFamily="34" charset="0"/>
                <a:ea typeface="Calibri" panose="020F0502020204030204" pitchFamily="34" charset="0"/>
                <a:cs typeface="Times New Roman" panose="02020603050405020304" pitchFamily="18" charset="0"/>
              </a:rPr>
              <a:t>Hard Rock Café</a:t>
            </a:r>
            <a:r>
              <a:rPr lang="en-SG" sz="1800" dirty="0">
                <a:effectLst/>
                <a:latin typeface="Arial" panose="020B0604020202020204" pitchFamily="34" charset="0"/>
                <a:ea typeface="Calibri" panose="020F0502020204030204" pitchFamily="34" charset="0"/>
                <a:cs typeface="Times New Roman" panose="02020603050405020304" pitchFamily="18" charset="0"/>
              </a:rPr>
              <a:t> (#3) reviews were given 5/5 (remaining 2 had 4/5)</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Arial" panose="020B0604020202020204" pitchFamily="34" charset="0"/>
                <a:ea typeface="Calibri" panose="020F0502020204030204" pitchFamily="34" charset="0"/>
              </a:rPr>
              <a:t>Operating hours doesn’t seem to be a significant factor for Indonesians</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C94E05C-0EE1-479E-B7A8-999B9E9784EF}" type="slidenum">
              <a:rPr lang="en-SG" smtClean="0"/>
              <a:t>86</a:t>
            </a:fld>
            <a:endParaRPr lang="en-SG"/>
          </a:p>
        </p:txBody>
      </p:sp>
    </p:spTree>
    <p:extLst>
      <p:ext uri="{BB962C8B-B14F-4D97-AF65-F5344CB8AC3E}">
        <p14:creationId xmlns:p14="http://schemas.microsoft.com/office/powerpoint/2010/main" val="40343264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https://en.wikipedia.org/wiki/Indonesian_cuisine</a:t>
            </a:r>
          </a:p>
          <a:p>
            <a:r>
              <a:rPr lang="en-SG" dirty="0"/>
              <a:t>https://journalofethnicfoods.biomedcentral.com/articles/10.1186/s42779-019-0009-3</a:t>
            </a:r>
          </a:p>
        </p:txBody>
      </p:sp>
      <p:sp>
        <p:nvSpPr>
          <p:cNvPr id="4" name="Slide Number Placeholder 3"/>
          <p:cNvSpPr>
            <a:spLocks noGrp="1"/>
          </p:cNvSpPr>
          <p:nvPr>
            <p:ph type="sldNum" sz="quarter" idx="5"/>
          </p:nvPr>
        </p:nvSpPr>
        <p:spPr/>
        <p:txBody>
          <a:bodyPr/>
          <a:lstStyle/>
          <a:p>
            <a:fld id="{CC94E05C-0EE1-479E-B7A8-999B9E9784EF}" type="slidenum">
              <a:rPr lang="en-SG" smtClean="0"/>
              <a:t>87</a:t>
            </a:fld>
            <a:endParaRPr lang="en-SG"/>
          </a:p>
        </p:txBody>
      </p:sp>
    </p:spTree>
    <p:extLst>
      <p:ext uri="{BB962C8B-B14F-4D97-AF65-F5344CB8AC3E}">
        <p14:creationId xmlns:p14="http://schemas.microsoft.com/office/powerpoint/2010/main" val="39540069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https://en.wikipedia.org/wiki/Islam_in_Indonesia “Indonesia is the most populous Muslim-majority country, with approximately </a:t>
            </a:r>
            <a:r>
              <a:rPr lang="en-US" b="1" dirty="0"/>
              <a:t>231 million</a:t>
            </a:r>
            <a:r>
              <a:rPr lang="en-US" dirty="0"/>
              <a:t> adherents. </a:t>
            </a:r>
            <a:r>
              <a:rPr lang="en-US" b="1" dirty="0"/>
              <a:t>86.7%</a:t>
            </a:r>
            <a:r>
              <a:rPr lang="en-US" dirty="0"/>
              <a:t> of the Indonesian population </a:t>
            </a:r>
            <a:r>
              <a:rPr lang="en-US" dirty="0" err="1"/>
              <a:t>practise</a:t>
            </a:r>
            <a:r>
              <a:rPr lang="en-US" dirty="0"/>
              <a:t> Islam (99% Sunnis, 1% Shias and 0.2% Ahmadis) in a 2018 survey. </a:t>
            </a:r>
            <a:r>
              <a:rPr lang="en-US" b="1" dirty="0"/>
              <a:t>Rice</a:t>
            </a:r>
            <a:r>
              <a:rPr lang="en-US" dirty="0"/>
              <a:t> (nasi) is central to the lives of Indonesians. …often has Middle Eastern and </a:t>
            </a:r>
            <a:r>
              <a:rPr lang="en-US" b="1" dirty="0"/>
              <a:t>Indian</a:t>
            </a:r>
            <a:r>
              <a:rPr lang="en-US" dirty="0"/>
              <a:t> influences, featuring </a:t>
            </a:r>
            <a:r>
              <a:rPr lang="en-US" b="1" dirty="0"/>
              <a:t>curried</a:t>
            </a:r>
            <a:r>
              <a:rPr lang="en-US" dirty="0"/>
              <a:t> meat such as </a:t>
            </a:r>
            <a:r>
              <a:rPr lang="en-US" b="1" dirty="0"/>
              <a:t>chicken</a:t>
            </a:r>
            <a:r>
              <a:rPr lang="en-US" dirty="0"/>
              <a:t> or beef, fish, and vegetables … with some hint of </a:t>
            </a:r>
            <a:r>
              <a:rPr lang="en-US" b="1" dirty="0"/>
              <a:t>Chinese</a:t>
            </a:r>
            <a:r>
              <a:rPr lang="en-US" dirty="0"/>
              <a:t> influence”</a:t>
            </a:r>
          </a:p>
          <a:p>
            <a:endParaRPr lang="en-US" dirty="0"/>
          </a:p>
          <a:p>
            <a:r>
              <a:rPr lang="en-SG" dirty="0"/>
              <a:t>#3 India (10.9%) 195,000,000 Muslims (2022 population 1,406,632) 14.2%</a:t>
            </a:r>
          </a:p>
          <a:p>
            <a:r>
              <a:rPr lang="en-SG" dirty="0"/>
              <a:t>#24 </a:t>
            </a:r>
            <a:r>
              <a:rPr lang="en-SG" b="1" dirty="0"/>
              <a:t>Malaysia</a:t>
            </a:r>
            <a:r>
              <a:rPr lang="en-SG" dirty="0"/>
              <a:t> (1.1%) 16,318,355 Muslims (2022 population 33,181) 61.3%</a:t>
            </a:r>
          </a:p>
          <a:p>
            <a:r>
              <a:rPr lang="en-SG" dirty="0"/>
              <a:t>#88 Singapore (0.04%) 781,558 Muslims (2022 population 5,944) 14.7%</a:t>
            </a:r>
          </a:p>
        </p:txBody>
      </p:sp>
      <p:sp>
        <p:nvSpPr>
          <p:cNvPr id="4" name="Slide Number Placeholder 3"/>
          <p:cNvSpPr>
            <a:spLocks noGrp="1"/>
          </p:cNvSpPr>
          <p:nvPr>
            <p:ph type="sldNum" sz="quarter" idx="5"/>
          </p:nvPr>
        </p:nvSpPr>
        <p:spPr/>
        <p:txBody>
          <a:bodyPr/>
          <a:lstStyle/>
          <a:p>
            <a:fld id="{CC94E05C-0EE1-479E-B7A8-999B9E9784EF}" type="slidenum">
              <a:rPr lang="en-SG" smtClean="0"/>
              <a:t>88</a:t>
            </a:fld>
            <a:endParaRPr lang="en-SG"/>
          </a:p>
        </p:txBody>
      </p:sp>
    </p:spTree>
    <p:extLst>
      <p:ext uri="{BB962C8B-B14F-4D97-AF65-F5344CB8AC3E}">
        <p14:creationId xmlns:p14="http://schemas.microsoft.com/office/powerpoint/2010/main" val="11396109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1 out of the 98 Indonesia reviews for Sentosa Dining were rated 1/5: Good Old Days Food Court 2019 March TripAdvisor</a:t>
            </a:r>
          </a:p>
          <a:p>
            <a:r>
              <a:rPr lang="en-US" dirty="0"/>
              <a:t>On a typical scale of 1 – 5 for usual online ratings, 1=BAD 5=Perfect is 3=</a:t>
            </a:r>
            <a:r>
              <a:rPr lang="en-US" b="1" dirty="0"/>
              <a:t>Neutral</a:t>
            </a:r>
            <a:r>
              <a:rPr lang="en-US" dirty="0"/>
              <a:t>? But computer only process numbers so </a:t>
            </a:r>
            <a:r>
              <a:rPr lang="en-US" b="1" dirty="0"/>
              <a:t>3/5 = 60%</a:t>
            </a:r>
            <a:r>
              <a:rPr lang="en-US" dirty="0"/>
              <a:t> NOT just pass 50%</a:t>
            </a:r>
          </a:p>
          <a:p>
            <a:r>
              <a:rPr lang="en-SG" sz="1800" b="1" dirty="0">
                <a:effectLst/>
                <a:latin typeface="Arial" panose="020B0604020202020204" pitchFamily="34" charset="0"/>
                <a:ea typeface="Calibri" panose="020F0502020204030204" pitchFamily="34" charset="0"/>
              </a:rPr>
              <a:t>10%</a:t>
            </a:r>
            <a:r>
              <a:rPr lang="en-SG" sz="1800" dirty="0">
                <a:effectLst/>
                <a:latin typeface="Arial" panose="020B0604020202020204" pitchFamily="34" charset="0"/>
                <a:ea typeface="Calibri" panose="020F0502020204030204" pitchFamily="34" charset="0"/>
              </a:rPr>
              <a:t> of the Indonesia reviews for Sentosa Dining rated </a:t>
            </a:r>
            <a:r>
              <a:rPr lang="en-SG" sz="1800" u="sng" dirty="0">
                <a:effectLst/>
                <a:latin typeface="Arial" panose="020B0604020202020204" pitchFamily="34" charset="0"/>
                <a:ea typeface="Calibri" panose="020F0502020204030204" pitchFamily="34" charset="0"/>
              </a:rPr>
              <a:t>below 80%</a:t>
            </a:r>
            <a:r>
              <a:rPr lang="en-SG" sz="1800" dirty="0">
                <a:effectLst/>
                <a:latin typeface="Arial" panose="020B0604020202020204" pitchFamily="34" charset="0"/>
                <a:ea typeface="Calibri" panose="020F0502020204030204" pitchFamily="34" charset="0"/>
              </a:rPr>
              <a:t>:</a:t>
            </a:r>
          </a:p>
          <a:p>
            <a:r>
              <a:rPr lang="en-SG" sz="1800" dirty="0">
                <a:effectLst/>
                <a:latin typeface="Arial" panose="020B0604020202020204" pitchFamily="34" charset="0"/>
              </a:rPr>
              <a:t>TripAdvisor 2020 Malaysian Food Street &amp; 2019/03 McDonald</a:t>
            </a:r>
          </a:p>
          <a:p>
            <a:r>
              <a:rPr lang="en-SG" sz="1800" dirty="0">
                <a:effectLst/>
                <a:latin typeface="Arial" panose="020B0604020202020204" pitchFamily="34" charset="0"/>
              </a:rPr>
              <a:t>Google 2018 Arches Indian Restaurant, 2019 Malaysian Food Street &amp; Loui's NY Pizza </a:t>
            </a:r>
            <a:r>
              <a:rPr lang="en-SG" sz="1800" dirty="0" err="1">
                <a:effectLst/>
                <a:latin typeface="Arial" panose="020B0604020202020204" pitchFamily="34" charset="0"/>
              </a:rPr>
              <a:t>Parlor</a:t>
            </a:r>
            <a:r>
              <a:rPr lang="en-SG" sz="1800" dirty="0">
                <a:effectLst/>
                <a:latin typeface="Arial" panose="020B0604020202020204" pitchFamily="34" charset="0"/>
              </a:rPr>
              <a:t> Universal Studios, 2020 </a:t>
            </a:r>
            <a:r>
              <a:rPr lang="en-SG" sz="1800" dirty="0" err="1">
                <a:effectLst/>
                <a:latin typeface="Arial" panose="020B0604020202020204" pitchFamily="34" charset="0"/>
              </a:rPr>
              <a:t>McCafe</a:t>
            </a:r>
            <a:r>
              <a:rPr lang="en-SG" sz="1800" dirty="0">
                <a:effectLst/>
                <a:latin typeface="Arial" panose="020B0604020202020204" pitchFamily="34" charset="0"/>
              </a:rPr>
              <a:t> / </a:t>
            </a:r>
            <a:r>
              <a:rPr lang="en-SG" sz="1800" dirty="0" err="1">
                <a:effectLst/>
                <a:latin typeface="Arial" panose="020B0604020202020204" pitchFamily="34" charset="0"/>
              </a:rPr>
              <a:t>McD</a:t>
            </a:r>
            <a:r>
              <a:rPr lang="en-SG" sz="1800" dirty="0">
                <a:effectLst/>
                <a:latin typeface="Arial" panose="020B0604020202020204" pitchFamily="34" charset="0"/>
              </a:rPr>
              <a:t> / Oasis Spice Café RWS (Indian) &amp; </a:t>
            </a:r>
            <a:r>
              <a:rPr lang="en-SG" sz="1800" b="1" dirty="0">
                <a:effectLst/>
                <a:latin typeface="Arial" panose="020B0604020202020204" pitchFamily="34" charset="0"/>
              </a:rPr>
              <a:t>Shutters Amara</a:t>
            </a:r>
            <a:r>
              <a:rPr lang="en-SG" sz="1800" dirty="0">
                <a:effectLst/>
                <a:latin typeface="Arial" panose="020B0604020202020204" pitchFamily="34" charset="0"/>
              </a:rPr>
              <a:t> Sentosa (Fusion)</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89</a:t>
            </a:fld>
            <a:endParaRPr lang="en-SG"/>
          </a:p>
        </p:txBody>
      </p:sp>
    </p:spTree>
    <p:extLst>
      <p:ext uri="{BB962C8B-B14F-4D97-AF65-F5344CB8AC3E}">
        <p14:creationId xmlns:p14="http://schemas.microsoft.com/office/powerpoint/2010/main" val="39769759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McCafe</a:t>
            </a:r>
            <a:r>
              <a:rPr lang="en-US" dirty="0"/>
              <a:t> + Krispy Crème + </a:t>
            </a:r>
            <a:r>
              <a:rPr lang="en-US" dirty="0" err="1"/>
              <a:t>Stickhouse</a:t>
            </a:r>
            <a:r>
              <a:rPr lang="en-US" dirty="0"/>
              <a:t> Italian Gelato: No </a:t>
            </a:r>
            <a:r>
              <a:rPr lang="en-US"/>
              <a:t>chicken option</a:t>
            </a:r>
            <a:br>
              <a:rPr lang="en-US"/>
            </a:br>
            <a:r>
              <a:rPr lang="en-US"/>
              <a:t>Halal </a:t>
            </a:r>
            <a:r>
              <a:rPr lang="en-US" dirty="0"/>
              <a:t>(15) Chicken (</a:t>
            </a:r>
            <a:r>
              <a:rPr lang="en-US" b="1" dirty="0"/>
              <a:t>36</a:t>
            </a:r>
            <a:r>
              <a:rPr lang="en-US" dirty="0"/>
              <a:t>) Pork (22) Alcohol (21) Fine-Dining (2)</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90</a:t>
            </a:fld>
            <a:endParaRPr lang="en-SG"/>
          </a:p>
        </p:txBody>
      </p:sp>
    </p:spTree>
    <p:extLst>
      <p:ext uri="{BB962C8B-B14F-4D97-AF65-F5344CB8AC3E}">
        <p14:creationId xmlns:p14="http://schemas.microsoft.com/office/powerpoint/2010/main" val="14811141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Malaysian Food Street: 65.22% of data from 2019</a:t>
            </a:r>
            <a:br>
              <a:rPr lang="en-SG" dirty="0"/>
            </a:br>
            <a:r>
              <a:rPr lang="en-SG" dirty="0"/>
              <a:t>15x 5* (3 each in 2020 &amp; 2018) 65.22%</a:t>
            </a:r>
          </a:p>
          <a:p>
            <a:r>
              <a:rPr lang="en-SG" dirty="0"/>
              <a:t>6x 4* (1 from 2018 &amp; 3 in 2019) 26.1%</a:t>
            </a:r>
          </a:p>
        </p:txBody>
      </p:sp>
      <p:sp>
        <p:nvSpPr>
          <p:cNvPr id="4" name="Slide Number Placeholder 3"/>
          <p:cNvSpPr>
            <a:spLocks noGrp="1"/>
          </p:cNvSpPr>
          <p:nvPr>
            <p:ph type="sldNum" sz="quarter" idx="5"/>
          </p:nvPr>
        </p:nvSpPr>
        <p:spPr/>
        <p:txBody>
          <a:bodyPr/>
          <a:lstStyle/>
          <a:p>
            <a:fld id="{CC94E05C-0EE1-479E-B7A8-999B9E9784EF}" type="slidenum">
              <a:rPr lang="en-SG" smtClean="0"/>
              <a:t>91</a:t>
            </a:fld>
            <a:endParaRPr lang="en-SG"/>
          </a:p>
        </p:txBody>
      </p:sp>
    </p:spTree>
    <p:extLst>
      <p:ext uri="{BB962C8B-B14F-4D97-AF65-F5344CB8AC3E}">
        <p14:creationId xmlns:p14="http://schemas.microsoft.com/office/powerpoint/2010/main" val="1216011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Explaining the kind of posts , content and user engagement.</a:t>
            </a:r>
          </a:p>
          <a:p>
            <a:endParaRPr lang="en-US" dirty="0"/>
          </a:p>
          <a:p>
            <a:r>
              <a:rPr lang="en-US" dirty="0"/>
              <a:t>Explain that </a:t>
            </a:r>
            <a:r>
              <a:rPr lang="en-US" dirty="0" err="1"/>
              <a:t>Tiktok</a:t>
            </a:r>
            <a:r>
              <a:rPr lang="en-US" dirty="0"/>
              <a:t> is self explanatory</a:t>
            </a:r>
          </a:p>
          <a:p>
            <a:endParaRPr lang="en-US" dirty="0"/>
          </a:p>
          <a:p>
            <a:r>
              <a:rPr lang="en-US" dirty="0"/>
              <a:t>Tweets either very short 28 characters or around 140 characters</a:t>
            </a:r>
          </a:p>
        </p:txBody>
      </p:sp>
      <p:sp>
        <p:nvSpPr>
          <p:cNvPr id="4" name="Slide Number Placeholder 3"/>
          <p:cNvSpPr>
            <a:spLocks noGrp="1"/>
          </p:cNvSpPr>
          <p:nvPr>
            <p:ph type="sldNum" sz="quarter" idx="5"/>
          </p:nvPr>
        </p:nvSpPr>
        <p:spPr/>
        <p:txBody>
          <a:bodyPr/>
          <a:lstStyle/>
          <a:p>
            <a:fld id="{FC7266D3-59E9-46E0-A720-B67BAFCDF5BC}" type="slidenum">
              <a:rPr lang="en-US" smtClean="0"/>
              <a:t>7</a:t>
            </a:fld>
            <a:endParaRPr lang="en-US"/>
          </a:p>
        </p:txBody>
      </p:sp>
    </p:spTree>
    <p:extLst>
      <p:ext uri="{BB962C8B-B14F-4D97-AF65-F5344CB8AC3E}">
        <p14:creationId xmlns:p14="http://schemas.microsoft.com/office/powerpoint/2010/main" val="32994071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Arial" panose="020B0604020202020204" pitchFamily="34" charset="0"/>
                <a:ea typeface="Calibri" panose="020F0502020204030204" pitchFamily="34" charset="0"/>
                <a:cs typeface="Times New Roman" panose="02020603050405020304" pitchFamily="18" charset="0"/>
              </a:rPr>
              <a:t>Neither ‘PRICE’ nor ‘EXPENSIVE’ in the </a:t>
            </a:r>
            <a:r>
              <a:rPr lang="en-SG" sz="1800" b="1" dirty="0">
                <a:effectLst/>
                <a:latin typeface="Arial" panose="020B0604020202020204" pitchFamily="34" charset="0"/>
                <a:ea typeface="Calibri" panose="020F0502020204030204" pitchFamily="34" charset="0"/>
                <a:cs typeface="Times New Roman" panose="02020603050405020304" pitchFamily="18" charset="0"/>
              </a:rPr>
              <a:t>top words</a:t>
            </a:r>
            <a:r>
              <a:rPr lang="en-SG" sz="1800" dirty="0">
                <a:effectLst/>
                <a:latin typeface="Arial" panose="020B0604020202020204" pitchFamily="34" charset="0"/>
                <a:ea typeface="Calibri" panose="020F0502020204030204" pitchFamily="34" charset="0"/>
                <a:cs typeface="Times New Roman" panose="02020603050405020304" pitchFamily="18" charset="0"/>
              </a:rPr>
              <a:t> for </a:t>
            </a:r>
            <a:r>
              <a:rPr lang="en-SG" sz="1800" u="sng" dirty="0">
                <a:effectLst/>
                <a:latin typeface="Arial" panose="020B0604020202020204" pitchFamily="34" charset="0"/>
                <a:ea typeface="Calibri" panose="020F0502020204030204" pitchFamily="34" charset="0"/>
                <a:cs typeface="Times New Roman" panose="02020603050405020304" pitchFamily="18" charset="0"/>
              </a:rPr>
              <a:t>low ratings</a:t>
            </a:r>
            <a:endParaRPr lang="en-SG" sz="1800" u="sng"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C94E05C-0EE1-479E-B7A8-999B9E9784EF}" type="slidenum">
              <a:rPr lang="en-SG" smtClean="0"/>
              <a:t>92</a:t>
            </a:fld>
            <a:endParaRPr lang="en-SG"/>
          </a:p>
        </p:txBody>
      </p:sp>
    </p:spTree>
    <p:extLst>
      <p:ext uri="{BB962C8B-B14F-4D97-AF65-F5344CB8AC3E}">
        <p14:creationId xmlns:p14="http://schemas.microsoft.com/office/powerpoint/2010/main" val="27561500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tabLst>
                <a:tab pos="2790825" algn="l"/>
              </a:tabLst>
            </a:pPr>
            <a:r>
              <a:rPr lang="en-SG" sz="1800" dirty="0">
                <a:effectLst/>
                <a:latin typeface="Arial" panose="020B0604020202020204" pitchFamily="34" charset="0"/>
                <a:ea typeface="Calibri" panose="020F0502020204030204" pitchFamily="34" charset="0"/>
                <a:cs typeface="Times New Roman" panose="02020603050405020304" pitchFamily="18" charset="0"/>
              </a:rPr>
              <a:t>Number of characters (including spaces):	1728</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790825" algn="l"/>
              </a:tabLst>
            </a:pPr>
            <a:r>
              <a:rPr lang="en-SG" sz="1800" dirty="0">
                <a:effectLst/>
                <a:latin typeface="Arial" panose="020B0604020202020204" pitchFamily="34" charset="0"/>
                <a:ea typeface="Calibri" panose="020F0502020204030204" pitchFamily="34" charset="0"/>
                <a:cs typeface="Times New Roman" panose="02020603050405020304" pitchFamily="18" charset="0"/>
              </a:rPr>
              <a:t>Number of characters (without spaces):	1412</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790825" algn="l"/>
              </a:tabLst>
            </a:pPr>
            <a:r>
              <a:rPr lang="en-SG" sz="1800" b="1" dirty="0">
                <a:effectLst/>
                <a:latin typeface="Arial" panose="020B0604020202020204" pitchFamily="34" charset="0"/>
                <a:ea typeface="Calibri" panose="020F0502020204030204" pitchFamily="34" charset="0"/>
                <a:cs typeface="Times New Roman" panose="02020603050405020304" pitchFamily="18" charset="0"/>
              </a:rPr>
              <a:t>Number of words:	276</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790825" algn="l"/>
              </a:tabLst>
            </a:pPr>
            <a:r>
              <a:rPr lang="en-SG" sz="1800" dirty="0">
                <a:effectLst/>
                <a:latin typeface="Arial" panose="020B0604020202020204" pitchFamily="34" charset="0"/>
                <a:ea typeface="Calibri" panose="020F0502020204030204" pitchFamily="34" charset="0"/>
                <a:cs typeface="Times New Roman" panose="02020603050405020304" pitchFamily="18" charset="0"/>
              </a:rPr>
              <a:t>Number of sentences:	20</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800" dirty="0">
                <a:effectLst/>
                <a:latin typeface="Arial" panose="020B0604020202020204" pitchFamily="34" charset="0"/>
                <a:ea typeface="Calibri" panose="020F0502020204030204" pitchFamily="34" charset="0"/>
              </a:rPr>
              <a:t>Number of syllables:</a:t>
            </a:r>
            <a:r>
              <a:rPr lang="en-SG" sz="1800" b="1" dirty="0">
                <a:effectLst/>
                <a:latin typeface="Arial" panose="020B0604020202020204" pitchFamily="34" charset="0"/>
                <a:ea typeface="Calibri" panose="020F0502020204030204" pitchFamily="34" charset="0"/>
                <a:cs typeface="Times New Roman" panose="02020603050405020304" pitchFamily="18" charset="0"/>
              </a:rPr>
              <a:t>		 </a:t>
            </a:r>
            <a:r>
              <a:rPr lang="en-SG" sz="1800" dirty="0">
                <a:effectLst/>
                <a:latin typeface="Arial" panose="020B0604020202020204" pitchFamily="34" charset="0"/>
                <a:ea typeface="Calibri" panose="020F0502020204030204" pitchFamily="34" charset="0"/>
              </a:rPr>
              <a:t>603</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93</a:t>
            </a:fld>
            <a:endParaRPr lang="en-SG"/>
          </a:p>
        </p:txBody>
      </p:sp>
    </p:spTree>
    <p:extLst>
      <p:ext uri="{BB962C8B-B14F-4D97-AF65-F5344CB8AC3E}">
        <p14:creationId xmlns:p14="http://schemas.microsoft.com/office/powerpoint/2010/main" val="6455327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Members can update one-liner of their work scope if to branch out an additional layer in overview</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94</a:t>
            </a:fld>
            <a:endParaRPr lang="en-SG"/>
          </a:p>
        </p:txBody>
      </p:sp>
    </p:spTree>
    <p:extLst>
      <p:ext uri="{BB962C8B-B14F-4D97-AF65-F5344CB8AC3E}">
        <p14:creationId xmlns:p14="http://schemas.microsoft.com/office/powerpoint/2010/main" val="23425070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details were presented weekly &amp; emailed 2022 March 21</a:t>
            </a:r>
            <a:r>
              <a:rPr lang="en-US" baseline="30000" dirty="0"/>
              <a:t>st</a:t>
            </a:r>
            <a:r>
              <a:rPr lang="en-US" dirty="0"/>
              <a:t> till end-June</a:t>
            </a:r>
            <a:endParaRPr lang="en-SG" dirty="0"/>
          </a:p>
        </p:txBody>
      </p:sp>
      <p:sp>
        <p:nvSpPr>
          <p:cNvPr id="4" name="Slide Number Placeholder 3"/>
          <p:cNvSpPr>
            <a:spLocks noGrp="1"/>
          </p:cNvSpPr>
          <p:nvPr>
            <p:ph type="sldNum" sz="quarter" idx="5"/>
          </p:nvPr>
        </p:nvSpPr>
        <p:spPr/>
        <p:txBody>
          <a:bodyPr/>
          <a:lstStyle/>
          <a:p>
            <a:fld id="{CC94E05C-0EE1-479E-B7A8-999B9E9784EF}" type="slidenum">
              <a:rPr lang="en-SG" smtClean="0"/>
              <a:t>108</a:t>
            </a:fld>
            <a:endParaRPr lang="en-SG"/>
          </a:p>
        </p:txBody>
      </p:sp>
    </p:spTree>
    <p:extLst>
      <p:ext uri="{BB962C8B-B14F-4D97-AF65-F5344CB8AC3E}">
        <p14:creationId xmlns:p14="http://schemas.microsoft.com/office/powerpoint/2010/main" val="8288980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animation. Quickly run through scope.</a:t>
            </a:r>
          </a:p>
          <a:p>
            <a:endParaRPr lang="en-US" dirty="0"/>
          </a:p>
          <a:p>
            <a:r>
              <a:rPr lang="en-US" dirty="0"/>
              <a:t>Bahasa Indonesia was chosen</a:t>
            </a:r>
          </a:p>
        </p:txBody>
      </p:sp>
      <p:sp>
        <p:nvSpPr>
          <p:cNvPr id="4" name="Slide Number Placeholder 3"/>
          <p:cNvSpPr>
            <a:spLocks noGrp="1"/>
          </p:cNvSpPr>
          <p:nvPr>
            <p:ph type="sldNum" sz="quarter" idx="5"/>
          </p:nvPr>
        </p:nvSpPr>
        <p:spPr/>
        <p:txBody>
          <a:bodyPr/>
          <a:lstStyle/>
          <a:p>
            <a:fld id="{FC7266D3-59E9-46E0-A720-B67BAFCDF5BC}" type="slidenum">
              <a:rPr lang="en-US" smtClean="0"/>
              <a:t>109</a:t>
            </a:fld>
            <a:endParaRPr lang="en-US"/>
          </a:p>
        </p:txBody>
      </p:sp>
    </p:spTree>
    <p:extLst>
      <p:ext uri="{BB962C8B-B14F-4D97-AF65-F5344CB8AC3E}">
        <p14:creationId xmlns:p14="http://schemas.microsoft.com/office/powerpoint/2010/main" val="33000077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areas on internet that has user feedback</a:t>
            </a:r>
          </a:p>
        </p:txBody>
      </p:sp>
      <p:sp>
        <p:nvSpPr>
          <p:cNvPr id="4" name="Slide Number Placeholder 3"/>
          <p:cNvSpPr>
            <a:spLocks noGrp="1"/>
          </p:cNvSpPr>
          <p:nvPr>
            <p:ph type="sldNum" sz="quarter" idx="5"/>
          </p:nvPr>
        </p:nvSpPr>
        <p:spPr/>
        <p:txBody>
          <a:bodyPr/>
          <a:lstStyle/>
          <a:p>
            <a:fld id="{FC7266D3-59E9-46E0-A720-B67BAFCDF5BC}" type="slidenum">
              <a:rPr lang="en-US" smtClean="0"/>
              <a:t>110</a:t>
            </a:fld>
            <a:endParaRPr lang="en-US"/>
          </a:p>
        </p:txBody>
      </p:sp>
    </p:spTree>
    <p:extLst>
      <p:ext uri="{BB962C8B-B14F-4D97-AF65-F5344CB8AC3E}">
        <p14:creationId xmlns:p14="http://schemas.microsoft.com/office/powerpoint/2010/main" val="36961990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areas on internet that has user feedback</a:t>
            </a:r>
          </a:p>
        </p:txBody>
      </p:sp>
      <p:sp>
        <p:nvSpPr>
          <p:cNvPr id="4" name="Slide Number Placeholder 3"/>
          <p:cNvSpPr>
            <a:spLocks noGrp="1"/>
          </p:cNvSpPr>
          <p:nvPr>
            <p:ph type="sldNum" sz="quarter" idx="5"/>
          </p:nvPr>
        </p:nvSpPr>
        <p:spPr/>
        <p:txBody>
          <a:bodyPr/>
          <a:lstStyle/>
          <a:p>
            <a:fld id="{FC7266D3-59E9-46E0-A720-B67BAFCDF5BC}" type="slidenum">
              <a:rPr lang="en-US" smtClean="0"/>
              <a:t>111</a:t>
            </a:fld>
            <a:endParaRPr lang="en-US"/>
          </a:p>
        </p:txBody>
      </p:sp>
    </p:spTree>
    <p:extLst>
      <p:ext uri="{BB962C8B-B14F-4D97-AF65-F5344CB8AC3E}">
        <p14:creationId xmlns:p14="http://schemas.microsoft.com/office/powerpoint/2010/main" val="34077955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areas on internet that has user feedback</a:t>
            </a:r>
          </a:p>
        </p:txBody>
      </p:sp>
      <p:sp>
        <p:nvSpPr>
          <p:cNvPr id="4" name="Slide Number Placeholder 3"/>
          <p:cNvSpPr>
            <a:spLocks noGrp="1"/>
          </p:cNvSpPr>
          <p:nvPr>
            <p:ph type="sldNum" sz="quarter" idx="5"/>
          </p:nvPr>
        </p:nvSpPr>
        <p:spPr/>
        <p:txBody>
          <a:bodyPr/>
          <a:lstStyle/>
          <a:p>
            <a:fld id="{FC7266D3-59E9-46E0-A720-B67BAFCDF5BC}" type="slidenum">
              <a:rPr lang="en-US" smtClean="0"/>
              <a:t>112</a:t>
            </a:fld>
            <a:endParaRPr lang="en-US"/>
          </a:p>
        </p:txBody>
      </p:sp>
    </p:spTree>
    <p:extLst>
      <p:ext uri="{BB962C8B-B14F-4D97-AF65-F5344CB8AC3E}">
        <p14:creationId xmlns:p14="http://schemas.microsoft.com/office/powerpoint/2010/main" val="32505964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areas on internet that has user feedback</a:t>
            </a:r>
          </a:p>
        </p:txBody>
      </p:sp>
      <p:sp>
        <p:nvSpPr>
          <p:cNvPr id="4" name="Slide Number Placeholder 3"/>
          <p:cNvSpPr>
            <a:spLocks noGrp="1"/>
          </p:cNvSpPr>
          <p:nvPr>
            <p:ph type="sldNum" sz="quarter" idx="5"/>
          </p:nvPr>
        </p:nvSpPr>
        <p:spPr/>
        <p:txBody>
          <a:bodyPr/>
          <a:lstStyle/>
          <a:p>
            <a:fld id="{FC7266D3-59E9-46E0-A720-B67BAFCDF5BC}" type="slidenum">
              <a:rPr lang="en-US" smtClean="0"/>
              <a:t>113</a:t>
            </a:fld>
            <a:endParaRPr lang="en-US"/>
          </a:p>
        </p:txBody>
      </p:sp>
    </p:spTree>
    <p:extLst>
      <p:ext uri="{BB962C8B-B14F-4D97-AF65-F5344CB8AC3E}">
        <p14:creationId xmlns:p14="http://schemas.microsoft.com/office/powerpoint/2010/main" val="19505522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areas on internet that has user feedback</a:t>
            </a:r>
          </a:p>
        </p:txBody>
      </p:sp>
      <p:sp>
        <p:nvSpPr>
          <p:cNvPr id="4" name="Slide Number Placeholder 3"/>
          <p:cNvSpPr>
            <a:spLocks noGrp="1"/>
          </p:cNvSpPr>
          <p:nvPr>
            <p:ph type="sldNum" sz="quarter" idx="5"/>
          </p:nvPr>
        </p:nvSpPr>
        <p:spPr/>
        <p:txBody>
          <a:bodyPr/>
          <a:lstStyle/>
          <a:p>
            <a:fld id="{FC7266D3-59E9-46E0-A720-B67BAFCDF5BC}" type="slidenum">
              <a:rPr lang="en-US" smtClean="0"/>
              <a:t>114</a:t>
            </a:fld>
            <a:endParaRPr lang="en-US"/>
          </a:p>
        </p:txBody>
      </p:sp>
    </p:spTree>
    <p:extLst>
      <p:ext uri="{BB962C8B-B14F-4D97-AF65-F5344CB8AC3E}">
        <p14:creationId xmlns:p14="http://schemas.microsoft.com/office/powerpoint/2010/main" val="1383595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centric</a:t>
            </a:r>
          </a:p>
          <a:p>
            <a:endParaRPr lang="en-US" dirty="0"/>
          </a:p>
          <a:p>
            <a:r>
              <a:rPr lang="en-US" dirty="0"/>
              <a:t>Very basic search function</a:t>
            </a:r>
          </a:p>
        </p:txBody>
      </p:sp>
      <p:sp>
        <p:nvSpPr>
          <p:cNvPr id="4" name="Slide Number Placeholder 3"/>
          <p:cNvSpPr>
            <a:spLocks noGrp="1"/>
          </p:cNvSpPr>
          <p:nvPr>
            <p:ph type="sldNum" sz="quarter" idx="5"/>
          </p:nvPr>
        </p:nvSpPr>
        <p:spPr/>
        <p:txBody>
          <a:bodyPr/>
          <a:lstStyle/>
          <a:p>
            <a:fld id="{FC7266D3-59E9-46E0-A720-B67BAFCDF5BC}" type="slidenum">
              <a:rPr lang="en-US" smtClean="0"/>
              <a:t>8</a:t>
            </a:fld>
            <a:endParaRPr lang="en-US"/>
          </a:p>
        </p:txBody>
      </p:sp>
    </p:spTree>
    <p:extLst>
      <p:ext uri="{BB962C8B-B14F-4D97-AF65-F5344CB8AC3E}">
        <p14:creationId xmlns:p14="http://schemas.microsoft.com/office/powerpoint/2010/main" val="8164126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areas on internet that has user feedback</a:t>
            </a:r>
          </a:p>
        </p:txBody>
      </p:sp>
      <p:sp>
        <p:nvSpPr>
          <p:cNvPr id="4" name="Slide Number Placeholder 3"/>
          <p:cNvSpPr>
            <a:spLocks noGrp="1"/>
          </p:cNvSpPr>
          <p:nvPr>
            <p:ph type="sldNum" sz="quarter" idx="5"/>
          </p:nvPr>
        </p:nvSpPr>
        <p:spPr/>
        <p:txBody>
          <a:bodyPr/>
          <a:lstStyle/>
          <a:p>
            <a:fld id="{FC7266D3-59E9-46E0-A720-B67BAFCDF5BC}" type="slidenum">
              <a:rPr lang="en-US" smtClean="0"/>
              <a:t>115</a:t>
            </a:fld>
            <a:endParaRPr lang="en-US"/>
          </a:p>
        </p:txBody>
      </p:sp>
    </p:spTree>
    <p:extLst>
      <p:ext uri="{BB962C8B-B14F-4D97-AF65-F5344CB8AC3E}">
        <p14:creationId xmlns:p14="http://schemas.microsoft.com/office/powerpoint/2010/main" val="709243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centric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Very basic search function</a:t>
            </a:r>
          </a:p>
          <a:p>
            <a:endParaRPr lang="en-US" dirty="0"/>
          </a:p>
        </p:txBody>
      </p:sp>
      <p:sp>
        <p:nvSpPr>
          <p:cNvPr id="4" name="Slide Number Placeholder 3"/>
          <p:cNvSpPr>
            <a:spLocks noGrp="1"/>
          </p:cNvSpPr>
          <p:nvPr>
            <p:ph type="sldNum" sz="quarter" idx="5"/>
          </p:nvPr>
        </p:nvSpPr>
        <p:spPr/>
        <p:txBody>
          <a:bodyPr/>
          <a:lstStyle/>
          <a:p>
            <a:fld id="{FC7266D3-59E9-46E0-A720-B67BAFCDF5BC}" type="slidenum">
              <a:rPr lang="en-US" smtClean="0"/>
              <a:t>9</a:t>
            </a:fld>
            <a:endParaRPr lang="en-US"/>
          </a:p>
        </p:txBody>
      </p:sp>
    </p:spTree>
    <p:extLst>
      <p:ext uri="{BB962C8B-B14F-4D97-AF65-F5344CB8AC3E}">
        <p14:creationId xmlns:p14="http://schemas.microsoft.com/office/powerpoint/2010/main" val="1242316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Searching by posts only show posts that users select that are publicly available. Amount of data available is very limited</a:t>
            </a:r>
          </a:p>
        </p:txBody>
      </p:sp>
      <p:sp>
        <p:nvSpPr>
          <p:cNvPr id="4" name="Slide Number Placeholder 3"/>
          <p:cNvSpPr>
            <a:spLocks noGrp="1"/>
          </p:cNvSpPr>
          <p:nvPr>
            <p:ph type="sldNum" sz="quarter" idx="5"/>
          </p:nvPr>
        </p:nvSpPr>
        <p:spPr/>
        <p:txBody>
          <a:bodyPr/>
          <a:lstStyle/>
          <a:p>
            <a:fld id="{FC7266D3-59E9-46E0-A720-B67BAFCDF5BC}" type="slidenum">
              <a:rPr lang="en-US" smtClean="0"/>
              <a:t>10</a:t>
            </a:fld>
            <a:endParaRPr lang="en-US"/>
          </a:p>
        </p:txBody>
      </p:sp>
    </p:spTree>
    <p:extLst>
      <p:ext uri="{BB962C8B-B14F-4D97-AF65-F5344CB8AC3E}">
        <p14:creationId xmlns:p14="http://schemas.microsoft.com/office/powerpoint/2010/main" val="2441450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59C2A5-629A-4727-9D07-18E56033D275}" type="datetimeFigureOut">
              <a:rPr lang="en-US" smtClean="0"/>
              <a:t>24-Jun-22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4CDA0-797A-4198-A33C-06285560D65A}" type="slidenum">
              <a:rPr lang="en-US" smtClean="0"/>
              <a:t>‹#›</a:t>
            </a:fld>
            <a:endParaRPr lang="en-US"/>
          </a:p>
        </p:txBody>
      </p:sp>
    </p:spTree>
    <p:extLst>
      <p:ext uri="{BB962C8B-B14F-4D97-AF65-F5344CB8AC3E}">
        <p14:creationId xmlns:p14="http://schemas.microsoft.com/office/powerpoint/2010/main" val="1091887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59C2A5-629A-4727-9D07-18E56033D275}" type="datetimeFigureOut">
              <a:rPr lang="en-US" smtClean="0"/>
              <a:t>24-Jun-22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4CDA0-797A-4198-A33C-06285560D65A}" type="slidenum">
              <a:rPr lang="en-US" smtClean="0"/>
              <a:t>‹#›</a:t>
            </a:fld>
            <a:endParaRPr lang="en-US"/>
          </a:p>
        </p:txBody>
      </p:sp>
    </p:spTree>
    <p:extLst>
      <p:ext uri="{BB962C8B-B14F-4D97-AF65-F5344CB8AC3E}">
        <p14:creationId xmlns:p14="http://schemas.microsoft.com/office/powerpoint/2010/main" val="4049756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59C2A5-629A-4727-9D07-18E56033D275}" type="datetimeFigureOut">
              <a:rPr lang="en-US" smtClean="0"/>
              <a:t>24-Jun-22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4CDA0-797A-4198-A33C-06285560D65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866611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59C2A5-629A-4727-9D07-18E56033D275}" type="datetimeFigureOut">
              <a:rPr lang="en-US" smtClean="0"/>
              <a:t>24-Jun-22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4CDA0-797A-4198-A33C-06285560D65A}" type="slidenum">
              <a:rPr lang="en-US" smtClean="0"/>
              <a:t>‹#›</a:t>
            </a:fld>
            <a:endParaRPr lang="en-US"/>
          </a:p>
        </p:txBody>
      </p:sp>
    </p:spTree>
    <p:extLst>
      <p:ext uri="{BB962C8B-B14F-4D97-AF65-F5344CB8AC3E}">
        <p14:creationId xmlns:p14="http://schemas.microsoft.com/office/powerpoint/2010/main" val="142131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59C2A5-629A-4727-9D07-18E56033D275}" type="datetimeFigureOut">
              <a:rPr lang="en-US" smtClean="0"/>
              <a:t>24-Jun-22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4CDA0-797A-4198-A33C-06285560D65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89605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59C2A5-629A-4727-9D07-18E56033D275}" type="datetimeFigureOut">
              <a:rPr lang="en-US" smtClean="0"/>
              <a:t>24-Jun-22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4CDA0-797A-4198-A33C-06285560D65A}" type="slidenum">
              <a:rPr lang="en-US" smtClean="0"/>
              <a:t>‹#›</a:t>
            </a:fld>
            <a:endParaRPr lang="en-US"/>
          </a:p>
        </p:txBody>
      </p:sp>
    </p:spTree>
    <p:extLst>
      <p:ext uri="{BB962C8B-B14F-4D97-AF65-F5344CB8AC3E}">
        <p14:creationId xmlns:p14="http://schemas.microsoft.com/office/powerpoint/2010/main" val="307455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59C2A5-629A-4727-9D07-18E56033D275}" type="datetimeFigureOut">
              <a:rPr lang="en-US" smtClean="0"/>
              <a:t>24-Jun-22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4CDA0-797A-4198-A33C-06285560D65A}" type="slidenum">
              <a:rPr lang="en-US" smtClean="0"/>
              <a:t>‹#›</a:t>
            </a:fld>
            <a:endParaRPr lang="en-US"/>
          </a:p>
        </p:txBody>
      </p:sp>
    </p:spTree>
    <p:extLst>
      <p:ext uri="{BB962C8B-B14F-4D97-AF65-F5344CB8AC3E}">
        <p14:creationId xmlns:p14="http://schemas.microsoft.com/office/powerpoint/2010/main" val="1597137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59C2A5-629A-4727-9D07-18E56033D275}" type="datetimeFigureOut">
              <a:rPr lang="en-US" smtClean="0"/>
              <a:t>24-Jun-22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4CDA0-797A-4198-A33C-06285560D65A}" type="slidenum">
              <a:rPr lang="en-US" smtClean="0"/>
              <a:t>‹#›</a:t>
            </a:fld>
            <a:endParaRPr lang="en-US"/>
          </a:p>
        </p:txBody>
      </p:sp>
    </p:spTree>
    <p:extLst>
      <p:ext uri="{BB962C8B-B14F-4D97-AF65-F5344CB8AC3E}">
        <p14:creationId xmlns:p14="http://schemas.microsoft.com/office/powerpoint/2010/main" val="3134580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59C2A5-629A-4727-9D07-18E56033D275}" type="datetimeFigureOut">
              <a:rPr lang="en-US" smtClean="0"/>
              <a:t>24-Jun-22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4CDA0-797A-4198-A33C-06285560D65A}" type="slidenum">
              <a:rPr lang="en-US" smtClean="0"/>
              <a:t>‹#›</a:t>
            </a:fld>
            <a:endParaRPr lang="en-US"/>
          </a:p>
        </p:txBody>
      </p:sp>
    </p:spTree>
    <p:extLst>
      <p:ext uri="{BB962C8B-B14F-4D97-AF65-F5344CB8AC3E}">
        <p14:creationId xmlns:p14="http://schemas.microsoft.com/office/powerpoint/2010/main" val="3365116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59C2A5-629A-4727-9D07-18E56033D275}" type="datetimeFigureOut">
              <a:rPr lang="en-US" smtClean="0"/>
              <a:t>24-Jun-22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4CDA0-797A-4198-A33C-06285560D65A}" type="slidenum">
              <a:rPr lang="en-US" smtClean="0"/>
              <a:t>‹#›</a:t>
            </a:fld>
            <a:endParaRPr lang="en-US"/>
          </a:p>
        </p:txBody>
      </p:sp>
    </p:spTree>
    <p:extLst>
      <p:ext uri="{BB962C8B-B14F-4D97-AF65-F5344CB8AC3E}">
        <p14:creationId xmlns:p14="http://schemas.microsoft.com/office/powerpoint/2010/main" val="4155014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59C2A5-629A-4727-9D07-18E56033D275}" type="datetimeFigureOut">
              <a:rPr lang="en-US" smtClean="0"/>
              <a:t>24-Jun-22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34CDA0-797A-4198-A33C-06285560D65A}" type="slidenum">
              <a:rPr lang="en-US" smtClean="0"/>
              <a:t>‹#›</a:t>
            </a:fld>
            <a:endParaRPr lang="en-US"/>
          </a:p>
        </p:txBody>
      </p:sp>
    </p:spTree>
    <p:extLst>
      <p:ext uri="{BB962C8B-B14F-4D97-AF65-F5344CB8AC3E}">
        <p14:creationId xmlns:p14="http://schemas.microsoft.com/office/powerpoint/2010/main" val="301653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59C2A5-629A-4727-9D07-18E56033D275}" type="datetimeFigureOut">
              <a:rPr lang="en-US" smtClean="0"/>
              <a:t>24-Jun-22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34CDA0-797A-4198-A33C-06285560D65A}" type="slidenum">
              <a:rPr lang="en-US" smtClean="0"/>
              <a:t>‹#›</a:t>
            </a:fld>
            <a:endParaRPr lang="en-US"/>
          </a:p>
        </p:txBody>
      </p:sp>
    </p:spTree>
    <p:extLst>
      <p:ext uri="{BB962C8B-B14F-4D97-AF65-F5344CB8AC3E}">
        <p14:creationId xmlns:p14="http://schemas.microsoft.com/office/powerpoint/2010/main" val="3678835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59C2A5-629A-4727-9D07-18E56033D275}" type="datetimeFigureOut">
              <a:rPr lang="en-US" smtClean="0"/>
              <a:t>24-Jun-22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34CDA0-797A-4198-A33C-06285560D65A}" type="slidenum">
              <a:rPr lang="en-US" smtClean="0"/>
              <a:t>‹#›</a:t>
            </a:fld>
            <a:endParaRPr lang="en-US"/>
          </a:p>
        </p:txBody>
      </p:sp>
    </p:spTree>
    <p:extLst>
      <p:ext uri="{BB962C8B-B14F-4D97-AF65-F5344CB8AC3E}">
        <p14:creationId xmlns:p14="http://schemas.microsoft.com/office/powerpoint/2010/main" val="1066481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59C2A5-629A-4727-9D07-18E56033D275}" type="datetimeFigureOut">
              <a:rPr lang="en-US" smtClean="0"/>
              <a:t>24-Jun-22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34CDA0-797A-4198-A33C-06285560D65A}" type="slidenum">
              <a:rPr lang="en-US" smtClean="0"/>
              <a:t>‹#›</a:t>
            </a:fld>
            <a:endParaRPr lang="en-US"/>
          </a:p>
        </p:txBody>
      </p:sp>
    </p:spTree>
    <p:extLst>
      <p:ext uri="{BB962C8B-B14F-4D97-AF65-F5344CB8AC3E}">
        <p14:creationId xmlns:p14="http://schemas.microsoft.com/office/powerpoint/2010/main" val="519012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59C2A5-629A-4727-9D07-18E56033D275}" type="datetimeFigureOut">
              <a:rPr lang="en-US" smtClean="0"/>
              <a:t>24-Jun-22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34CDA0-797A-4198-A33C-06285560D65A}" type="slidenum">
              <a:rPr lang="en-US" smtClean="0"/>
              <a:t>‹#›</a:t>
            </a:fld>
            <a:endParaRPr lang="en-US"/>
          </a:p>
        </p:txBody>
      </p:sp>
    </p:spTree>
    <p:extLst>
      <p:ext uri="{BB962C8B-B14F-4D97-AF65-F5344CB8AC3E}">
        <p14:creationId xmlns:p14="http://schemas.microsoft.com/office/powerpoint/2010/main" val="686514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59C2A5-629A-4727-9D07-18E56033D275}" type="datetimeFigureOut">
              <a:rPr lang="en-US" smtClean="0"/>
              <a:t>24-Jun-22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34CDA0-797A-4198-A33C-06285560D65A}" type="slidenum">
              <a:rPr lang="en-US" smtClean="0"/>
              <a:t>‹#›</a:t>
            </a:fld>
            <a:endParaRPr lang="en-US"/>
          </a:p>
        </p:txBody>
      </p:sp>
    </p:spTree>
    <p:extLst>
      <p:ext uri="{BB962C8B-B14F-4D97-AF65-F5344CB8AC3E}">
        <p14:creationId xmlns:p14="http://schemas.microsoft.com/office/powerpoint/2010/main" val="4263865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C59C2A5-629A-4727-9D07-18E56033D275}" type="datetimeFigureOut">
              <a:rPr lang="en-US" smtClean="0"/>
              <a:t>24-Jun-22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734CDA0-797A-4198-A33C-06285560D65A}" type="slidenum">
              <a:rPr lang="en-US" smtClean="0"/>
              <a:t>‹#›</a:t>
            </a:fld>
            <a:endParaRPr lang="en-US"/>
          </a:p>
        </p:txBody>
      </p:sp>
    </p:spTree>
    <p:extLst>
      <p:ext uri="{BB962C8B-B14F-4D97-AF65-F5344CB8AC3E}">
        <p14:creationId xmlns:p14="http://schemas.microsoft.com/office/powerpoint/2010/main" val="31800892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64.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80.jp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82.jpg"/></Relationships>
</file>

<file path=ppt/slides/_rels/slide111.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84.jpg"/></Relationships>
</file>

<file path=ppt/slides/_rels/slide112.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86.jpg"/></Relationships>
</file>

<file path=ppt/slides/_rels/slide113.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90.jp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3" Type="http://schemas.openxmlformats.org/officeDocument/2006/relationships/hyperlink" Target="https://youtu.be/h7t4V7SP22w" TargetMode="External"/><Relationship Id="rId18" Type="http://schemas.openxmlformats.org/officeDocument/2006/relationships/hyperlink" Target="https://www.instagram.com/cita_citata" TargetMode="External"/><Relationship Id="rId26" Type="http://schemas.openxmlformats.org/officeDocument/2006/relationships/hyperlink" Target="https://www.youtube.com/channel/UCfcESJiiP1c-MHaiVFGF3VQ/about" TargetMode="External"/><Relationship Id="rId39" Type="http://schemas.openxmlformats.org/officeDocument/2006/relationships/hyperlink" Target="https://socialblade.com/youtube/channel/UCmslKf-qdBjyLxizihAeEwQ" TargetMode="External"/><Relationship Id="rId21" Type="http://schemas.openxmlformats.org/officeDocument/2006/relationships/hyperlink" Target="https://www.youtube.com/c/QissyouTv/about" TargetMode="External"/><Relationship Id="rId34" Type="http://schemas.openxmlformats.org/officeDocument/2006/relationships/hyperlink" Target="https://www.noxinfluencer.com/youtube/channel/UCVE7ZbKmaS_STTFRe3hNS8Q?tab=videos" TargetMode="External"/><Relationship Id="rId42" Type="http://schemas.openxmlformats.org/officeDocument/2006/relationships/hyperlink" Target="https://www.youtube.com/channel/UCmslKf-qdBjyLxizihAeEwQ/videos" TargetMode="External"/><Relationship Id="rId7" Type="http://schemas.openxmlformats.org/officeDocument/2006/relationships/hyperlink" Target="https://www.youtube.com/c/ThePrincesSyahrini/about" TargetMode="External"/><Relationship Id="rId2" Type="http://schemas.openxmlformats.org/officeDocument/2006/relationships/notesSlide" Target="../notesSlides/notesSlide27.xml"/><Relationship Id="rId16" Type="http://schemas.openxmlformats.org/officeDocument/2006/relationships/hyperlink" Target="https://www.youtube.com/c/NatashaWilona15/featured" TargetMode="External"/><Relationship Id="rId20" Type="http://schemas.openxmlformats.org/officeDocument/2006/relationships/hyperlink" Target="https://www.instagram.com/p/BD15kjnAgdl/?hl=en" TargetMode="External"/><Relationship Id="rId29" Type="http://schemas.openxmlformats.org/officeDocument/2006/relationships/hyperlink" Target="https://www.youtube.com/channel/UCa-ks8hteZWODRS-dPmpMFw" TargetMode="External"/><Relationship Id="rId41" Type="http://schemas.openxmlformats.org/officeDocument/2006/relationships/hyperlink" Target="https://www.instagram.com/trevo.indo/?hl=en" TargetMode="External"/><Relationship Id="rId1" Type="http://schemas.openxmlformats.org/officeDocument/2006/relationships/slideLayout" Target="../slideLayouts/slideLayout2.xml"/><Relationship Id="rId6" Type="http://schemas.openxmlformats.org/officeDocument/2006/relationships/hyperlink" Target="https://www.instagram.com/p/BhTv0CZAtIo/" TargetMode="External"/><Relationship Id="rId11" Type="http://schemas.openxmlformats.org/officeDocument/2006/relationships/hyperlink" Target="https://starngage.com/app/id/influencers/jokowi" TargetMode="External"/><Relationship Id="rId24" Type="http://schemas.openxmlformats.org/officeDocument/2006/relationships/hyperlink" Target="https://www.youtube.com/channel/UCbZV9C9RPhFdIkNRoHqi6aw/about" TargetMode="External"/><Relationship Id="rId32" Type="http://schemas.openxmlformats.org/officeDocument/2006/relationships/hyperlink" Target="https://socialblade.com/youtube/channel/UCVE7ZbKmaS_STTFRe3hNS8Q/similarrank" TargetMode="External"/><Relationship Id="rId37" Type="http://schemas.openxmlformats.org/officeDocument/2006/relationships/hyperlink" Target="https://analisa.io/profile/hungryfever" TargetMode="External"/><Relationship Id="rId40" Type="http://schemas.openxmlformats.org/officeDocument/2006/relationships/hyperlink" Target="https://www.facebook.com/Trevo.Indo/" TargetMode="External"/><Relationship Id="rId5" Type="http://schemas.openxmlformats.org/officeDocument/2006/relationships/hyperlink" Target="https://www.instagram.com/princessyahrini" TargetMode="External"/><Relationship Id="rId15" Type="http://schemas.openxmlformats.org/officeDocument/2006/relationships/hyperlink" Target="https://www.instagram.com/natashawilona12" TargetMode="External"/><Relationship Id="rId23" Type="http://schemas.openxmlformats.org/officeDocument/2006/relationships/hyperlink" Target="https://www.instagram.com/p/BXUph9RAhfx" TargetMode="External"/><Relationship Id="rId28" Type="http://schemas.openxmlformats.org/officeDocument/2006/relationships/hyperlink" Target="https://www.instagram.com/rantymaria/" TargetMode="External"/><Relationship Id="rId36" Type="http://schemas.openxmlformats.org/officeDocument/2006/relationships/hyperlink" Target="https://www.instagram.com/dedeinoen/?hl=id" TargetMode="External"/><Relationship Id="rId10" Type="http://schemas.openxmlformats.org/officeDocument/2006/relationships/hyperlink" Target="https://www.youtube.com/playlist?list=PLwcjq1e2uIuWvzAcm440kZnpHYFd3fM8e" TargetMode="External"/><Relationship Id="rId19" Type="http://schemas.openxmlformats.org/officeDocument/2006/relationships/hyperlink" Target="https://www.youtube.com/c/RiweuhPaciweuh/about" TargetMode="External"/><Relationship Id="rId31" Type="http://schemas.openxmlformats.org/officeDocument/2006/relationships/hyperlink" Target="https://www.youtube.com/c/Traveloka/about" TargetMode="External"/><Relationship Id="rId44" Type="http://schemas.openxmlformats.org/officeDocument/2006/relationships/hyperlink" Target="https://www.youtube.com/channel/UCXowBK8GHpjkN12siBY_Ldg/about" TargetMode="External"/><Relationship Id="rId4" Type="http://schemas.openxmlformats.org/officeDocument/2006/relationships/hyperlink" Target="https://www.instagram.com/raffinagita1717/p/BqMY8m9A8Ve/?hl=bn" TargetMode="External"/><Relationship Id="rId9" Type="http://schemas.openxmlformats.org/officeDocument/2006/relationships/hyperlink" Target="https://www.instagram.com/laudyacynthiabella" TargetMode="External"/><Relationship Id="rId14" Type="http://schemas.openxmlformats.org/officeDocument/2006/relationships/hyperlink" Target="https://starngage.com/app/id/influencers/natashawilona12" TargetMode="External"/><Relationship Id="rId22" Type="http://schemas.openxmlformats.org/officeDocument/2006/relationships/hyperlink" Target="https://starngage.com/app/id/influencers/titi_kamall" TargetMode="External"/><Relationship Id="rId27" Type="http://schemas.openxmlformats.org/officeDocument/2006/relationships/hyperlink" Target="https://starngage.com/app/id/influencers/rantymaria" TargetMode="External"/><Relationship Id="rId30" Type="http://schemas.openxmlformats.org/officeDocument/2006/relationships/hyperlink" Target="https://starngage.com/app/id/influencers/traveloka" TargetMode="External"/><Relationship Id="rId35" Type="http://schemas.openxmlformats.org/officeDocument/2006/relationships/hyperlink" Target="https://www.youtube.com/channel/UCVE7ZbKmaS_STTFRe3hNS8Q/about" TargetMode="External"/><Relationship Id="rId43" Type="http://schemas.openxmlformats.org/officeDocument/2006/relationships/hyperlink" Target="https://socialblade.com/youtube/channel/UCXowBK8GHpjkN12siBY_Ldg" TargetMode="External"/><Relationship Id="rId8" Type="http://schemas.openxmlformats.org/officeDocument/2006/relationships/hyperlink" Target="https://starngage.com/app/id/influencers/laudyacynthiabella" TargetMode="External"/><Relationship Id="rId3" Type="http://schemas.openxmlformats.org/officeDocument/2006/relationships/hyperlink" Target="https://socialblade.com/youtube/c/raffinagita1717" TargetMode="External"/><Relationship Id="rId12" Type="http://schemas.openxmlformats.org/officeDocument/2006/relationships/hyperlink" Target="https://www.tripadvisor.com.sg/ShowUserReviews-g294264-d7178019-r510882904-Madame_Tussauds_Singapore-Sentosa_Island.html" TargetMode="External"/><Relationship Id="rId17" Type="http://schemas.openxmlformats.org/officeDocument/2006/relationships/hyperlink" Target="https://starngage.com/app/id/influencers/cita_citata" TargetMode="External"/><Relationship Id="rId25" Type="http://schemas.openxmlformats.org/officeDocument/2006/relationships/hyperlink" Target="https://www.instagram.com/jscmila" TargetMode="External"/><Relationship Id="rId33" Type="http://schemas.openxmlformats.org/officeDocument/2006/relationships/hyperlink" Target="https://www.world-today-news.com/the-figure-of-dede-inoen-a-youtuber-who-eats-the-king-of-jin/" TargetMode="External"/><Relationship Id="rId38" Type="http://schemas.openxmlformats.org/officeDocument/2006/relationships/hyperlink" Target="https://www.youtube.com/channel/UCVYXCRGQBybOnHaZ5XoNung/abou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hyperlink" Target="https://youtu.be/HF56-Domho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hyperlink" Target="https://youtu.be/ZSam8qi7jm8"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dataminer.io/"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3" Type="http://schemas.openxmlformats.org/officeDocument/2006/relationships/hyperlink" Target="https://webscraper.io/"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tripadvisor.com/Neighborhood-g294265-n15622665-Sentosa_Island-Singapore.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hyperlink" Target="https://www.tripadvisor.co.id/Hotel_Review-g294264-d8427678-Reviews-or50-Capella_The_Club_Residences_Singapore-Sentosa_Island.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hyperlink" Target="https://www.similarweb.com/top-websites/indonesia/category/travel-and-tourism/"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databasic.io/en/wordcounter/results/6294ab9468665c0909e66f28/download/words.csv"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databasic.io/en/wordcounter/results/6294ab9468665c0909e66f28/download/bigrams.csv"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databasic.io/en/wordcounter/results/6294ab9468665c0909e66f28/download/trigrams.csv"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ordsift.org/"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goo.gl/maps/w5eni27F9ToJof5N9"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hyperlink" Target="https://support.google.com/local-guides/answer/6225851?hl=en" TargetMode="Externa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universaldependencies.org/u/pos/"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53346-B87D-99D4-F60E-DA20B471C5B6}"/>
              </a:ext>
            </a:extLst>
          </p:cNvPr>
          <p:cNvSpPr>
            <a:spLocks noGrp="1"/>
          </p:cNvSpPr>
          <p:nvPr>
            <p:ph type="ctrTitle"/>
          </p:nvPr>
        </p:nvSpPr>
        <p:spPr/>
        <p:txBody>
          <a:bodyPr/>
          <a:lstStyle/>
          <a:p>
            <a:r>
              <a:rPr lang="en-US" dirty="0"/>
              <a:t>Guest Feedback Insights</a:t>
            </a:r>
          </a:p>
        </p:txBody>
      </p:sp>
      <p:sp>
        <p:nvSpPr>
          <p:cNvPr id="3" name="Subtitle 2">
            <a:extLst>
              <a:ext uri="{FF2B5EF4-FFF2-40B4-BE49-F238E27FC236}">
                <a16:creationId xmlns:a16="http://schemas.microsoft.com/office/drawing/2014/main" id="{AF256B93-6375-E09C-14A3-73175671366B}"/>
              </a:ext>
            </a:extLst>
          </p:cNvPr>
          <p:cNvSpPr>
            <a:spLocks noGrp="1"/>
          </p:cNvSpPr>
          <p:nvPr>
            <p:ph type="subTitle" idx="1"/>
          </p:nvPr>
        </p:nvSpPr>
        <p:spPr/>
        <p:txBody>
          <a:bodyPr/>
          <a:lstStyle/>
          <a:p>
            <a:r>
              <a:rPr lang="en-US" dirty="0"/>
              <a:t>A collaboration Project with SDC(Sentosa Development Corporation)</a:t>
            </a:r>
          </a:p>
        </p:txBody>
      </p:sp>
    </p:spTree>
    <p:extLst>
      <p:ext uri="{BB962C8B-B14F-4D97-AF65-F5344CB8AC3E}">
        <p14:creationId xmlns:p14="http://schemas.microsoft.com/office/powerpoint/2010/main" val="2872269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7908C-8A84-86B1-CAAB-34DA0054B7B6}"/>
              </a:ext>
            </a:extLst>
          </p:cNvPr>
          <p:cNvSpPr>
            <a:spLocks noGrp="1"/>
          </p:cNvSpPr>
          <p:nvPr>
            <p:ph type="title"/>
          </p:nvPr>
        </p:nvSpPr>
        <p:spPr/>
        <p:txBody>
          <a:bodyPr/>
          <a:lstStyle/>
          <a:p>
            <a:r>
              <a:rPr lang="en-US"/>
              <a:t>Facebook</a:t>
            </a:r>
            <a:endParaRPr lang="en-US" dirty="0"/>
          </a:p>
        </p:txBody>
      </p:sp>
      <p:pic>
        <p:nvPicPr>
          <p:cNvPr id="4" name="Picture 3">
            <a:extLst>
              <a:ext uri="{FF2B5EF4-FFF2-40B4-BE49-F238E27FC236}">
                <a16:creationId xmlns:a16="http://schemas.microsoft.com/office/drawing/2014/main" id="{44FF691B-795D-7D4C-160C-085525B38FF1}"/>
              </a:ext>
            </a:extLst>
          </p:cNvPr>
          <p:cNvPicPr>
            <a:picLocks noChangeAspect="1"/>
          </p:cNvPicPr>
          <p:nvPr/>
        </p:nvPicPr>
        <p:blipFill>
          <a:blip r:embed="rId3"/>
          <a:stretch>
            <a:fillRect/>
          </a:stretch>
        </p:blipFill>
        <p:spPr>
          <a:xfrm>
            <a:off x="563034" y="2241304"/>
            <a:ext cx="3193870" cy="2375392"/>
          </a:xfrm>
          <a:prstGeom prst="rect">
            <a:avLst/>
          </a:prstGeom>
        </p:spPr>
      </p:pic>
      <p:pic>
        <p:nvPicPr>
          <p:cNvPr id="10" name="Picture 9">
            <a:extLst>
              <a:ext uri="{FF2B5EF4-FFF2-40B4-BE49-F238E27FC236}">
                <a16:creationId xmlns:a16="http://schemas.microsoft.com/office/drawing/2014/main" id="{38690923-FC06-0E9F-5B70-BFB21203BA8D}"/>
              </a:ext>
            </a:extLst>
          </p:cNvPr>
          <p:cNvPicPr>
            <a:picLocks noChangeAspect="1"/>
          </p:cNvPicPr>
          <p:nvPr/>
        </p:nvPicPr>
        <p:blipFill>
          <a:blip r:embed="rId4"/>
          <a:stretch>
            <a:fillRect/>
          </a:stretch>
        </p:blipFill>
        <p:spPr>
          <a:xfrm>
            <a:off x="4390932" y="1417826"/>
            <a:ext cx="5111670" cy="4295978"/>
          </a:xfrm>
          <a:prstGeom prst="rect">
            <a:avLst/>
          </a:prstGeom>
        </p:spPr>
      </p:pic>
    </p:spTree>
    <p:extLst>
      <p:ext uri="{BB962C8B-B14F-4D97-AF65-F5344CB8AC3E}">
        <p14:creationId xmlns:p14="http://schemas.microsoft.com/office/powerpoint/2010/main" val="7389744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A0E9C-6311-E29D-75DE-89A451C39527}"/>
              </a:ext>
            </a:extLst>
          </p:cNvPr>
          <p:cNvSpPr>
            <a:spLocks noGrp="1"/>
          </p:cNvSpPr>
          <p:nvPr>
            <p:ph type="title"/>
          </p:nvPr>
        </p:nvSpPr>
        <p:spPr/>
        <p:txBody>
          <a:bodyPr/>
          <a:lstStyle/>
          <a:p>
            <a:r>
              <a:rPr lang="en-SG" dirty="0"/>
              <a:t>Adverb</a:t>
            </a:r>
          </a:p>
        </p:txBody>
      </p:sp>
      <p:sp>
        <p:nvSpPr>
          <p:cNvPr id="3" name="Content Placeholder 2">
            <a:extLst>
              <a:ext uri="{FF2B5EF4-FFF2-40B4-BE49-F238E27FC236}">
                <a16:creationId xmlns:a16="http://schemas.microsoft.com/office/drawing/2014/main" id="{399929D4-BAE9-B024-427E-3D8BA112A30A}"/>
              </a:ext>
            </a:extLst>
          </p:cNvPr>
          <p:cNvSpPr>
            <a:spLocks noGrp="1"/>
          </p:cNvSpPr>
          <p:nvPr>
            <p:ph idx="1"/>
          </p:nvPr>
        </p:nvSpPr>
        <p:spPr/>
        <p:txBody>
          <a:bodyPr/>
          <a:lstStyle/>
          <a:p>
            <a:r>
              <a:rPr lang="en-SG" sz="1800" dirty="0">
                <a:effectLst/>
                <a:latin typeface="Calibri" panose="020F0502020204030204" pitchFamily="34" charset="0"/>
                <a:ea typeface="Malgun Gothic" panose="020B0503020000020004" pitchFamily="34" charset="-127"/>
                <a:cs typeface="Times New Roman" panose="02020603050405020304" pitchFamily="18" charset="0"/>
              </a:rPr>
              <a:t>An adverb describes or modifies a verb, an adjective, or another adverb</a:t>
            </a:r>
          </a:p>
          <a:p>
            <a:r>
              <a:rPr lang="en-SG" sz="1800" dirty="0">
                <a:effectLst/>
                <a:latin typeface="Calibri" panose="020F0502020204030204" pitchFamily="34" charset="0"/>
                <a:ea typeface="Malgun Gothic" panose="020B0503020000020004" pitchFamily="34" charset="-127"/>
                <a:cs typeface="Times New Roman" panose="02020603050405020304" pitchFamily="18" charset="0"/>
              </a:rPr>
              <a:t>It usually answers the questions of when, where, how, why, under what conditions, or to what degree</a:t>
            </a:r>
            <a:endParaRPr lang="en-SG" dirty="0">
              <a:latin typeface="Calibri" panose="020F0502020204030204" pitchFamily="34" charset="0"/>
              <a:ea typeface="Malgun Gothic" panose="020B0503020000020004" pitchFamily="34" charset="-127"/>
              <a:cs typeface="Times New Roman" panose="02020603050405020304" pitchFamily="18" charset="0"/>
            </a:endParaRPr>
          </a:p>
          <a:p>
            <a:r>
              <a:rPr lang="en-SG" sz="1800" dirty="0">
                <a:effectLst/>
                <a:latin typeface="Calibri" panose="020F0502020204030204" pitchFamily="34" charset="0"/>
                <a:ea typeface="Malgun Gothic" panose="020B0503020000020004" pitchFamily="34" charset="-127"/>
                <a:cs typeface="Times New Roman" panose="02020603050405020304" pitchFamily="18" charset="0"/>
              </a:rPr>
              <a:t>Adverbs often end in –</a:t>
            </a:r>
            <a:r>
              <a:rPr lang="en-SG" sz="1800" dirty="0" err="1">
                <a:effectLst/>
                <a:latin typeface="Calibri" panose="020F0502020204030204" pitchFamily="34" charset="0"/>
                <a:ea typeface="Malgun Gothic" panose="020B0503020000020004" pitchFamily="34" charset="-127"/>
                <a:cs typeface="Times New Roman" panose="02020603050405020304" pitchFamily="18" charset="0"/>
              </a:rPr>
              <a:t>ly</a:t>
            </a:r>
            <a:endParaRPr lang="en-SG" sz="1800" dirty="0">
              <a:effectLst/>
              <a:latin typeface="Calibri" panose="020F0502020204030204" pitchFamily="34" charset="0"/>
              <a:ea typeface="Malgun Gothic" panose="020B0503020000020004" pitchFamily="34" charset="-127"/>
              <a:cs typeface="Times New Roman" panose="02020603050405020304" pitchFamily="18" charset="0"/>
            </a:endParaRPr>
          </a:p>
          <a:p>
            <a:r>
              <a:rPr lang="en-SG" sz="1800" i="1" dirty="0">
                <a:effectLst/>
                <a:latin typeface="Calibri" panose="020F0502020204030204" pitchFamily="34" charset="0"/>
                <a:ea typeface="Malgun Gothic" panose="020B0503020000020004" pitchFamily="34" charset="-127"/>
                <a:cs typeface="Times New Roman" panose="02020603050405020304" pitchFamily="18" charset="0"/>
              </a:rPr>
              <a:t>The young girl asked her mother to bring her to the beach at Sentosa for a picnic and then she </a:t>
            </a:r>
            <a:r>
              <a:rPr lang="en-SG" sz="1800" b="1" i="1" dirty="0">
                <a:effectLst/>
                <a:latin typeface="Calibri" panose="020F0502020204030204" pitchFamily="34" charset="0"/>
                <a:ea typeface="Malgun Gothic" panose="020B0503020000020004" pitchFamily="34" charset="-127"/>
                <a:cs typeface="Times New Roman" panose="02020603050405020304" pitchFamily="18" charset="0"/>
              </a:rPr>
              <a:t>quickly</a:t>
            </a:r>
            <a:r>
              <a:rPr lang="en-SG" sz="1800" i="1" dirty="0">
                <a:effectLst/>
                <a:latin typeface="Calibri" panose="020F0502020204030204" pitchFamily="34" charset="0"/>
                <a:ea typeface="Malgun Gothic" panose="020B0503020000020004" pitchFamily="34" charset="-127"/>
                <a:cs typeface="Times New Roman" panose="02020603050405020304" pitchFamily="18" charset="0"/>
              </a:rPr>
              <a:t> hid under the blanket. Wow!</a:t>
            </a:r>
            <a:endParaRPr lang="en-SG"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SG" dirty="0"/>
          </a:p>
        </p:txBody>
      </p:sp>
    </p:spTree>
    <p:extLst>
      <p:ext uri="{BB962C8B-B14F-4D97-AF65-F5344CB8AC3E}">
        <p14:creationId xmlns:p14="http://schemas.microsoft.com/office/powerpoint/2010/main" val="11446713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53961-A2F8-8F09-7DAC-BF53B508B258}"/>
              </a:ext>
            </a:extLst>
          </p:cNvPr>
          <p:cNvSpPr>
            <a:spLocks noGrp="1"/>
          </p:cNvSpPr>
          <p:nvPr>
            <p:ph type="title"/>
          </p:nvPr>
        </p:nvSpPr>
        <p:spPr/>
        <p:txBody>
          <a:bodyPr/>
          <a:lstStyle/>
          <a:p>
            <a:r>
              <a:rPr lang="en-SG" dirty="0"/>
              <a:t>Noun</a:t>
            </a:r>
          </a:p>
        </p:txBody>
      </p:sp>
      <p:sp>
        <p:nvSpPr>
          <p:cNvPr id="3" name="Content Placeholder 2">
            <a:extLst>
              <a:ext uri="{FF2B5EF4-FFF2-40B4-BE49-F238E27FC236}">
                <a16:creationId xmlns:a16="http://schemas.microsoft.com/office/drawing/2014/main" id="{D3AE8071-3932-82E8-FD90-A307A50E4576}"/>
              </a:ext>
            </a:extLst>
          </p:cNvPr>
          <p:cNvSpPr>
            <a:spLocks noGrp="1"/>
          </p:cNvSpPr>
          <p:nvPr>
            <p:ph idx="1"/>
          </p:nvPr>
        </p:nvSpPr>
        <p:spPr/>
        <p:txBody>
          <a:bodyPr/>
          <a:lstStyle/>
          <a:p>
            <a:r>
              <a:rPr lang="en-SG" sz="1800" dirty="0">
                <a:effectLst/>
                <a:latin typeface="Calibri" panose="020F0502020204030204" pitchFamily="34" charset="0"/>
                <a:ea typeface="Malgun Gothic" panose="020B0503020000020004" pitchFamily="34" charset="-127"/>
                <a:cs typeface="Times New Roman" panose="02020603050405020304" pitchFamily="18" charset="0"/>
              </a:rPr>
              <a:t>A noun is the name of a person, place, thing or idea</a:t>
            </a:r>
          </a:p>
          <a:p>
            <a:r>
              <a:rPr lang="en-SG" sz="1800" i="1" dirty="0">
                <a:effectLst/>
                <a:latin typeface="Calibri" panose="020F0502020204030204" pitchFamily="34" charset="0"/>
                <a:ea typeface="Malgun Gothic" panose="020B0503020000020004" pitchFamily="34" charset="-127"/>
                <a:cs typeface="Times New Roman" panose="02020603050405020304" pitchFamily="18" charset="0"/>
              </a:rPr>
              <a:t>The young </a:t>
            </a:r>
            <a:r>
              <a:rPr lang="en-SG" sz="1800" b="1" i="1" dirty="0">
                <a:effectLst/>
                <a:latin typeface="Calibri" panose="020F0502020204030204" pitchFamily="34" charset="0"/>
                <a:ea typeface="Malgun Gothic" panose="020B0503020000020004" pitchFamily="34" charset="-127"/>
                <a:cs typeface="Times New Roman" panose="02020603050405020304" pitchFamily="18" charset="0"/>
              </a:rPr>
              <a:t>girl</a:t>
            </a:r>
            <a:r>
              <a:rPr lang="en-SG" sz="1800" i="1" dirty="0">
                <a:effectLst/>
                <a:latin typeface="Calibri" panose="020F0502020204030204" pitchFamily="34" charset="0"/>
                <a:ea typeface="Malgun Gothic" panose="020B0503020000020004" pitchFamily="34" charset="-127"/>
                <a:cs typeface="Times New Roman" panose="02020603050405020304" pitchFamily="18" charset="0"/>
              </a:rPr>
              <a:t> asked her </a:t>
            </a:r>
            <a:r>
              <a:rPr lang="en-SG" sz="1800" b="1" i="1" dirty="0">
                <a:effectLst/>
                <a:latin typeface="Calibri" panose="020F0502020204030204" pitchFamily="34" charset="0"/>
                <a:ea typeface="Malgun Gothic" panose="020B0503020000020004" pitchFamily="34" charset="-127"/>
                <a:cs typeface="Times New Roman" panose="02020603050405020304" pitchFamily="18" charset="0"/>
              </a:rPr>
              <a:t>mother</a:t>
            </a:r>
            <a:r>
              <a:rPr lang="en-SG" sz="1800" i="1" dirty="0">
                <a:effectLst/>
                <a:latin typeface="Calibri" panose="020F0502020204030204" pitchFamily="34" charset="0"/>
                <a:ea typeface="Malgun Gothic" panose="020B0503020000020004" pitchFamily="34" charset="-127"/>
                <a:cs typeface="Times New Roman" panose="02020603050405020304" pitchFamily="18" charset="0"/>
              </a:rPr>
              <a:t> to bring her to the </a:t>
            </a:r>
            <a:r>
              <a:rPr lang="en-SG" sz="1800" b="1" i="1" dirty="0">
                <a:effectLst/>
                <a:latin typeface="Calibri" panose="020F0502020204030204" pitchFamily="34" charset="0"/>
                <a:ea typeface="Malgun Gothic" panose="020B0503020000020004" pitchFamily="34" charset="-127"/>
                <a:cs typeface="Times New Roman" panose="02020603050405020304" pitchFamily="18" charset="0"/>
              </a:rPr>
              <a:t>beach</a:t>
            </a:r>
            <a:r>
              <a:rPr lang="en-SG" sz="1800" i="1" dirty="0">
                <a:effectLst/>
                <a:latin typeface="Calibri" panose="020F0502020204030204" pitchFamily="34" charset="0"/>
                <a:ea typeface="Malgun Gothic" panose="020B0503020000020004" pitchFamily="34" charset="-127"/>
                <a:cs typeface="Times New Roman" panose="02020603050405020304" pitchFamily="18" charset="0"/>
              </a:rPr>
              <a:t> at </a:t>
            </a:r>
            <a:r>
              <a:rPr lang="en-SG" sz="1800" b="1" i="1" dirty="0">
                <a:effectLst/>
                <a:latin typeface="Calibri" panose="020F0502020204030204" pitchFamily="34" charset="0"/>
                <a:ea typeface="Malgun Gothic" panose="020B0503020000020004" pitchFamily="34" charset="-127"/>
                <a:cs typeface="Times New Roman" panose="02020603050405020304" pitchFamily="18" charset="0"/>
              </a:rPr>
              <a:t>Sentosa</a:t>
            </a:r>
            <a:r>
              <a:rPr lang="en-SG" sz="1800" i="1" dirty="0">
                <a:effectLst/>
                <a:latin typeface="Calibri" panose="020F0502020204030204" pitchFamily="34" charset="0"/>
                <a:ea typeface="Malgun Gothic" panose="020B0503020000020004" pitchFamily="34" charset="-127"/>
                <a:cs typeface="Times New Roman" panose="02020603050405020304" pitchFamily="18" charset="0"/>
              </a:rPr>
              <a:t> for a </a:t>
            </a:r>
            <a:r>
              <a:rPr lang="en-SG" sz="1800" b="1" i="1" dirty="0">
                <a:effectLst/>
                <a:latin typeface="Calibri" panose="020F0502020204030204" pitchFamily="34" charset="0"/>
                <a:ea typeface="Malgun Gothic" panose="020B0503020000020004" pitchFamily="34" charset="-127"/>
                <a:cs typeface="Times New Roman" panose="02020603050405020304" pitchFamily="18" charset="0"/>
              </a:rPr>
              <a:t>picnic </a:t>
            </a:r>
            <a:r>
              <a:rPr lang="en-SG" sz="1800" i="1" dirty="0">
                <a:effectLst/>
                <a:latin typeface="Calibri" panose="020F0502020204030204" pitchFamily="34" charset="0"/>
                <a:ea typeface="Malgun Gothic" panose="020B0503020000020004" pitchFamily="34" charset="-127"/>
                <a:cs typeface="Times New Roman" panose="02020603050405020304" pitchFamily="18" charset="0"/>
              </a:rPr>
              <a:t>and then she quickly hid under the blanket. Wow!</a:t>
            </a:r>
            <a:endParaRPr lang="en-SG" dirty="0"/>
          </a:p>
        </p:txBody>
      </p:sp>
    </p:spTree>
    <p:extLst>
      <p:ext uri="{BB962C8B-B14F-4D97-AF65-F5344CB8AC3E}">
        <p14:creationId xmlns:p14="http://schemas.microsoft.com/office/powerpoint/2010/main" val="26680303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B922-3A4B-FD37-A4EC-E7FFFD59A825}"/>
              </a:ext>
            </a:extLst>
          </p:cNvPr>
          <p:cNvSpPr>
            <a:spLocks noGrp="1"/>
          </p:cNvSpPr>
          <p:nvPr>
            <p:ph type="title"/>
          </p:nvPr>
        </p:nvSpPr>
        <p:spPr/>
        <p:txBody>
          <a:bodyPr/>
          <a:lstStyle/>
          <a:p>
            <a:r>
              <a:rPr lang="en-SG" dirty="0"/>
              <a:t>How does Stanza Annotate?</a:t>
            </a:r>
          </a:p>
        </p:txBody>
      </p:sp>
      <p:pic>
        <p:nvPicPr>
          <p:cNvPr id="6" name="Content Placeholder 5">
            <a:extLst>
              <a:ext uri="{FF2B5EF4-FFF2-40B4-BE49-F238E27FC236}">
                <a16:creationId xmlns:a16="http://schemas.microsoft.com/office/drawing/2014/main" id="{11FF0BD2-FA5C-1539-1AE4-3CB476E63E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264" y="1783489"/>
            <a:ext cx="9660200" cy="4843554"/>
          </a:xfrm>
        </p:spPr>
      </p:pic>
    </p:spTree>
    <p:extLst>
      <p:ext uri="{BB962C8B-B14F-4D97-AF65-F5344CB8AC3E}">
        <p14:creationId xmlns:p14="http://schemas.microsoft.com/office/powerpoint/2010/main" val="6087348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6A5D-34E1-A158-CD7D-1135AE95645C}"/>
              </a:ext>
            </a:extLst>
          </p:cNvPr>
          <p:cNvSpPr>
            <a:spLocks noGrp="1"/>
          </p:cNvSpPr>
          <p:nvPr>
            <p:ph type="title"/>
          </p:nvPr>
        </p:nvSpPr>
        <p:spPr/>
        <p:txBody>
          <a:bodyPr/>
          <a:lstStyle/>
          <a:p>
            <a:r>
              <a:rPr lang="en-SG" dirty="0"/>
              <a:t>Unigrams</a:t>
            </a:r>
          </a:p>
        </p:txBody>
      </p:sp>
      <p:graphicFrame>
        <p:nvGraphicFramePr>
          <p:cNvPr id="4" name="Table 4">
            <a:extLst>
              <a:ext uri="{FF2B5EF4-FFF2-40B4-BE49-F238E27FC236}">
                <a16:creationId xmlns:a16="http://schemas.microsoft.com/office/drawing/2014/main" id="{3892C3D6-79C5-8282-A69B-9C670CC9F430}"/>
              </a:ext>
            </a:extLst>
          </p:cNvPr>
          <p:cNvGraphicFramePr>
            <a:graphicFrameLocks noGrp="1"/>
          </p:cNvGraphicFramePr>
          <p:nvPr>
            <p:ph idx="1"/>
          </p:nvPr>
        </p:nvGraphicFramePr>
        <p:xfrm>
          <a:off x="677863" y="2160588"/>
          <a:ext cx="8596311" cy="320548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1467064064"/>
                    </a:ext>
                  </a:extLst>
                </a:gridCol>
                <a:gridCol w="2865437">
                  <a:extLst>
                    <a:ext uri="{9D8B030D-6E8A-4147-A177-3AD203B41FA5}">
                      <a16:colId xmlns:a16="http://schemas.microsoft.com/office/drawing/2014/main" val="2935107413"/>
                    </a:ext>
                  </a:extLst>
                </a:gridCol>
                <a:gridCol w="2865437">
                  <a:extLst>
                    <a:ext uri="{9D8B030D-6E8A-4147-A177-3AD203B41FA5}">
                      <a16:colId xmlns:a16="http://schemas.microsoft.com/office/drawing/2014/main" val="2753076789"/>
                    </a:ext>
                  </a:extLst>
                </a:gridCol>
              </a:tblGrid>
              <a:tr h="370840">
                <a:tc>
                  <a:txBody>
                    <a:bodyPr/>
                    <a:lstStyle/>
                    <a:p>
                      <a:r>
                        <a:rPr lang="en-SG" dirty="0"/>
                        <a:t>Part of Speech</a:t>
                      </a:r>
                    </a:p>
                  </a:txBody>
                  <a:tcPr/>
                </a:tc>
                <a:tc>
                  <a:txBody>
                    <a:bodyPr/>
                    <a:lstStyle/>
                    <a:p>
                      <a:r>
                        <a:rPr lang="en-SG" dirty="0"/>
                        <a:t>Indonesian</a:t>
                      </a:r>
                    </a:p>
                  </a:txBody>
                  <a:tcPr/>
                </a:tc>
                <a:tc>
                  <a:txBody>
                    <a:bodyPr/>
                    <a:lstStyle/>
                    <a:p>
                      <a:r>
                        <a:rPr lang="en-SG" dirty="0"/>
                        <a:t>English</a:t>
                      </a:r>
                    </a:p>
                  </a:txBody>
                  <a:tcPr/>
                </a:tc>
                <a:extLst>
                  <a:ext uri="{0D108BD9-81ED-4DB2-BD59-A6C34878D82A}">
                    <a16:rowId xmlns:a16="http://schemas.microsoft.com/office/drawing/2014/main" val="2254243489"/>
                  </a:ext>
                </a:extLst>
              </a:tr>
              <a:tr h="370840">
                <a:tc>
                  <a:txBody>
                    <a:bodyPr/>
                    <a:lstStyle/>
                    <a:p>
                      <a:r>
                        <a:rPr lang="en-SG" dirty="0"/>
                        <a:t>Adjectives</a:t>
                      </a:r>
                    </a:p>
                  </a:txBody>
                  <a:tcPr/>
                </a:tc>
                <a:tc>
                  <a:txBody>
                    <a:bodyPr/>
                    <a:lstStyle/>
                    <a:p>
                      <a:r>
                        <a:rPr lang="en-SG" dirty="0" err="1"/>
                        <a:t>puas</a:t>
                      </a:r>
                      <a:endParaRPr lang="en-SG" dirty="0"/>
                    </a:p>
                    <a:p>
                      <a:r>
                        <a:rPr lang="en-SG" dirty="0"/>
                        <a:t>lama</a:t>
                      </a:r>
                    </a:p>
                    <a:p>
                      <a:r>
                        <a:rPr lang="en-SG" dirty="0" err="1"/>
                        <a:t>nak</a:t>
                      </a:r>
                      <a:endParaRPr lang="en-SG" dirty="0"/>
                    </a:p>
                    <a:p>
                      <a:r>
                        <a:rPr lang="fi-FI" dirty="0"/>
                        <a:t>murah</a:t>
                      </a:r>
                    </a:p>
                    <a:p>
                      <a:r>
                        <a:rPr lang="fi-FI" dirty="0"/>
                        <a:t>panas</a:t>
                      </a:r>
                    </a:p>
                    <a:p>
                      <a:r>
                        <a:rPr lang="fi-FI" dirty="0"/>
                        <a:t>ampun</a:t>
                      </a:r>
                    </a:p>
                    <a:p>
                      <a:r>
                        <a:rPr lang="fi-FI" dirty="0"/>
                        <a:t>keren</a:t>
                      </a:r>
                    </a:p>
                    <a:p>
                      <a:r>
                        <a:rPr lang="fi-FI" dirty="0"/>
                        <a:t>lengkap</a:t>
                      </a:r>
                    </a:p>
                    <a:p>
                      <a:r>
                        <a:rPr lang="fi-FI" dirty="0"/>
                        <a:t>luas</a:t>
                      </a:r>
                    </a:p>
                    <a:p>
                      <a:r>
                        <a:rPr lang="fi-FI" dirty="0"/>
                        <a:t>nyaman</a:t>
                      </a:r>
                    </a:p>
                  </a:txBody>
                  <a:tcPr/>
                </a:tc>
                <a:tc>
                  <a:txBody>
                    <a:bodyPr/>
                    <a:lstStyle/>
                    <a:p>
                      <a:r>
                        <a:rPr lang="en-SG" dirty="0"/>
                        <a:t>satisfied</a:t>
                      </a:r>
                    </a:p>
                    <a:p>
                      <a:r>
                        <a:rPr lang="en-SG" dirty="0"/>
                        <a:t>long</a:t>
                      </a:r>
                    </a:p>
                    <a:p>
                      <a:r>
                        <a:rPr lang="en-SG" dirty="0"/>
                        <a:t>nice</a:t>
                      </a:r>
                    </a:p>
                    <a:p>
                      <a:r>
                        <a:rPr lang="en-SG" dirty="0"/>
                        <a:t>inexpensive</a:t>
                      </a:r>
                    </a:p>
                    <a:p>
                      <a:r>
                        <a:rPr lang="en-SG" dirty="0"/>
                        <a:t>hot</a:t>
                      </a:r>
                    </a:p>
                    <a:p>
                      <a:r>
                        <a:rPr lang="en-SG" dirty="0"/>
                        <a:t>sorry</a:t>
                      </a:r>
                    </a:p>
                    <a:p>
                      <a:r>
                        <a:rPr lang="en-SG" dirty="0"/>
                        <a:t>cool</a:t>
                      </a:r>
                    </a:p>
                    <a:p>
                      <a:r>
                        <a:rPr lang="en-SG" dirty="0"/>
                        <a:t>complete</a:t>
                      </a:r>
                    </a:p>
                    <a:p>
                      <a:r>
                        <a:rPr lang="en-SG" dirty="0"/>
                        <a:t>Large</a:t>
                      </a:r>
                    </a:p>
                    <a:p>
                      <a:r>
                        <a:rPr lang="en-SG" dirty="0"/>
                        <a:t>comfortable</a:t>
                      </a:r>
                    </a:p>
                  </a:txBody>
                  <a:tcPr/>
                </a:tc>
                <a:extLst>
                  <a:ext uri="{0D108BD9-81ED-4DB2-BD59-A6C34878D82A}">
                    <a16:rowId xmlns:a16="http://schemas.microsoft.com/office/drawing/2014/main" val="3071178205"/>
                  </a:ext>
                </a:extLst>
              </a:tr>
            </a:tbl>
          </a:graphicData>
        </a:graphic>
      </p:graphicFrame>
    </p:spTree>
    <p:extLst>
      <p:ext uri="{BB962C8B-B14F-4D97-AF65-F5344CB8AC3E}">
        <p14:creationId xmlns:p14="http://schemas.microsoft.com/office/powerpoint/2010/main" val="13051695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747E-B6FB-EDE8-F90A-685F258304E1}"/>
              </a:ext>
            </a:extLst>
          </p:cNvPr>
          <p:cNvSpPr>
            <a:spLocks noGrp="1"/>
          </p:cNvSpPr>
          <p:nvPr>
            <p:ph type="title"/>
          </p:nvPr>
        </p:nvSpPr>
        <p:spPr/>
        <p:txBody>
          <a:bodyPr/>
          <a:lstStyle/>
          <a:p>
            <a:r>
              <a:rPr lang="en-SG" dirty="0"/>
              <a:t>Bigrams</a:t>
            </a:r>
          </a:p>
        </p:txBody>
      </p:sp>
      <p:graphicFrame>
        <p:nvGraphicFramePr>
          <p:cNvPr id="4" name="Table 4">
            <a:extLst>
              <a:ext uri="{FF2B5EF4-FFF2-40B4-BE49-F238E27FC236}">
                <a16:creationId xmlns:a16="http://schemas.microsoft.com/office/drawing/2014/main" id="{CCDA4C79-232E-2084-975B-37A8F615FC67}"/>
              </a:ext>
            </a:extLst>
          </p:cNvPr>
          <p:cNvGraphicFramePr>
            <a:graphicFrameLocks noGrp="1"/>
          </p:cNvGraphicFramePr>
          <p:nvPr>
            <p:ph idx="1"/>
          </p:nvPr>
        </p:nvGraphicFramePr>
        <p:xfrm>
          <a:off x="677863" y="2160588"/>
          <a:ext cx="8596311" cy="4526725"/>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1367186485"/>
                    </a:ext>
                  </a:extLst>
                </a:gridCol>
                <a:gridCol w="2865437">
                  <a:extLst>
                    <a:ext uri="{9D8B030D-6E8A-4147-A177-3AD203B41FA5}">
                      <a16:colId xmlns:a16="http://schemas.microsoft.com/office/drawing/2014/main" val="2249158913"/>
                    </a:ext>
                  </a:extLst>
                </a:gridCol>
                <a:gridCol w="2865437">
                  <a:extLst>
                    <a:ext uri="{9D8B030D-6E8A-4147-A177-3AD203B41FA5}">
                      <a16:colId xmlns:a16="http://schemas.microsoft.com/office/drawing/2014/main" val="1378065942"/>
                    </a:ext>
                  </a:extLst>
                </a:gridCol>
              </a:tblGrid>
              <a:tr h="370840">
                <a:tc>
                  <a:txBody>
                    <a:bodyPr/>
                    <a:lstStyle/>
                    <a:p>
                      <a:r>
                        <a:rPr lang="en-SG" dirty="0"/>
                        <a:t>Part of Speech</a:t>
                      </a:r>
                    </a:p>
                  </a:txBody>
                  <a:tcPr/>
                </a:tc>
                <a:tc>
                  <a:txBody>
                    <a:bodyPr/>
                    <a:lstStyle/>
                    <a:p>
                      <a:r>
                        <a:rPr lang="en-SG" dirty="0"/>
                        <a:t>Indonesian</a:t>
                      </a:r>
                    </a:p>
                  </a:txBody>
                  <a:tcPr/>
                </a:tc>
                <a:tc>
                  <a:txBody>
                    <a:bodyPr/>
                    <a:lstStyle/>
                    <a:p>
                      <a:r>
                        <a:rPr lang="en-SG" dirty="0"/>
                        <a:t>English</a:t>
                      </a:r>
                    </a:p>
                  </a:txBody>
                  <a:tcPr/>
                </a:tc>
                <a:extLst>
                  <a:ext uri="{0D108BD9-81ED-4DB2-BD59-A6C34878D82A}">
                    <a16:rowId xmlns:a16="http://schemas.microsoft.com/office/drawing/2014/main" val="3866771875"/>
                  </a:ext>
                </a:extLst>
              </a:tr>
              <a:tr h="370840">
                <a:tc>
                  <a:txBody>
                    <a:bodyPr/>
                    <a:lstStyle/>
                    <a:p>
                      <a:r>
                        <a:rPr lang="en-SG" dirty="0"/>
                        <a:t>Adverb + Adjective</a:t>
                      </a:r>
                    </a:p>
                  </a:txBody>
                  <a:tcPr/>
                </a:tc>
                <a:tc>
                  <a:txBody>
                    <a:bodyPr/>
                    <a:lstStyle/>
                    <a:p>
                      <a:pPr>
                        <a:lnSpc>
                          <a:spcPct val="150000"/>
                        </a:lnSpc>
                      </a:pPr>
                      <a:r>
                        <a:rPr lang="en-SG" dirty="0"/>
                        <a:t>sangat </a:t>
                      </a:r>
                      <a:r>
                        <a:rPr lang="en-SG" dirty="0" err="1"/>
                        <a:t>lengkap</a:t>
                      </a:r>
                      <a:endParaRPr lang="en-SG" dirty="0"/>
                    </a:p>
                    <a:p>
                      <a:pPr>
                        <a:lnSpc>
                          <a:spcPct val="150000"/>
                        </a:lnSpc>
                      </a:pPr>
                      <a:r>
                        <a:rPr lang="en-SG" dirty="0"/>
                        <a:t>sangat </a:t>
                      </a:r>
                      <a:r>
                        <a:rPr lang="en-SG" dirty="0" err="1"/>
                        <a:t>nyaman</a:t>
                      </a:r>
                      <a:endParaRPr lang="en-SG" dirty="0"/>
                    </a:p>
                    <a:p>
                      <a:pPr>
                        <a:lnSpc>
                          <a:spcPct val="150000"/>
                        </a:lnSpc>
                      </a:pPr>
                      <a:r>
                        <a:rPr lang="en-SG" dirty="0" err="1"/>
                        <a:t>cukup</a:t>
                      </a:r>
                      <a:r>
                        <a:rPr lang="en-SG" dirty="0"/>
                        <a:t> mahal</a:t>
                      </a:r>
                    </a:p>
                    <a:p>
                      <a:pPr>
                        <a:lnSpc>
                          <a:spcPct val="150000"/>
                        </a:lnSpc>
                      </a:pPr>
                      <a:r>
                        <a:rPr lang="en-SG" dirty="0" err="1"/>
                        <a:t>lebih</a:t>
                      </a:r>
                      <a:r>
                        <a:rPr lang="en-SG" dirty="0"/>
                        <a:t> </a:t>
                      </a:r>
                      <a:r>
                        <a:rPr lang="en-SG" dirty="0" err="1"/>
                        <a:t>baik</a:t>
                      </a:r>
                      <a:endParaRPr lang="en-SG" dirty="0"/>
                    </a:p>
                    <a:p>
                      <a:pPr>
                        <a:lnSpc>
                          <a:spcPct val="150000"/>
                        </a:lnSpc>
                      </a:pPr>
                      <a:r>
                        <a:rPr lang="en-SG" dirty="0" err="1"/>
                        <a:t>terlalu</a:t>
                      </a:r>
                      <a:r>
                        <a:rPr lang="en-SG" dirty="0"/>
                        <a:t> </a:t>
                      </a:r>
                      <a:r>
                        <a:rPr lang="en-SG" dirty="0" err="1"/>
                        <a:t>besar</a:t>
                      </a:r>
                      <a:endParaRPr lang="en-SG" dirty="0"/>
                    </a:p>
                    <a:p>
                      <a:pPr>
                        <a:lnSpc>
                          <a:spcPct val="150000"/>
                        </a:lnSpc>
                      </a:pPr>
                      <a:r>
                        <a:rPr lang="en-SG" dirty="0" err="1"/>
                        <a:t>kadang</a:t>
                      </a:r>
                      <a:r>
                        <a:rPr lang="en-SG" dirty="0"/>
                        <a:t> </a:t>
                      </a:r>
                      <a:r>
                        <a:rPr lang="en-SG" dirty="0" err="1"/>
                        <a:t>jengkel</a:t>
                      </a:r>
                      <a:endParaRPr lang="en-SG" dirty="0"/>
                    </a:p>
                    <a:p>
                      <a:pPr>
                        <a:lnSpc>
                          <a:spcPct val="150000"/>
                        </a:lnSpc>
                      </a:pPr>
                      <a:r>
                        <a:rPr lang="en-SG" dirty="0"/>
                        <a:t>juga </a:t>
                      </a:r>
                      <a:r>
                        <a:rPr lang="en-SG" dirty="0" err="1"/>
                        <a:t>bersih</a:t>
                      </a:r>
                      <a:endParaRPr lang="en-SG" dirty="0"/>
                    </a:p>
                    <a:p>
                      <a:pPr>
                        <a:lnSpc>
                          <a:spcPct val="150000"/>
                        </a:lnSpc>
                      </a:pPr>
                      <a:r>
                        <a:rPr lang="en-SG" dirty="0"/>
                        <a:t>sangat </a:t>
                      </a:r>
                      <a:r>
                        <a:rPr lang="en-SG" dirty="0" err="1"/>
                        <a:t>bagus</a:t>
                      </a:r>
                      <a:endParaRPr lang="en-SG" dirty="0"/>
                    </a:p>
                    <a:p>
                      <a:pPr>
                        <a:lnSpc>
                          <a:spcPct val="150000"/>
                        </a:lnSpc>
                      </a:pPr>
                      <a:r>
                        <a:rPr lang="en-SG" dirty="0"/>
                        <a:t>juga </a:t>
                      </a:r>
                      <a:r>
                        <a:rPr lang="en-SG" dirty="0" err="1"/>
                        <a:t>enak</a:t>
                      </a:r>
                      <a:endParaRPr lang="en-SG" dirty="0"/>
                    </a:p>
                    <a:p>
                      <a:pPr>
                        <a:lnSpc>
                          <a:spcPct val="150000"/>
                        </a:lnSpc>
                      </a:pPr>
                      <a:r>
                        <a:rPr lang="en-SG" dirty="0" err="1"/>
                        <a:t>lebih</a:t>
                      </a:r>
                      <a:r>
                        <a:rPr lang="en-SG" dirty="0"/>
                        <a:t> </a:t>
                      </a:r>
                      <a:r>
                        <a:rPr lang="en-SG" dirty="0" err="1"/>
                        <a:t>seru</a:t>
                      </a:r>
                      <a:endParaRPr lang="en-SG" dirty="0"/>
                    </a:p>
                  </a:txBody>
                  <a:tcPr/>
                </a:tc>
                <a:tc>
                  <a:txBody>
                    <a:bodyPr/>
                    <a:lstStyle/>
                    <a:p>
                      <a:pPr>
                        <a:lnSpc>
                          <a:spcPct val="150000"/>
                        </a:lnSpc>
                      </a:pPr>
                      <a:r>
                        <a:rPr lang="en-US" dirty="0"/>
                        <a:t>very complete</a:t>
                      </a:r>
                    </a:p>
                    <a:p>
                      <a:pPr>
                        <a:lnSpc>
                          <a:spcPct val="150000"/>
                        </a:lnSpc>
                      </a:pPr>
                      <a:r>
                        <a:rPr lang="en-US" dirty="0"/>
                        <a:t>very comfortable</a:t>
                      </a:r>
                    </a:p>
                    <a:p>
                      <a:pPr>
                        <a:lnSpc>
                          <a:spcPct val="150000"/>
                        </a:lnSpc>
                      </a:pPr>
                      <a:r>
                        <a:rPr lang="en-US" dirty="0"/>
                        <a:t>quite expensive</a:t>
                      </a:r>
                    </a:p>
                    <a:p>
                      <a:pPr>
                        <a:lnSpc>
                          <a:spcPct val="150000"/>
                        </a:lnSpc>
                      </a:pPr>
                      <a:r>
                        <a:rPr lang="en-US" dirty="0"/>
                        <a:t>better</a:t>
                      </a:r>
                    </a:p>
                    <a:p>
                      <a:pPr>
                        <a:lnSpc>
                          <a:spcPct val="150000"/>
                        </a:lnSpc>
                      </a:pPr>
                      <a:r>
                        <a:rPr lang="en-US" dirty="0"/>
                        <a:t>too big</a:t>
                      </a:r>
                    </a:p>
                    <a:p>
                      <a:pPr>
                        <a:lnSpc>
                          <a:spcPct val="150000"/>
                        </a:lnSpc>
                      </a:pPr>
                      <a:r>
                        <a:rPr lang="en-US" dirty="0"/>
                        <a:t>sometimes annoyed</a:t>
                      </a:r>
                    </a:p>
                    <a:p>
                      <a:pPr>
                        <a:lnSpc>
                          <a:spcPct val="150000"/>
                        </a:lnSpc>
                      </a:pPr>
                      <a:r>
                        <a:rPr lang="en-US" dirty="0"/>
                        <a:t>also clean</a:t>
                      </a:r>
                    </a:p>
                    <a:p>
                      <a:pPr>
                        <a:lnSpc>
                          <a:spcPct val="150000"/>
                        </a:lnSpc>
                      </a:pPr>
                      <a:r>
                        <a:rPr lang="en-US" dirty="0"/>
                        <a:t>very good</a:t>
                      </a:r>
                    </a:p>
                    <a:p>
                      <a:pPr>
                        <a:lnSpc>
                          <a:spcPct val="150000"/>
                        </a:lnSpc>
                      </a:pPr>
                      <a:r>
                        <a:rPr lang="en-US" dirty="0"/>
                        <a:t>also delicious</a:t>
                      </a:r>
                    </a:p>
                    <a:p>
                      <a:pPr>
                        <a:lnSpc>
                          <a:spcPct val="150000"/>
                        </a:lnSpc>
                      </a:pPr>
                      <a:r>
                        <a:rPr lang="en-US" dirty="0"/>
                        <a:t>more fun</a:t>
                      </a:r>
                    </a:p>
                  </a:txBody>
                  <a:tcPr/>
                </a:tc>
                <a:extLst>
                  <a:ext uri="{0D108BD9-81ED-4DB2-BD59-A6C34878D82A}">
                    <a16:rowId xmlns:a16="http://schemas.microsoft.com/office/drawing/2014/main" val="2621475475"/>
                  </a:ext>
                </a:extLst>
              </a:tr>
            </a:tbl>
          </a:graphicData>
        </a:graphic>
      </p:graphicFrame>
    </p:spTree>
    <p:extLst>
      <p:ext uri="{BB962C8B-B14F-4D97-AF65-F5344CB8AC3E}">
        <p14:creationId xmlns:p14="http://schemas.microsoft.com/office/powerpoint/2010/main" val="7310124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747E-B6FB-EDE8-F90A-685F258304E1}"/>
              </a:ext>
            </a:extLst>
          </p:cNvPr>
          <p:cNvSpPr>
            <a:spLocks noGrp="1"/>
          </p:cNvSpPr>
          <p:nvPr>
            <p:ph type="title"/>
          </p:nvPr>
        </p:nvSpPr>
        <p:spPr/>
        <p:txBody>
          <a:bodyPr/>
          <a:lstStyle/>
          <a:p>
            <a:r>
              <a:rPr lang="en-SG" dirty="0"/>
              <a:t>Trigrams</a:t>
            </a:r>
          </a:p>
        </p:txBody>
      </p:sp>
      <p:graphicFrame>
        <p:nvGraphicFramePr>
          <p:cNvPr id="4" name="Table 4">
            <a:extLst>
              <a:ext uri="{FF2B5EF4-FFF2-40B4-BE49-F238E27FC236}">
                <a16:creationId xmlns:a16="http://schemas.microsoft.com/office/drawing/2014/main" id="{CCDA4C79-232E-2084-975B-37A8F615FC67}"/>
              </a:ext>
            </a:extLst>
          </p:cNvPr>
          <p:cNvGraphicFramePr>
            <a:graphicFrameLocks noGrp="1"/>
          </p:cNvGraphicFramePr>
          <p:nvPr>
            <p:ph idx="1"/>
          </p:nvPr>
        </p:nvGraphicFramePr>
        <p:xfrm>
          <a:off x="677334" y="1792943"/>
          <a:ext cx="9964999" cy="484632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1367186485"/>
                    </a:ext>
                  </a:extLst>
                </a:gridCol>
                <a:gridCol w="3555084">
                  <a:extLst>
                    <a:ext uri="{9D8B030D-6E8A-4147-A177-3AD203B41FA5}">
                      <a16:colId xmlns:a16="http://schemas.microsoft.com/office/drawing/2014/main" val="2249158913"/>
                    </a:ext>
                  </a:extLst>
                </a:gridCol>
                <a:gridCol w="3544478">
                  <a:extLst>
                    <a:ext uri="{9D8B030D-6E8A-4147-A177-3AD203B41FA5}">
                      <a16:colId xmlns:a16="http://schemas.microsoft.com/office/drawing/2014/main" val="1378065942"/>
                    </a:ext>
                  </a:extLst>
                </a:gridCol>
              </a:tblGrid>
              <a:tr h="359069">
                <a:tc>
                  <a:txBody>
                    <a:bodyPr/>
                    <a:lstStyle/>
                    <a:p>
                      <a:r>
                        <a:rPr lang="en-SG" dirty="0"/>
                        <a:t>Part of Speech</a:t>
                      </a:r>
                    </a:p>
                  </a:txBody>
                  <a:tcPr/>
                </a:tc>
                <a:tc>
                  <a:txBody>
                    <a:bodyPr/>
                    <a:lstStyle/>
                    <a:p>
                      <a:r>
                        <a:rPr lang="en-SG" dirty="0"/>
                        <a:t>Indonesian</a:t>
                      </a:r>
                    </a:p>
                  </a:txBody>
                  <a:tcPr/>
                </a:tc>
                <a:tc>
                  <a:txBody>
                    <a:bodyPr/>
                    <a:lstStyle/>
                    <a:p>
                      <a:r>
                        <a:rPr lang="en-SG" dirty="0"/>
                        <a:t>English</a:t>
                      </a:r>
                    </a:p>
                  </a:txBody>
                  <a:tcPr/>
                </a:tc>
                <a:extLst>
                  <a:ext uri="{0D108BD9-81ED-4DB2-BD59-A6C34878D82A}">
                    <a16:rowId xmlns:a16="http://schemas.microsoft.com/office/drawing/2014/main" val="3866771875"/>
                  </a:ext>
                </a:extLst>
              </a:tr>
              <a:tr h="4338343">
                <a:tc>
                  <a:txBody>
                    <a:bodyPr/>
                    <a:lstStyle/>
                    <a:p>
                      <a:r>
                        <a:rPr lang="en-SG" dirty="0"/>
                        <a:t>Adverb + Adjective + Noun</a:t>
                      </a:r>
                    </a:p>
                    <a:p>
                      <a:endParaRPr lang="en-SG" dirty="0"/>
                    </a:p>
                    <a:p>
                      <a:pPr marL="0" marR="0" lvl="0" indent="0" algn="l" defTabSz="457200" rtl="0" eaLnBrk="1" fontAlgn="auto" latinLnBrk="0" hangingPunct="1">
                        <a:lnSpc>
                          <a:spcPct val="100000"/>
                        </a:lnSpc>
                        <a:spcBef>
                          <a:spcPts val="0"/>
                        </a:spcBef>
                        <a:spcAft>
                          <a:spcPts val="0"/>
                        </a:spcAft>
                        <a:buClrTx/>
                        <a:buSzTx/>
                        <a:buFontTx/>
                        <a:buNone/>
                        <a:tabLst/>
                        <a:defRPr/>
                      </a:pPr>
                      <a:r>
                        <a:rPr lang="en-SG" dirty="0"/>
                        <a:t>Noun + Adverb + Adjective</a:t>
                      </a:r>
                    </a:p>
                  </a:txBody>
                  <a:tcPr/>
                </a:tc>
                <a:tc>
                  <a:txBody>
                    <a:bodyPr/>
                    <a:lstStyle/>
                    <a:p>
                      <a:pPr>
                        <a:lnSpc>
                          <a:spcPct val="150000"/>
                        </a:lnSpc>
                      </a:pPr>
                      <a:r>
                        <a:rPr lang="en-SG" dirty="0"/>
                        <a:t>paling </a:t>
                      </a:r>
                      <a:r>
                        <a:rPr lang="en-SG" dirty="0" err="1"/>
                        <a:t>seru</a:t>
                      </a:r>
                      <a:r>
                        <a:rPr lang="en-SG" dirty="0"/>
                        <a:t> transformer</a:t>
                      </a:r>
                    </a:p>
                    <a:p>
                      <a:pPr>
                        <a:lnSpc>
                          <a:spcPct val="150000"/>
                        </a:lnSpc>
                      </a:pPr>
                      <a:r>
                        <a:rPr lang="en-SG" dirty="0"/>
                        <a:t>sangat </a:t>
                      </a:r>
                      <a:r>
                        <a:rPr lang="en-SG" dirty="0" err="1"/>
                        <a:t>spektakuler</a:t>
                      </a:r>
                      <a:r>
                        <a:rPr lang="en-SG" dirty="0"/>
                        <a:t> </a:t>
                      </a:r>
                      <a:r>
                        <a:rPr lang="en-SG" dirty="0" err="1"/>
                        <a:t>tempat</a:t>
                      </a:r>
                      <a:endParaRPr lang="en-SG" dirty="0"/>
                    </a:p>
                    <a:p>
                      <a:pPr>
                        <a:lnSpc>
                          <a:spcPct val="150000"/>
                        </a:lnSpc>
                      </a:pPr>
                      <a:r>
                        <a:rPr lang="en-SG" dirty="0"/>
                        <a:t>sangat wow </a:t>
                      </a:r>
                      <a:r>
                        <a:rPr lang="en-SG" dirty="0" err="1"/>
                        <a:t>tempat</a:t>
                      </a:r>
                      <a:endParaRPr lang="en-SG" dirty="0"/>
                    </a:p>
                    <a:p>
                      <a:pPr>
                        <a:lnSpc>
                          <a:spcPct val="150000"/>
                        </a:lnSpc>
                      </a:pPr>
                      <a:r>
                        <a:rPr lang="en-SG" dirty="0" err="1"/>
                        <a:t>kurang</a:t>
                      </a:r>
                      <a:r>
                        <a:rPr lang="en-SG" dirty="0"/>
                        <a:t> pas </a:t>
                      </a:r>
                      <a:r>
                        <a:rPr lang="en-SG" dirty="0" err="1"/>
                        <a:t>anak</a:t>
                      </a:r>
                      <a:endParaRPr lang="en-SG" dirty="0"/>
                    </a:p>
                    <a:p>
                      <a:pPr>
                        <a:lnSpc>
                          <a:spcPct val="150000"/>
                        </a:lnSpc>
                      </a:pPr>
                      <a:r>
                        <a:rPr lang="en-SG" dirty="0"/>
                        <a:t>sangat </a:t>
                      </a:r>
                      <a:r>
                        <a:rPr lang="en-SG" dirty="0" err="1"/>
                        <a:t>bersih</a:t>
                      </a:r>
                      <a:r>
                        <a:rPr lang="en-SG" dirty="0"/>
                        <a:t> </a:t>
                      </a:r>
                      <a:r>
                        <a:rPr lang="en-SG" dirty="0" err="1"/>
                        <a:t>disini</a:t>
                      </a:r>
                      <a:endParaRPr lang="en-SG" dirty="0"/>
                    </a:p>
                    <a:p>
                      <a:pPr>
                        <a:lnSpc>
                          <a:spcPct val="150000"/>
                        </a:lnSpc>
                      </a:pPr>
                      <a:r>
                        <a:rPr lang="en-SG" dirty="0"/>
                        <a:t>paling </a:t>
                      </a:r>
                      <a:r>
                        <a:rPr lang="en-SG" dirty="0" err="1"/>
                        <a:t>keren</a:t>
                      </a:r>
                      <a:r>
                        <a:rPr lang="en-SG" dirty="0"/>
                        <a:t> 3d</a:t>
                      </a:r>
                    </a:p>
                    <a:p>
                      <a:pPr>
                        <a:lnSpc>
                          <a:spcPct val="150000"/>
                        </a:lnSpc>
                      </a:pPr>
                      <a:r>
                        <a:rPr lang="en-SG" dirty="0" err="1"/>
                        <a:t>lumayan</a:t>
                      </a:r>
                      <a:r>
                        <a:rPr lang="en-SG" dirty="0"/>
                        <a:t> mahal </a:t>
                      </a:r>
                      <a:r>
                        <a:rPr lang="en-SG" dirty="0" err="1"/>
                        <a:t>tempat</a:t>
                      </a:r>
                      <a:endParaRPr lang="en-SG" dirty="0"/>
                    </a:p>
                    <a:p>
                      <a:pPr>
                        <a:lnSpc>
                          <a:spcPct val="150000"/>
                        </a:lnSpc>
                      </a:pPr>
                      <a:r>
                        <a:rPr lang="en-SG" dirty="0" err="1"/>
                        <a:t>sagat</a:t>
                      </a:r>
                      <a:r>
                        <a:rPr lang="en-SG" dirty="0"/>
                        <a:t> </a:t>
                      </a:r>
                      <a:r>
                        <a:rPr lang="en-SG" dirty="0" err="1"/>
                        <a:t>bagus</a:t>
                      </a:r>
                      <a:r>
                        <a:rPr lang="en-SG" dirty="0"/>
                        <a:t> </a:t>
                      </a:r>
                      <a:r>
                        <a:rPr lang="en-SG" dirty="0" err="1"/>
                        <a:t>tempat</a:t>
                      </a:r>
                      <a:endParaRPr lang="en-SG" dirty="0"/>
                    </a:p>
                    <a:p>
                      <a:pPr>
                        <a:lnSpc>
                          <a:spcPct val="150000"/>
                        </a:lnSpc>
                      </a:pPr>
                      <a:r>
                        <a:rPr lang="en-SG" dirty="0"/>
                        <a:t>sangat </a:t>
                      </a:r>
                      <a:r>
                        <a:rPr lang="en-SG" dirty="0" err="1"/>
                        <a:t>rekomended</a:t>
                      </a:r>
                      <a:r>
                        <a:rPr lang="en-SG" dirty="0"/>
                        <a:t> </a:t>
                      </a:r>
                      <a:r>
                        <a:rPr lang="en-SG" dirty="0" err="1"/>
                        <a:t>pengalaman</a:t>
                      </a:r>
                      <a:endParaRPr lang="en-SG" dirty="0"/>
                    </a:p>
                    <a:p>
                      <a:pPr>
                        <a:lnSpc>
                          <a:spcPct val="150000"/>
                        </a:lnSpc>
                      </a:pPr>
                      <a:r>
                        <a:rPr lang="en-SG" dirty="0" err="1"/>
                        <a:t>lumayan</a:t>
                      </a:r>
                      <a:r>
                        <a:rPr lang="en-SG" dirty="0"/>
                        <a:t> </a:t>
                      </a:r>
                      <a:r>
                        <a:rPr lang="en-SG" dirty="0" err="1"/>
                        <a:t>moderen</a:t>
                      </a:r>
                      <a:r>
                        <a:rPr lang="en-SG" dirty="0"/>
                        <a:t> </a:t>
                      </a:r>
                      <a:r>
                        <a:rPr lang="en-SG" dirty="0" err="1"/>
                        <a:t>pertunjukan</a:t>
                      </a:r>
                      <a:endParaRPr lang="en-SG" dirty="0"/>
                    </a:p>
                  </a:txBody>
                  <a:tcPr/>
                </a:tc>
                <a:tc>
                  <a:txBody>
                    <a:bodyPr/>
                    <a:lstStyle/>
                    <a:p>
                      <a:pPr>
                        <a:lnSpc>
                          <a:spcPct val="150000"/>
                        </a:lnSpc>
                      </a:pPr>
                      <a:r>
                        <a:rPr lang="en-US" dirty="0"/>
                        <a:t>the most exciting transformer</a:t>
                      </a:r>
                    </a:p>
                    <a:p>
                      <a:pPr>
                        <a:lnSpc>
                          <a:spcPct val="150000"/>
                        </a:lnSpc>
                      </a:pPr>
                      <a:r>
                        <a:rPr lang="en-US" dirty="0"/>
                        <a:t>very spectacular place</a:t>
                      </a:r>
                    </a:p>
                    <a:p>
                      <a:pPr>
                        <a:lnSpc>
                          <a:spcPct val="150000"/>
                        </a:lnSpc>
                      </a:pPr>
                      <a:r>
                        <a:rPr lang="en-US" dirty="0"/>
                        <a:t>very wow place</a:t>
                      </a:r>
                    </a:p>
                    <a:p>
                      <a:pPr>
                        <a:lnSpc>
                          <a:spcPct val="150000"/>
                        </a:lnSpc>
                      </a:pPr>
                      <a:r>
                        <a:rPr lang="en-US" dirty="0"/>
                        <a:t>not fitting for children</a:t>
                      </a:r>
                    </a:p>
                    <a:p>
                      <a:pPr>
                        <a:lnSpc>
                          <a:spcPct val="150000"/>
                        </a:lnSpc>
                      </a:pPr>
                      <a:r>
                        <a:rPr lang="en-US" dirty="0"/>
                        <a:t>very clean here</a:t>
                      </a:r>
                    </a:p>
                    <a:p>
                      <a:pPr>
                        <a:lnSpc>
                          <a:spcPct val="150000"/>
                        </a:lnSpc>
                      </a:pPr>
                      <a:r>
                        <a:rPr lang="en-US" dirty="0"/>
                        <a:t>the coolest 3d</a:t>
                      </a:r>
                    </a:p>
                    <a:p>
                      <a:pPr>
                        <a:lnSpc>
                          <a:spcPct val="150000"/>
                        </a:lnSpc>
                      </a:pPr>
                      <a:r>
                        <a:rPr lang="en-US" dirty="0"/>
                        <a:t>pretty expensive place</a:t>
                      </a:r>
                    </a:p>
                    <a:p>
                      <a:pPr>
                        <a:lnSpc>
                          <a:spcPct val="150000"/>
                        </a:lnSpc>
                      </a:pPr>
                      <a:r>
                        <a:rPr lang="en-US" dirty="0"/>
                        <a:t>really good place</a:t>
                      </a:r>
                    </a:p>
                    <a:p>
                      <a:pPr>
                        <a:lnSpc>
                          <a:spcPct val="150000"/>
                        </a:lnSpc>
                      </a:pPr>
                      <a:r>
                        <a:rPr lang="en-US" dirty="0"/>
                        <a:t>very recommended experience</a:t>
                      </a:r>
                    </a:p>
                    <a:p>
                      <a:pPr>
                        <a:lnSpc>
                          <a:spcPct val="150000"/>
                        </a:lnSpc>
                      </a:pPr>
                      <a:r>
                        <a:rPr lang="en-US" dirty="0"/>
                        <a:t>pretty modern show</a:t>
                      </a:r>
                    </a:p>
                    <a:p>
                      <a:endParaRPr lang="en-US" dirty="0"/>
                    </a:p>
                  </a:txBody>
                  <a:tcPr/>
                </a:tc>
                <a:extLst>
                  <a:ext uri="{0D108BD9-81ED-4DB2-BD59-A6C34878D82A}">
                    <a16:rowId xmlns:a16="http://schemas.microsoft.com/office/drawing/2014/main" val="2621475475"/>
                  </a:ext>
                </a:extLst>
              </a:tr>
            </a:tbl>
          </a:graphicData>
        </a:graphic>
      </p:graphicFrame>
    </p:spTree>
    <p:extLst>
      <p:ext uri="{BB962C8B-B14F-4D97-AF65-F5344CB8AC3E}">
        <p14:creationId xmlns:p14="http://schemas.microsoft.com/office/powerpoint/2010/main" val="35388912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443C3-ED35-9367-4448-BC2542A53933}"/>
              </a:ext>
            </a:extLst>
          </p:cNvPr>
          <p:cNvSpPr>
            <a:spLocks noGrp="1"/>
          </p:cNvSpPr>
          <p:nvPr>
            <p:ph type="title"/>
          </p:nvPr>
        </p:nvSpPr>
        <p:spPr/>
        <p:txBody>
          <a:bodyPr/>
          <a:lstStyle/>
          <a:p>
            <a:r>
              <a:rPr lang="en-SG" dirty="0"/>
              <a:t>Code to get Bigrams</a:t>
            </a:r>
          </a:p>
        </p:txBody>
      </p:sp>
      <p:pic>
        <p:nvPicPr>
          <p:cNvPr id="7" name="Content Placeholder 6">
            <a:extLst>
              <a:ext uri="{FF2B5EF4-FFF2-40B4-BE49-F238E27FC236}">
                <a16:creationId xmlns:a16="http://schemas.microsoft.com/office/drawing/2014/main" id="{5E4D6958-6AC1-47F8-3A2C-0F05F96A95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763425"/>
            <a:ext cx="8480252" cy="4885031"/>
          </a:xfrm>
        </p:spPr>
      </p:pic>
    </p:spTree>
    <p:extLst>
      <p:ext uri="{BB962C8B-B14F-4D97-AF65-F5344CB8AC3E}">
        <p14:creationId xmlns:p14="http://schemas.microsoft.com/office/powerpoint/2010/main" val="16937246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2BFA3-71BE-9A18-2521-11BD58C4FEFF}"/>
              </a:ext>
            </a:extLst>
          </p:cNvPr>
          <p:cNvSpPr>
            <a:spLocks noGrp="1"/>
          </p:cNvSpPr>
          <p:nvPr>
            <p:ph type="title"/>
          </p:nvPr>
        </p:nvSpPr>
        <p:spPr/>
        <p:txBody>
          <a:bodyPr/>
          <a:lstStyle/>
          <a:p>
            <a:r>
              <a:rPr lang="en-SG" dirty="0"/>
              <a:t>Code to get Trigrams</a:t>
            </a:r>
          </a:p>
        </p:txBody>
      </p:sp>
      <p:pic>
        <p:nvPicPr>
          <p:cNvPr id="7" name="Content Placeholder 6">
            <a:extLst>
              <a:ext uri="{FF2B5EF4-FFF2-40B4-BE49-F238E27FC236}">
                <a16:creationId xmlns:a16="http://schemas.microsoft.com/office/drawing/2014/main" id="{9B8DFBC4-24AE-BEE8-BE97-2B3076654D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999718"/>
            <a:ext cx="10619658" cy="4636752"/>
          </a:xfrm>
        </p:spPr>
      </p:pic>
    </p:spTree>
    <p:extLst>
      <p:ext uri="{BB962C8B-B14F-4D97-AF65-F5344CB8AC3E}">
        <p14:creationId xmlns:p14="http://schemas.microsoft.com/office/powerpoint/2010/main" val="26895005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53346-B87D-99D4-F60E-DA20B471C5B6}"/>
              </a:ext>
            </a:extLst>
          </p:cNvPr>
          <p:cNvSpPr>
            <a:spLocks noGrp="1"/>
          </p:cNvSpPr>
          <p:nvPr>
            <p:ph type="ctrTitle"/>
          </p:nvPr>
        </p:nvSpPr>
        <p:spPr/>
        <p:txBody>
          <a:bodyPr/>
          <a:lstStyle/>
          <a:p>
            <a:r>
              <a:rPr lang="en-US" dirty="0"/>
              <a:t>#5 Alfred Tan</a:t>
            </a:r>
          </a:p>
        </p:txBody>
      </p:sp>
      <p:sp>
        <p:nvSpPr>
          <p:cNvPr id="3" name="Subtitle 2">
            <a:extLst>
              <a:ext uri="{FF2B5EF4-FFF2-40B4-BE49-F238E27FC236}">
                <a16:creationId xmlns:a16="http://schemas.microsoft.com/office/drawing/2014/main" id="{AF256B93-6375-E09C-14A3-73175671366B}"/>
              </a:ext>
            </a:extLst>
          </p:cNvPr>
          <p:cNvSpPr>
            <a:spLocks noGrp="1"/>
          </p:cNvSpPr>
          <p:nvPr>
            <p:ph type="subTitle" idx="1"/>
          </p:nvPr>
        </p:nvSpPr>
        <p:spPr/>
        <p:txBody>
          <a:bodyPr>
            <a:normAutofit/>
          </a:bodyPr>
          <a:lstStyle/>
          <a:p>
            <a:r>
              <a:rPr lang="en-US" dirty="0"/>
              <a:t>Topic Modeling and Labeling </a:t>
            </a:r>
          </a:p>
        </p:txBody>
      </p:sp>
    </p:spTree>
    <p:extLst>
      <p:ext uri="{BB962C8B-B14F-4D97-AF65-F5344CB8AC3E}">
        <p14:creationId xmlns:p14="http://schemas.microsoft.com/office/powerpoint/2010/main" val="4127039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B7D79-FD62-B377-7602-F99D40708895}"/>
              </a:ext>
            </a:extLst>
          </p:cNvPr>
          <p:cNvSpPr>
            <a:spLocks noGrp="1"/>
          </p:cNvSpPr>
          <p:nvPr>
            <p:ph type="title"/>
          </p:nvPr>
        </p:nvSpPr>
        <p:spPr>
          <a:xfrm>
            <a:off x="553049" y="325516"/>
            <a:ext cx="9134861" cy="762826"/>
          </a:xfrm>
        </p:spPr>
        <p:txBody>
          <a:bodyPr>
            <a:noAutofit/>
          </a:bodyPr>
          <a:lstStyle/>
          <a:p>
            <a:r>
              <a:rPr lang="en-US" sz="3200" dirty="0"/>
              <a:t>Aim to achieve: Topic Modeling and Labeling</a:t>
            </a:r>
          </a:p>
        </p:txBody>
      </p:sp>
      <p:sp>
        <p:nvSpPr>
          <p:cNvPr id="3" name="Vertical Text Placeholder 2">
            <a:extLst>
              <a:ext uri="{FF2B5EF4-FFF2-40B4-BE49-F238E27FC236}">
                <a16:creationId xmlns:a16="http://schemas.microsoft.com/office/drawing/2014/main" id="{4964E56C-6417-460F-F3EE-2EDB7C547F2C}"/>
              </a:ext>
            </a:extLst>
          </p:cNvPr>
          <p:cNvSpPr>
            <a:spLocks noGrp="1"/>
          </p:cNvSpPr>
          <p:nvPr>
            <p:ph type="body" orient="vert" idx="1"/>
          </p:nvPr>
        </p:nvSpPr>
        <p:spPr>
          <a:xfrm rot="16200000">
            <a:off x="29449" y="1606554"/>
            <a:ext cx="5126836" cy="4292504"/>
          </a:xfrm>
        </p:spPr>
        <p:txBody>
          <a:bodyPr>
            <a:normAutofit/>
          </a:bodyPr>
          <a:lstStyle/>
          <a:p>
            <a:pPr>
              <a:lnSpc>
                <a:spcPct val="120000"/>
              </a:lnSpc>
              <a:spcBef>
                <a:spcPts val="600"/>
              </a:spcBef>
              <a:spcAft>
                <a:spcPts val="600"/>
              </a:spcAft>
            </a:pPr>
            <a:r>
              <a:rPr lang="en-US" dirty="0"/>
              <a:t>Extract unique topics, together with keywords that best describe these topics.</a:t>
            </a:r>
          </a:p>
          <a:p>
            <a:pPr>
              <a:lnSpc>
                <a:spcPct val="120000"/>
              </a:lnSpc>
              <a:spcBef>
                <a:spcPts val="600"/>
              </a:spcBef>
              <a:spcAft>
                <a:spcPts val="600"/>
              </a:spcAft>
            </a:pPr>
            <a:r>
              <a:rPr lang="en-US" dirty="0"/>
              <a:t>Platform where actual reviews associated with unique topics can be read. </a:t>
            </a:r>
          </a:p>
          <a:p>
            <a:pPr>
              <a:lnSpc>
                <a:spcPct val="120000"/>
              </a:lnSpc>
              <a:spcBef>
                <a:spcPts val="600"/>
              </a:spcBef>
              <a:spcAft>
                <a:spcPts val="600"/>
              </a:spcAft>
            </a:pPr>
            <a:r>
              <a:rPr lang="en-US" dirty="0"/>
              <a:t>Tool to filter and summarize reviews posted publicly.</a:t>
            </a:r>
          </a:p>
          <a:p>
            <a:pPr>
              <a:lnSpc>
                <a:spcPct val="120000"/>
              </a:lnSpc>
              <a:spcBef>
                <a:spcPts val="600"/>
              </a:spcBef>
              <a:spcAft>
                <a:spcPts val="600"/>
              </a:spcAft>
            </a:pPr>
            <a:r>
              <a:rPr lang="en-US" dirty="0"/>
              <a:t>Categorize and put label on every review in text corpus. </a:t>
            </a:r>
          </a:p>
          <a:p>
            <a:pPr>
              <a:lnSpc>
                <a:spcPct val="120000"/>
              </a:lnSpc>
              <a:spcBef>
                <a:spcPts val="600"/>
              </a:spcBef>
              <a:spcAft>
                <a:spcPts val="600"/>
              </a:spcAft>
            </a:pPr>
            <a:r>
              <a:rPr lang="en-US" dirty="0"/>
              <a:t>Analyze and extract out key insights from what visitors talk about Sentosa the most.</a:t>
            </a:r>
          </a:p>
        </p:txBody>
      </p:sp>
      <p:grpSp>
        <p:nvGrpSpPr>
          <p:cNvPr id="18" name="Group 17">
            <a:extLst>
              <a:ext uri="{FF2B5EF4-FFF2-40B4-BE49-F238E27FC236}">
                <a16:creationId xmlns:a16="http://schemas.microsoft.com/office/drawing/2014/main" id="{72FCFA1D-D64B-9248-70F2-C4686454F184}"/>
              </a:ext>
            </a:extLst>
          </p:cNvPr>
          <p:cNvGrpSpPr/>
          <p:nvPr/>
        </p:nvGrpSpPr>
        <p:grpSpPr>
          <a:xfrm>
            <a:off x="5684962" y="1283422"/>
            <a:ext cx="6060423" cy="2629027"/>
            <a:chOff x="5437576" y="700098"/>
            <a:chExt cx="6060423" cy="2629027"/>
          </a:xfrm>
        </p:grpSpPr>
        <p:pic>
          <p:nvPicPr>
            <p:cNvPr id="10" name="Picture 9" descr="Graphical user interface&#10;&#10;Description automatically generated">
              <a:extLst>
                <a:ext uri="{FF2B5EF4-FFF2-40B4-BE49-F238E27FC236}">
                  <a16:creationId xmlns:a16="http://schemas.microsoft.com/office/drawing/2014/main" id="{B0477D57-96C9-3E2C-51BC-2CD86C6C6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576" y="700098"/>
              <a:ext cx="6060423" cy="2629027"/>
            </a:xfrm>
            <a:prstGeom prst="rect">
              <a:avLst/>
            </a:prstGeom>
          </p:spPr>
        </p:pic>
        <p:pic>
          <p:nvPicPr>
            <p:cNvPr id="17" name="Picture 14" descr="google-reviews-logo - Revivify Marketing &amp; Design">
              <a:extLst>
                <a:ext uri="{FF2B5EF4-FFF2-40B4-BE49-F238E27FC236}">
                  <a16:creationId xmlns:a16="http://schemas.microsoft.com/office/drawing/2014/main" id="{472877CB-FF95-05DB-5FE5-F0307076212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439313" y="1115185"/>
              <a:ext cx="1447161" cy="5962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5C03AE10-C99E-4FCE-D8A4-BE1402299154}"/>
              </a:ext>
            </a:extLst>
          </p:cNvPr>
          <p:cNvGrpSpPr/>
          <p:nvPr/>
        </p:nvGrpSpPr>
        <p:grpSpPr>
          <a:xfrm>
            <a:off x="4944862" y="3997171"/>
            <a:ext cx="7169388" cy="2416242"/>
            <a:chOff x="4944862" y="3997171"/>
            <a:chExt cx="7169388" cy="2416242"/>
          </a:xfrm>
        </p:grpSpPr>
        <p:pic>
          <p:nvPicPr>
            <p:cNvPr id="16" name="Picture 15" descr="Graphical user interface, text, application, chat or text message&#10;&#10;Description automatically generated">
              <a:extLst>
                <a:ext uri="{FF2B5EF4-FFF2-40B4-BE49-F238E27FC236}">
                  <a16:creationId xmlns:a16="http://schemas.microsoft.com/office/drawing/2014/main" id="{711AAEE7-5CBC-292C-133A-8B467571BF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4862" y="4653193"/>
              <a:ext cx="7169388" cy="1760220"/>
            </a:xfrm>
            <a:prstGeom prst="rect">
              <a:avLst/>
            </a:prstGeom>
          </p:spPr>
        </p:pic>
        <p:pic>
          <p:nvPicPr>
            <p:cNvPr id="19" name="Picture 2" descr="Download TripAdvisor Logo in SVG Vector or PNG File Format - Logo.wine">
              <a:extLst>
                <a:ext uri="{FF2B5EF4-FFF2-40B4-BE49-F238E27FC236}">
                  <a16:creationId xmlns:a16="http://schemas.microsoft.com/office/drawing/2014/main" id="{248E0197-D995-50B3-A04D-60049048732C}"/>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341775" y="3997171"/>
              <a:ext cx="1621279" cy="108085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4835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528C-0E10-FA65-EF68-440042A8416D}"/>
              </a:ext>
            </a:extLst>
          </p:cNvPr>
          <p:cNvSpPr>
            <a:spLocks noGrp="1"/>
          </p:cNvSpPr>
          <p:nvPr>
            <p:ph type="title"/>
          </p:nvPr>
        </p:nvSpPr>
        <p:spPr/>
        <p:txBody>
          <a:bodyPr/>
          <a:lstStyle/>
          <a:p>
            <a:r>
              <a:rPr lang="en-US" dirty="0"/>
              <a:t>Twitter</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FC9F5633-060B-C9E1-2FBE-DE0B3F60F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48" y="1778000"/>
            <a:ext cx="3871954" cy="3543300"/>
          </a:xfrm>
          <a:prstGeom prst="rect">
            <a:avLst/>
          </a:prstGeom>
        </p:spPr>
      </p:pic>
      <p:pic>
        <p:nvPicPr>
          <p:cNvPr id="8" name="Picture 7" descr="Graphical user interface, text, application, chat or text message&#10;&#10;Description automatically generated">
            <a:extLst>
              <a:ext uri="{FF2B5EF4-FFF2-40B4-BE49-F238E27FC236}">
                <a16:creationId xmlns:a16="http://schemas.microsoft.com/office/drawing/2014/main" id="{4EBF4B20-B302-97E6-49C7-63BA6C93A5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969" y="1778000"/>
            <a:ext cx="3871954" cy="3543300"/>
          </a:xfrm>
          <a:prstGeom prst="rect">
            <a:avLst/>
          </a:prstGeom>
        </p:spPr>
      </p:pic>
      <p:sp>
        <p:nvSpPr>
          <p:cNvPr id="12" name="Text Placeholder 2">
            <a:extLst>
              <a:ext uri="{FF2B5EF4-FFF2-40B4-BE49-F238E27FC236}">
                <a16:creationId xmlns:a16="http://schemas.microsoft.com/office/drawing/2014/main" id="{6FF1B58B-6242-B3B7-C7C4-A6FC47D94B21}"/>
              </a:ext>
            </a:extLst>
          </p:cNvPr>
          <p:cNvSpPr txBox="1">
            <a:spLocks/>
          </p:cNvSpPr>
          <p:nvPr/>
        </p:nvSpPr>
        <p:spPr>
          <a:xfrm>
            <a:off x="2562393" y="5743600"/>
            <a:ext cx="4803607" cy="504800"/>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dirty="0"/>
              <a:t>Twitter was chosen by process of elimination</a:t>
            </a:r>
          </a:p>
        </p:txBody>
      </p:sp>
    </p:spTree>
    <p:extLst>
      <p:ext uri="{BB962C8B-B14F-4D97-AF65-F5344CB8AC3E}">
        <p14:creationId xmlns:p14="http://schemas.microsoft.com/office/powerpoint/2010/main" val="108462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DC042FB-4258-A07A-8D3A-62A9CFC410F9}"/>
              </a:ext>
            </a:extLst>
          </p:cNvPr>
          <p:cNvSpPr>
            <a:spLocks noGrp="1"/>
          </p:cNvSpPr>
          <p:nvPr>
            <p:ph type="title"/>
          </p:nvPr>
        </p:nvSpPr>
        <p:spPr>
          <a:xfrm>
            <a:off x="367765" y="221126"/>
            <a:ext cx="7934004" cy="627796"/>
          </a:xfrm>
        </p:spPr>
        <p:txBody>
          <a:bodyPr>
            <a:noAutofit/>
          </a:bodyPr>
          <a:lstStyle/>
          <a:p>
            <a:r>
              <a:rPr lang="en-US" sz="3200" dirty="0"/>
              <a:t>Topics Extraction using TOP2VEC</a:t>
            </a:r>
          </a:p>
        </p:txBody>
      </p:sp>
      <p:pic>
        <p:nvPicPr>
          <p:cNvPr id="26" name="Picture 25" descr="Graphical user interface, text, application&#10;&#10;Description automatically generated">
            <a:extLst>
              <a:ext uri="{FF2B5EF4-FFF2-40B4-BE49-F238E27FC236}">
                <a16:creationId xmlns:a16="http://schemas.microsoft.com/office/drawing/2014/main" id="{8987B00C-64A0-130C-C566-BFAD45D95A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14" y="912068"/>
            <a:ext cx="8153400" cy="1562100"/>
          </a:xfrm>
          <a:prstGeom prst="rect">
            <a:avLst/>
          </a:prstGeom>
        </p:spPr>
      </p:pic>
      <p:pic>
        <p:nvPicPr>
          <p:cNvPr id="30" name="Picture 29" descr="Graphical user interface, text, application, email&#10;&#10;Description automatically generated">
            <a:extLst>
              <a:ext uri="{FF2B5EF4-FFF2-40B4-BE49-F238E27FC236}">
                <a16:creationId xmlns:a16="http://schemas.microsoft.com/office/drawing/2014/main" id="{669675A5-2BA0-C52F-9E3C-1C810A395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2787" y="2261418"/>
            <a:ext cx="8084820" cy="4099560"/>
          </a:xfrm>
          <a:prstGeom prst="rect">
            <a:avLst/>
          </a:prstGeom>
        </p:spPr>
      </p:pic>
    </p:spTree>
    <p:extLst>
      <p:ext uri="{BB962C8B-B14F-4D97-AF65-F5344CB8AC3E}">
        <p14:creationId xmlns:p14="http://schemas.microsoft.com/office/powerpoint/2010/main" val="1136483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DC042FB-4258-A07A-8D3A-62A9CFC410F9}"/>
              </a:ext>
            </a:extLst>
          </p:cNvPr>
          <p:cNvSpPr>
            <a:spLocks noGrp="1"/>
          </p:cNvSpPr>
          <p:nvPr>
            <p:ph type="title"/>
          </p:nvPr>
        </p:nvSpPr>
        <p:spPr>
          <a:xfrm>
            <a:off x="2045264" y="149050"/>
            <a:ext cx="6655773" cy="627796"/>
          </a:xfrm>
        </p:spPr>
        <p:txBody>
          <a:bodyPr>
            <a:noAutofit/>
          </a:bodyPr>
          <a:lstStyle/>
          <a:p>
            <a:r>
              <a:rPr lang="en-US" sz="3200" dirty="0"/>
              <a:t>Topics Extraction using TOP2VEC</a:t>
            </a:r>
          </a:p>
        </p:txBody>
      </p:sp>
      <p:pic>
        <p:nvPicPr>
          <p:cNvPr id="3" name="Picture 2" descr="Text&#10;&#10;Description automatically generated">
            <a:extLst>
              <a:ext uri="{FF2B5EF4-FFF2-40B4-BE49-F238E27FC236}">
                <a16:creationId xmlns:a16="http://schemas.microsoft.com/office/drawing/2014/main" id="{9D7C458A-1DAA-61BF-5F44-97D37EE1C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230" y="853571"/>
            <a:ext cx="6263640" cy="1272540"/>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2661E95F-1BAE-74A6-F7CB-E6F92298D3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230" y="2460865"/>
            <a:ext cx="11559540" cy="3722239"/>
          </a:xfrm>
          <a:prstGeom prst="rect">
            <a:avLst/>
          </a:prstGeom>
        </p:spPr>
      </p:pic>
    </p:spTree>
    <p:extLst>
      <p:ext uri="{BB962C8B-B14F-4D97-AF65-F5344CB8AC3E}">
        <p14:creationId xmlns:p14="http://schemas.microsoft.com/office/powerpoint/2010/main" val="30347717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Text, application&#10;&#10;Description automatically generated">
            <a:extLst>
              <a:ext uri="{FF2B5EF4-FFF2-40B4-BE49-F238E27FC236}">
                <a16:creationId xmlns:a16="http://schemas.microsoft.com/office/drawing/2014/main" id="{B8909A77-4B1F-A882-4CCD-88554A4CF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12" y="261321"/>
            <a:ext cx="4633265" cy="3360420"/>
          </a:xfrm>
          <a:prstGeom prst="rect">
            <a:avLst/>
          </a:prstGeom>
        </p:spPr>
      </p:pic>
      <p:pic>
        <p:nvPicPr>
          <p:cNvPr id="15" name="Picture 14" descr="Graphical user interface, text&#10;&#10;Description automatically generated">
            <a:extLst>
              <a:ext uri="{FF2B5EF4-FFF2-40B4-BE49-F238E27FC236}">
                <a16:creationId xmlns:a16="http://schemas.microsoft.com/office/drawing/2014/main" id="{35AA9D93-4FE1-67D3-4600-ECE729DF0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0828" y="1430984"/>
            <a:ext cx="7414260" cy="5273040"/>
          </a:xfrm>
          <a:prstGeom prst="rect">
            <a:avLst/>
          </a:prstGeom>
        </p:spPr>
      </p:pic>
    </p:spTree>
    <p:extLst>
      <p:ext uri="{BB962C8B-B14F-4D97-AF65-F5344CB8AC3E}">
        <p14:creationId xmlns:p14="http://schemas.microsoft.com/office/powerpoint/2010/main" val="3185171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table&#10;&#10;Description automatically generated with medium confidence">
            <a:extLst>
              <a:ext uri="{FF2B5EF4-FFF2-40B4-BE49-F238E27FC236}">
                <a16:creationId xmlns:a16="http://schemas.microsoft.com/office/drawing/2014/main" id="{9F7C99E9-9E0A-28C8-9DDC-29AEC999C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7" y="821920"/>
            <a:ext cx="11895083" cy="5531584"/>
          </a:xfrm>
          <a:prstGeom prst="rect">
            <a:avLst/>
          </a:prstGeom>
        </p:spPr>
      </p:pic>
      <p:sp>
        <p:nvSpPr>
          <p:cNvPr id="4" name="Title 1">
            <a:extLst>
              <a:ext uri="{FF2B5EF4-FFF2-40B4-BE49-F238E27FC236}">
                <a16:creationId xmlns:a16="http://schemas.microsoft.com/office/drawing/2014/main" id="{4BF4FD3F-7000-491E-B026-7CE59D507E43}"/>
              </a:ext>
            </a:extLst>
          </p:cNvPr>
          <p:cNvSpPr>
            <a:spLocks noGrp="1"/>
          </p:cNvSpPr>
          <p:nvPr>
            <p:ph type="title"/>
          </p:nvPr>
        </p:nvSpPr>
        <p:spPr>
          <a:xfrm>
            <a:off x="148458" y="426078"/>
            <a:ext cx="11895082" cy="627796"/>
          </a:xfrm>
          <a:solidFill>
            <a:schemeClr val="bg1"/>
          </a:solidFill>
        </p:spPr>
        <p:txBody>
          <a:bodyPr>
            <a:noAutofit/>
          </a:bodyPr>
          <a:lstStyle/>
          <a:p>
            <a:r>
              <a:rPr lang="en-US" sz="2800" b="1" dirty="0"/>
              <a:t>Build and Apply Functions to Construct </a:t>
            </a:r>
            <a:r>
              <a:rPr lang="en-US" sz="2800" b="1" u="sng" dirty="0"/>
              <a:t>‘Topics’</a:t>
            </a:r>
            <a:r>
              <a:rPr lang="en-US" sz="2800" b="1" dirty="0"/>
              <a:t> </a:t>
            </a:r>
            <a:r>
              <a:rPr lang="en-US" sz="2800" b="1" dirty="0" err="1"/>
              <a:t>Dataframe</a:t>
            </a:r>
            <a:r>
              <a:rPr lang="en-US" sz="2800" b="1" dirty="0"/>
              <a:t> </a:t>
            </a:r>
          </a:p>
        </p:txBody>
      </p:sp>
    </p:spTree>
    <p:extLst>
      <p:ext uri="{BB962C8B-B14F-4D97-AF65-F5344CB8AC3E}">
        <p14:creationId xmlns:p14="http://schemas.microsoft.com/office/powerpoint/2010/main" val="32063872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F4FD3F-7000-491E-B026-7CE59D507E43}"/>
              </a:ext>
            </a:extLst>
          </p:cNvPr>
          <p:cNvSpPr>
            <a:spLocks noGrp="1"/>
          </p:cNvSpPr>
          <p:nvPr>
            <p:ph type="title"/>
          </p:nvPr>
        </p:nvSpPr>
        <p:spPr>
          <a:xfrm>
            <a:off x="148458" y="362607"/>
            <a:ext cx="4786149" cy="627796"/>
          </a:xfrm>
          <a:solidFill>
            <a:schemeClr val="bg1"/>
          </a:solidFill>
        </p:spPr>
        <p:txBody>
          <a:bodyPr>
            <a:noAutofit/>
          </a:bodyPr>
          <a:lstStyle/>
          <a:p>
            <a:r>
              <a:rPr lang="en-US" sz="2800" b="1" dirty="0"/>
              <a:t>Manually Label the Topics</a:t>
            </a:r>
          </a:p>
        </p:txBody>
      </p:sp>
      <p:pic>
        <p:nvPicPr>
          <p:cNvPr id="5" name="Picture 4" descr="Graphical user interface, text, application&#10;&#10;Description automatically generated">
            <a:extLst>
              <a:ext uri="{FF2B5EF4-FFF2-40B4-BE49-F238E27FC236}">
                <a16:creationId xmlns:a16="http://schemas.microsoft.com/office/drawing/2014/main" id="{C9794730-30A2-4A0D-F515-B006E6D98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8" y="1095703"/>
            <a:ext cx="11929016" cy="5399690"/>
          </a:xfrm>
          <a:prstGeom prst="rect">
            <a:avLst/>
          </a:prstGeom>
        </p:spPr>
      </p:pic>
    </p:spTree>
    <p:extLst>
      <p:ext uri="{BB962C8B-B14F-4D97-AF65-F5344CB8AC3E}">
        <p14:creationId xmlns:p14="http://schemas.microsoft.com/office/powerpoint/2010/main" val="36608422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F4FD3F-7000-491E-B026-7CE59D507E43}"/>
              </a:ext>
            </a:extLst>
          </p:cNvPr>
          <p:cNvSpPr>
            <a:spLocks noGrp="1"/>
          </p:cNvSpPr>
          <p:nvPr>
            <p:ph type="title"/>
          </p:nvPr>
        </p:nvSpPr>
        <p:spPr>
          <a:xfrm>
            <a:off x="257897" y="288344"/>
            <a:ext cx="6291756" cy="627796"/>
          </a:xfrm>
          <a:solidFill>
            <a:schemeClr val="bg1"/>
          </a:solidFill>
        </p:spPr>
        <p:txBody>
          <a:bodyPr>
            <a:noAutofit/>
          </a:bodyPr>
          <a:lstStyle/>
          <a:p>
            <a:r>
              <a:rPr lang="en-US" sz="2800" b="1" dirty="0"/>
              <a:t>Label the Master-List </a:t>
            </a:r>
            <a:r>
              <a:rPr lang="en-US" sz="2800" b="1" dirty="0" err="1"/>
              <a:t>Dataframe</a:t>
            </a:r>
            <a:endParaRPr lang="en-US" sz="2800" b="1" dirty="0"/>
          </a:p>
        </p:txBody>
      </p:sp>
      <p:pic>
        <p:nvPicPr>
          <p:cNvPr id="3" name="Picture 2" descr="Graphical user interface, application&#10;&#10;Description automatically generated">
            <a:extLst>
              <a:ext uri="{FF2B5EF4-FFF2-40B4-BE49-F238E27FC236}">
                <a16:creationId xmlns:a16="http://schemas.microsoft.com/office/drawing/2014/main" id="{84893335-B2E2-7DCF-D7A3-D1B62D24A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97" y="867611"/>
            <a:ext cx="6804660" cy="1447800"/>
          </a:xfrm>
          <a:prstGeom prst="rect">
            <a:avLst/>
          </a:prstGeom>
        </p:spPr>
      </p:pic>
      <p:pic>
        <p:nvPicPr>
          <p:cNvPr id="9" name="Picture 8" descr="Graphical user interface, text, table&#10;&#10;Description automatically generated with medium confidence">
            <a:extLst>
              <a:ext uri="{FF2B5EF4-FFF2-40B4-BE49-F238E27FC236}">
                <a16:creationId xmlns:a16="http://schemas.microsoft.com/office/drawing/2014/main" id="{6FCA1947-DCD3-4EFC-F570-6F6DD278E2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48" y="2484120"/>
            <a:ext cx="8016240" cy="4175760"/>
          </a:xfrm>
          <a:prstGeom prst="rect">
            <a:avLst/>
          </a:prstGeom>
        </p:spPr>
      </p:pic>
    </p:spTree>
    <p:extLst>
      <p:ext uri="{BB962C8B-B14F-4D97-AF65-F5344CB8AC3E}">
        <p14:creationId xmlns:p14="http://schemas.microsoft.com/office/powerpoint/2010/main" val="3067709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03643-CF91-872A-4C7D-E8DF8087D779}"/>
              </a:ext>
            </a:extLst>
          </p:cNvPr>
          <p:cNvSpPr>
            <a:spLocks noGrp="1"/>
          </p:cNvSpPr>
          <p:nvPr>
            <p:ph type="title"/>
          </p:nvPr>
        </p:nvSpPr>
        <p:spPr/>
        <p:txBody>
          <a:bodyPr/>
          <a:lstStyle/>
          <a:p>
            <a:r>
              <a:rPr lang="en-US" dirty="0"/>
              <a:t>Grabbing available data from Twitter</a:t>
            </a:r>
          </a:p>
        </p:txBody>
      </p:sp>
      <p:pic>
        <p:nvPicPr>
          <p:cNvPr id="8" name="Picture 7">
            <a:extLst>
              <a:ext uri="{FF2B5EF4-FFF2-40B4-BE49-F238E27FC236}">
                <a16:creationId xmlns:a16="http://schemas.microsoft.com/office/drawing/2014/main" id="{7D176037-9334-03B9-0E71-CBD84E189E18}"/>
              </a:ext>
            </a:extLst>
          </p:cNvPr>
          <p:cNvPicPr>
            <a:picLocks noChangeAspect="1"/>
          </p:cNvPicPr>
          <p:nvPr/>
        </p:nvPicPr>
        <p:blipFill>
          <a:blip r:embed="rId2"/>
          <a:stretch>
            <a:fillRect/>
          </a:stretch>
        </p:blipFill>
        <p:spPr>
          <a:xfrm>
            <a:off x="677334" y="1509418"/>
            <a:ext cx="9554908" cy="4220164"/>
          </a:xfrm>
          <a:prstGeom prst="rect">
            <a:avLst/>
          </a:prstGeom>
        </p:spPr>
      </p:pic>
    </p:spTree>
    <p:extLst>
      <p:ext uri="{BB962C8B-B14F-4D97-AF65-F5344CB8AC3E}">
        <p14:creationId xmlns:p14="http://schemas.microsoft.com/office/powerpoint/2010/main" val="1310339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03643-CF91-872A-4C7D-E8DF8087D779}"/>
              </a:ext>
            </a:extLst>
          </p:cNvPr>
          <p:cNvSpPr>
            <a:spLocks noGrp="1"/>
          </p:cNvSpPr>
          <p:nvPr>
            <p:ph type="title"/>
          </p:nvPr>
        </p:nvSpPr>
        <p:spPr/>
        <p:txBody>
          <a:bodyPr/>
          <a:lstStyle/>
          <a:p>
            <a:r>
              <a:rPr lang="en-US" dirty="0"/>
              <a:t>Grabbing available data from Twitter</a:t>
            </a:r>
          </a:p>
        </p:txBody>
      </p:sp>
      <p:pic>
        <p:nvPicPr>
          <p:cNvPr id="7" name="Picture 6">
            <a:extLst>
              <a:ext uri="{FF2B5EF4-FFF2-40B4-BE49-F238E27FC236}">
                <a16:creationId xmlns:a16="http://schemas.microsoft.com/office/drawing/2014/main" id="{CCA297C4-042D-1F2E-FC84-2389144D853E}"/>
              </a:ext>
            </a:extLst>
          </p:cNvPr>
          <p:cNvPicPr>
            <a:picLocks noChangeAspect="1"/>
          </p:cNvPicPr>
          <p:nvPr/>
        </p:nvPicPr>
        <p:blipFill>
          <a:blip r:embed="rId3"/>
          <a:stretch>
            <a:fillRect/>
          </a:stretch>
        </p:blipFill>
        <p:spPr>
          <a:xfrm>
            <a:off x="765030" y="1482439"/>
            <a:ext cx="8421275" cy="4096322"/>
          </a:xfrm>
          <a:prstGeom prst="rect">
            <a:avLst/>
          </a:prstGeom>
        </p:spPr>
      </p:pic>
    </p:spTree>
    <p:extLst>
      <p:ext uri="{BB962C8B-B14F-4D97-AF65-F5344CB8AC3E}">
        <p14:creationId xmlns:p14="http://schemas.microsoft.com/office/powerpoint/2010/main" val="1266686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B278-01FF-F477-30B5-B853028E1A04}"/>
              </a:ext>
            </a:extLst>
          </p:cNvPr>
          <p:cNvSpPr>
            <a:spLocks noGrp="1"/>
          </p:cNvSpPr>
          <p:nvPr>
            <p:ph type="title"/>
          </p:nvPr>
        </p:nvSpPr>
        <p:spPr>
          <a:xfrm>
            <a:off x="728134" y="2628900"/>
            <a:ext cx="8596668" cy="1320800"/>
          </a:xfrm>
        </p:spPr>
        <p:txBody>
          <a:bodyPr/>
          <a:lstStyle/>
          <a:p>
            <a:r>
              <a:rPr lang="en-US" dirty="0"/>
              <a:t>Issues when using keywords / generic hashtags to gather data</a:t>
            </a:r>
          </a:p>
        </p:txBody>
      </p:sp>
    </p:spTree>
    <p:extLst>
      <p:ext uri="{BB962C8B-B14F-4D97-AF65-F5344CB8AC3E}">
        <p14:creationId xmlns:p14="http://schemas.microsoft.com/office/powerpoint/2010/main" val="2267601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A3D0E-4539-5538-3E2C-A76F305906D8}"/>
              </a:ext>
            </a:extLst>
          </p:cNvPr>
          <p:cNvSpPr>
            <a:spLocks noGrp="1"/>
          </p:cNvSpPr>
          <p:nvPr>
            <p:ph type="title"/>
          </p:nvPr>
        </p:nvSpPr>
        <p:spPr/>
        <p:txBody>
          <a:bodyPr/>
          <a:lstStyle/>
          <a:p>
            <a:r>
              <a:rPr lang="en-US" dirty="0"/>
              <a:t>Low number of results</a:t>
            </a:r>
          </a:p>
        </p:txBody>
      </p:sp>
      <p:pic>
        <p:nvPicPr>
          <p:cNvPr id="8" name="Picture 7">
            <a:extLst>
              <a:ext uri="{FF2B5EF4-FFF2-40B4-BE49-F238E27FC236}">
                <a16:creationId xmlns:a16="http://schemas.microsoft.com/office/drawing/2014/main" id="{64047F11-7212-11C6-C854-8B120F109819}"/>
              </a:ext>
            </a:extLst>
          </p:cNvPr>
          <p:cNvPicPr>
            <a:picLocks noChangeAspect="1"/>
          </p:cNvPicPr>
          <p:nvPr/>
        </p:nvPicPr>
        <p:blipFill>
          <a:blip r:embed="rId3"/>
          <a:stretch>
            <a:fillRect/>
          </a:stretch>
        </p:blipFill>
        <p:spPr>
          <a:xfrm>
            <a:off x="818552" y="1374280"/>
            <a:ext cx="8573696" cy="3553321"/>
          </a:xfrm>
          <a:prstGeom prst="rect">
            <a:avLst/>
          </a:prstGeom>
        </p:spPr>
      </p:pic>
      <p:pic>
        <p:nvPicPr>
          <p:cNvPr id="10" name="Picture 9">
            <a:extLst>
              <a:ext uri="{FF2B5EF4-FFF2-40B4-BE49-F238E27FC236}">
                <a16:creationId xmlns:a16="http://schemas.microsoft.com/office/drawing/2014/main" id="{A55F3406-86AC-7D97-B929-032EB7A03961}"/>
              </a:ext>
            </a:extLst>
          </p:cNvPr>
          <p:cNvPicPr>
            <a:picLocks noChangeAspect="1"/>
          </p:cNvPicPr>
          <p:nvPr/>
        </p:nvPicPr>
        <p:blipFill>
          <a:blip r:embed="rId4"/>
          <a:stretch>
            <a:fillRect/>
          </a:stretch>
        </p:blipFill>
        <p:spPr>
          <a:xfrm>
            <a:off x="2482645" y="5140772"/>
            <a:ext cx="4738185" cy="1107628"/>
          </a:xfrm>
          <a:prstGeom prst="rect">
            <a:avLst/>
          </a:prstGeom>
        </p:spPr>
      </p:pic>
    </p:spTree>
    <p:extLst>
      <p:ext uri="{BB962C8B-B14F-4D97-AF65-F5344CB8AC3E}">
        <p14:creationId xmlns:p14="http://schemas.microsoft.com/office/powerpoint/2010/main" val="3124500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1561-BF79-F574-196D-C8016E73E0F8}"/>
              </a:ext>
            </a:extLst>
          </p:cNvPr>
          <p:cNvSpPr>
            <a:spLocks noGrp="1"/>
          </p:cNvSpPr>
          <p:nvPr>
            <p:ph type="title"/>
          </p:nvPr>
        </p:nvSpPr>
        <p:spPr/>
        <p:txBody>
          <a:bodyPr/>
          <a:lstStyle/>
          <a:p>
            <a:r>
              <a:rPr lang="en-US" dirty="0"/>
              <a:t>Incorrect spellings or unrelated tweets</a:t>
            </a:r>
          </a:p>
        </p:txBody>
      </p:sp>
      <p:pic>
        <p:nvPicPr>
          <p:cNvPr id="4" name="Picture 3" descr="A collage of photos&#10;&#10;Description automatically generated with low confidence">
            <a:extLst>
              <a:ext uri="{FF2B5EF4-FFF2-40B4-BE49-F238E27FC236}">
                <a16:creationId xmlns:a16="http://schemas.microsoft.com/office/drawing/2014/main" id="{0E7746BD-5707-844B-B92A-065F51192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763" y="1437951"/>
            <a:ext cx="5388111" cy="3594947"/>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26321C2D-0A87-D489-935A-DBB3EEC91F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6330" y="3436157"/>
            <a:ext cx="4899759" cy="3205524"/>
          </a:xfrm>
          <a:prstGeom prst="rect">
            <a:avLst/>
          </a:prstGeom>
        </p:spPr>
      </p:pic>
    </p:spTree>
    <p:extLst>
      <p:ext uri="{BB962C8B-B14F-4D97-AF65-F5344CB8AC3E}">
        <p14:creationId xmlns:p14="http://schemas.microsoft.com/office/powerpoint/2010/main" val="188647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555AC4-1450-9760-82C2-09EE60805476}"/>
              </a:ext>
            </a:extLst>
          </p:cNvPr>
          <p:cNvPicPr>
            <a:picLocks noChangeAspect="1"/>
          </p:cNvPicPr>
          <p:nvPr/>
        </p:nvPicPr>
        <p:blipFill>
          <a:blip r:embed="rId3"/>
          <a:stretch>
            <a:fillRect/>
          </a:stretch>
        </p:blipFill>
        <p:spPr>
          <a:xfrm>
            <a:off x="1332388" y="774700"/>
            <a:ext cx="7058233" cy="4775200"/>
          </a:xfrm>
          <a:prstGeom prst="rect">
            <a:avLst/>
          </a:prstGeom>
        </p:spPr>
      </p:pic>
    </p:spTree>
    <p:extLst>
      <p:ext uri="{BB962C8B-B14F-4D97-AF65-F5344CB8AC3E}">
        <p14:creationId xmlns:p14="http://schemas.microsoft.com/office/powerpoint/2010/main" val="4256629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BC77-20A1-B758-7282-3C07F4AEA577}"/>
              </a:ext>
            </a:extLst>
          </p:cNvPr>
          <p:cNvSpPr>
            <a:spLocks noGrp="1"/>
          </p:cNvSpPr>
          <p:nvPr>
            <p:ph type="title"/>
          </p:nvPr>
        </p:nvSpPr>
        <p:spPr>
          <a:xfrm>
            <a:off x="486834" y="571500"/>
            <a:ext cx="8596668" cy="1320800"/>
          </a:xfrm>
        </p:spPr>
        <p:txBody>
          <a:bodyPr/>
          <a:lstStyle/>
          <a:p>
            <a:r>
              <a:rPr lang="en-US" dirty="0"/>
              <a:t>Filter the search by Geolocation tagged tweets</a:t>
            </a:r>
          </a:p>
        </p:txBody>
      </p:sp>
      <p:pic>
        <p:nvPicPr>
          <p:cNvPr id="6" name="Picture 5">
            <a:extLst>
              <a:ext uri="{FF2B5EF4-FFF2-40B4-BE49-F238E27FC236}">
                <a16:creationId xmlns:a16="http://schemas.microsoft.com/office/drawing/2014/main" id="{6A0A7722-679E-A39C-BA85-22D7916ABF96}"/>
              </a:ext>
            </a:extLst>
          </p:cNvPr>
          <p:cNvPicPr>
            <a:picLocks noChangeAspect="1"/>
          </p:cNvPicPr>
          <p:nvPr/>
        </p:nvPicPr>
        <p:blipFill>
          <a:blip r:embed="rId3"/>
          <a:stretch>
            <a:fillRect/>
          </a:stretch>
        </p:blipFill>
        <p:spPr>
          <a:xfrm>
            <a:off x="1643090" y="2287472"/>
            <a:ext cx="5953956" cy="1648055"/>
          </a:xfrm>
          <a:prstGeom prst="rect">
            <a:avLst/>
          </a:prstGeom>
        </p:spPr>
      </p:pic>
      <p:pic>
        <p:nvPicPr>
          <p:cNvPr id="12" name="Picture 11">
            <a:extLst>
              <a:ext uri="{FF2B5EF4-FFF2-40B4-BE49-F238E27FC236}">
                <a16:creationId xmlns:a16="http://schemas.microsoft.com/office/drawing/2014/main" id="{A14D2BB8-5E3D-616B-0F58-1C92DA148AF5}"/>
              </a:ext>
            </a:extLst>
          </p:cNvPr>
          <p:cNvPicPr>
            <a:picLocks noChangeAspect="1"/>
          </p:cNvPicPr>
          <p:nvPr/>
        </p:nvPicPr>
        <p:blipFill>
          <a:blip r:embed="rId4"/>
          <a:stretch>
            <a:fillRect/>
          </a:stretch>
        </p:blipFill>
        <p:spPr>
          <a:xfrm>
            <a:off x="897936" y="4743422"/>
            <a:ext cx="8440328" cy="209579"/>
          </a:xfrm>
          <a:prstGeom prst="rect">
            <a:avLst/>
          </a:prstGeom>
        </p:spPr>
      </p:pic>
    </p:spTree>
    <p:extLst>
      <p:ext uri="{BB962C8B-B14F-4D97-AF65-F5344CB8AC3E}">
        <p14:creationId xmlns:p14="http://schemas.microsoft.com/office/powerpoint/2010/main" val="4203932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6DA18D-3707-E60B-95F5-6288046D49DC}"/>
              </a:ext>
            </a:extLst>
          </p:cNvPr>
          <p:cNvPicPr>
            <a:picLocks noChangeAspect="1"/>
          </p:cNvPicPr>
          <p:nvPr/>
        </p:nvPicPr>
        <p:blipFill>
          <a:blip r:embed="rId3"/>
          <a:stretch>
            <a:fillRect/>
          </a:stretch>
        </p:blipFill>
        <p:spPr>
          <a:xfrm>
            <a:off x="1529842" y="421869"/>
            <a:ext cx="7278116" cy="5811061"/>
          </a:xfrm>
          <a:prstGeom prst="rect">
            <a:avLst/>
          </a:prstGeom>
        </p:spPr>
      </p:pic>
    </p:spTree>
    <p:extLst>
      <p:ext uri="{BB962C8B-B14F-4D97-AF65-F5344CB8AC3E}">
        <p14:creationId xmlns:p14="http://schemas.microsoft.com/office/powerpoint/2010/main" val="4219231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70D04-A950-E99B-DE0D-4CD17451657D}"/>
              </a:ext>
            </a:extLst>
          </p:cNvPr>
          <p:cNvSpPr>
            <a:spLocks noGrp="1"/>
          </p:cNvSpPr>
          <p:nvPr>
            <p:ph type="title"/>
          </p:nvPr>
        </p:nvSpPr>
        <p:spPr/>
        <p:txBody>
          <a:bodyPr/>
          <a:lstStyle/>
          <a:p>
            <a:r>
              <a:rPr lang="en-US" dirty="0"/>
              <a:t>Project Stakeholders and Key Personnel</a:t>
            </a:r>
          </a:p>
        </p:txBody>
      </p:sp>
      <p:sp>
        <p:nvSpPr>
          <p:cNvPr id="3" name="Text Placeholder 2">
            <a:extLst>
              <a:ext uri="{FF2B5EF4-FFF2-40B4-BE49-F238E27FC236}">
                <a16:creationId xmlns:a16="http://schemas.microsoft.com/office/drawing/2014/main" id="{0E4A9CA9-B64A-5F3D-2A10-3B46633B4A89}"/>
              </a:ext>
            </a:extLst>
          </p:cNvPr>
          <p:cNvSpPr>
            <a:spLocks noGrp="1"/>
          </p:cNvSpPr>
          <p:nvPr>
            <p:ph type="body" idx="1"/>
          </p:nvPr>
        </p:nvSpPr>
        <p:spPr/>
        <p:txBody>
          <a:bodyPr/>
          <a:lstStyle/>
          <a:p>
            <a:r>
              <a:rPr lang="en-US" dirty="0"/>
              <a:t>Republic Polytechnic</a:t>
            </a:r>
          </a:p>
        </p:txBody>
      </p:sp>
      <p:sp>
        <p:nvSpPr>
          <p:cNvPr id="4" name="Content Placeholder 3">
            <a:extLst>
              <a:ext uri="{FF2B5EF4-FFF2-40B4-BE49-F238E27FC236}">
                <a16:creationId xmlns:a16="http://schemas.microsoft.com/office/drawing/2014/main" id="{B877CDF5-AD5C-48EC-F404-20E2E8A2229F}"/>
              </a:ext>
            </a:extLst>
          </p:cNvPr>
          <p:cNvSpPr>
            <a:spLocks noGrp="1"/>
          </p:cNvSpPr>
          <p:nvPr>
            <p:ph sz="half" idx="2"/>
          </p:nvPr>
        </p:nvSpPr>
        <p:spPr>
          <a:xfrm>
            <a:off x="675745" y="2737245"/>
            <a:ext cx="4185623" cy="3511155"/>
          </a:xfrm>
        </p:spPr>
        <p:txBody>
          <a:bodyPr>
            <a:normAutofit fontScale="92500" lnSpcReduction="10000"/>
          </a:bodyPr>
          <a:lstStyle/>
          <a:p>
            <a:r>
              <a:rPr lang="en-US" dirty="0" err="1"/>
              <a:t>Seow</a:t>
            </a:r>
            <a:r>
              <a:rPr lang="en-US" dirty="0"/>
              <a:t> </a:t>
            </a:r>
            <a:r>
              <a:rPr lang="en-US" dirty="0" err="1"/>
              <a:t>Khee</a:t>
            </a:r>
            <a:r>
              <a:rPr lang="en-US" dirty="0"/>
              <a:t> Wei (Overall Capstone Project Supervisor)</a:t>
            </a:r>
          </a:p>
          <a:p>
            <a:r>
              <a:rPr lang="en-US" dirty="0" err="1"/>
              <a:t>Koay</a:t>
            </a:r>
            <a:r>
              <a:rPr lang="en-US" dirty="0"/>
              <a:t> Seng Tian (Project Supervisor)</a:t>
            </a:r>
          </a:p>
          <a:p>
            <a:r>
              <a:rPr lang="en-US" dirty="0"/>
              <a:t>Timothy Liu (Nvidia, Project team advisor)</a:t>
            </a:r>
          </a:p>
          <a:p>
            <a:r>
              <a:rPr lang="en-US" dirty="0"/>
              <a:t>Alfred Tan</a:t>
            </a:r>
          </a:p>
          <a:p>
            <a:r>
              <a:rPr lang="en-US" dirty="0" err="1"/>
              <a:t>Odelia</a:t>
            </a:r>
            <a:r>
              <a:rPr lang="en-US" dirty="0"/>
              <a:t> Tan</a:t>
            </a:r>
          </a:p>
          <a:p>
            <a:r>
              <a:rPr lang="en-US" dirty="0" err="1"/>
              <a:t>Luqman</a:t>
            </a:r>
            <a:r>
              <a:rPr lang="en-US" dirty="0"/>
              <a:t> Hakim Bin Abdullah</a:t>
            </a:r>
          </a:p>
          <a:p>
            <a:r>
              <a:rPr lang="en-US" dirty="0"/>
              <a:t>Gina Ng</a:t>
            </a:r>
          </a:p>
          <a:p>
            <a:r>
              <a:rPr lang="en-US" dirty="0"/>
              <a:t>Kelvin Thor</a:t>
            </a:r>
          </a:p>
        </p:txBody>
      </p:sp>
      <p:sp>
        <p:nvSpPr>
          <p:cNvPr id="5" name="Text Placeholder 4">
            <a:extLst>
              <a:ext uri="{FF2B5EF4-FFF2-40B4-BE49-F238E27FC236}">
                <a16:creationId xmlns:a16="http://schemas.microsoft.com/office/drawing/2014/main" id="{B5E2564F-2B2C-3125-936E-045C9ED51909}"/>
              </a:ext>
            </a:extLst>
          </p:cNvPr>
          <p:cNvSpPr>
            <a:spLocks noGrp="1"/>
          </p:cNvSpPr>
          <p:nvPr>
            <p:ph type="body" sz="quarter" idx="3"/>
          </p:nvPr>
        </p:nvSpPr>
        <p:spPr>
          <a:xfrm>
            <a:off x="5088382" y="2160983"/>
            <a:ext cx="4919683" cy="576262"/>
          </a:xfrm>
        </p:spPr>
        <p:txBody>
          <a:bodyPr/>
          <a:lstStyle/>
          <a:p>
            <a:r>
              <a:rPr lang="en-US" sz="2000" dirty="0"/>
              <a:t>SDC (Sentosa Development Corporation)</a:t>
            </a:r>
            <a:r>
              <a:rPr lang="en-US" sz="3200" dirty="0"/>
              <a:t> </a:t>
            </a:r>
          </a:p>
        </p:txBody>
      </p:sp>
      <p:sp>
        <p:nvSpPr>
          <p:cNvPr id="6" name="Content Placeholder 5">
            <a:extLst>
              <a:ext uri="{FF2B5EF4-FFF2-40B4-BE49-F238E27FC236}">
                <a16:creationId xmlns:a16="http://schemas.microsoft.com/office/drawing/2014/main" id="{2ED45BC1-6BBD-75A4-13BA-81D6FD74F09F}"/>
              </a:ext>
            </a:extLst>
          </p:cNvPr>
          <p:cNvSpPr>
            <a:spLocks noGrp="1"/>
          </p:cNvSpPr>
          <p:nvPr>
            <p:ph sz="quarter" idx="4"/>
          </p:nvPr>
        </p:nvSpPr>
        <p:spPr>
          <a:xfrm>
            <a:off x="5088384" y="2737245"/>
            <a:ext cx="4185617" cy="3511155"/>
          </a:xfrm>
        </p:spPr>
        <p:txBody>
          <a:bodyPr>
            <a:normAutofit fontScale="92500" lnSpcReduction="10000"/>
          </a:bodyPr>
          <a:lstStyle/>
          <a:p>
            <a:r>
              <a:rPr lang="en-US" dirty="0"/>
              <a:t>Kelly Wong (Director Data Analytics)</a:t>
            </a:r>
          </a:p>
          <a:p>
            <a:r>
              <a:rPr lang="en-US" dirty="0"/>
              <a:t>Adeline Wong (Asst. Director Data Analytics)</a:t>
            </a:r>
          </a:p>
          <a:p>
            <a:r>
              <a:rPr lang="en-US" dirty="0" err="1"/>
              <a:t>Suhas</a:t>
            </a:r>
            <a:r>
              <a:rPr lang="en-US" dirty="0"/>
              <a:t> Awasthi (Sn. Asst. Director, Data Architecture &amp; Engineering)</a:t>
            </a:r>
          </a:p>
          <a:p>
            <a:r>
              <a:rPr lang="en-US" dirty="0"/>
              <a:t>Aileen Kwok (Senior Manager, Corporate planning)</a:t>
            </a:r>
          </a:p>
          <a:p>
            <a:r>
              <a:rPr lang="en-US" dirty="0"/>
              <a:t>Fu Zi Xiang (Assistant Director, Data Engineering)</a:t>
            </a:r>
          </a:p>
          <a:p>
            <a:endParaRPr lang="en-US" dirty="0"/>
          </a:p>
        </p:txBody>
      </p:sp>
    </p:spTree>
    <p:extLst>
      <p:ext uri="{BB962C8B-B14F-4D97-AF65-F5344CB8AC3E}">
        <p14:creationId xmlns:p14="http://schemas.microsoft.com/office/powerpoint/2010/main" val="387145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FC5B5-A5E0-AF11-A2AD-5E0C27101E84}"/>
              </a:ext>
            </a:extLst>
          </p:cNvPr>
          <p:cNvSpPr>
            <a:spLocks noGrp="1"/>
          </p:cNvSpPr>
          <p:nvPr>
            <p:ph type="title"/>
          </p:nvPr>
        </p:nvSpPr>
        <p:spPr>
          <a:xfrm>
            <a:off x="677335" y="609600"/>
            <a:ext cx="8596668" cy="1181100"/>
          </a:xfrm>
        </p:spPr>
        <p:txBody>
          <a:bodyPr/>
          <a:lstStyle/>
          <a:p>
            <a:r>
              <a:rPr lang="en-US" dirty="0"/>
              <a:t>Insights from Twitter</a:t>
            </a:r>
          </a:p>
        </p:txBody>
      </p:sp>
      <p:sp>
        <p:nvSpPr>
          <p:cNvPr id="3" name="Text Placeholder 2">
            <a:extLst>
              <a:ext uri="{FF2B5EF4-FFF2-40B4-BE49-F238E27FC236}">
                <a16:creationId xmlns:a16="http://schemas.microsoft.com/office/drawing/2014/main" id="{CB5F33CE-4306-6B4A-83AE-1E9C04CBFB40}"/>
              </a:ext>
            </a:extLst>
          </p:cNvPr>
          <p:cNvSpPr>
            <a:spLocks noGrp="1"/>
          </p:cNvSpPr>
          <p:nvPr>
            <p:ph type="body" idx="1"/>
          </p:nvPr>
        </p:nvSpPr>
        <p:spPr>
          <a:xfrm>
            <a:off x="677335" y="2324099"/>
            <a:ext cx="8596668" cy="2743201"/>
          </a:xfrm>
        </p:spPr>
        <p:txBody>
          <a:bodyPr/>
          <a:lstStyle/>
          <a:p>
            <a:r>
              <a:rPr lang="en-US" b="1" dirty="0"/>
              <a:t>Strengths</a:t>
            </a:r>
          </a:p>
          <a:p>
            <a:r>
              <a:rPr lang="en-US" dirty="0"/>
              <a:t>Visitors are quick to talk about their experience on twitter so feedback can be quickly gathered for analysis for a quick overview of positive or negative consensus with the public </a:t>
            </a:r>
          </a:p>
          <a:p>
            <a:endParaRPr lang="en-US" dirty="0"/>
          </a:p>
          <a:p>
            <a:r>
              <a:rPr lang="en-US" b="1" dirty="0"/>
              <a:t>Weakness</a:t>
            </a:r>
          </a:p>
          <a:p>
            <a:r>
              <a:rPr lang="en-US" dirty="0"/>
              <a:t>As each tweet is too short to perform further analysis for better insights</a:t>
            </a:r>
          </a:p>
          <a:p>
            <a:endParaRPr lang="en-US" dirty="0"/>
          </a:p>
        </p:txBody>
      </p:sp>
    </p:spTree>
    <p:extLst>
      <p:ext uri="{BB962C8B-B14F-4D97-AF65-F5344CB8AC3E}">
        <p14:creationId xmlns:p14="http://schemas.microsoft.com/office/powerpoint/2010/main" val="2539248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B7D79-FD62-B377-7602-F99D40708895}"/>
              </a:ext>
            </a:extLst>
          </p:cNvPr>
          <p:cNvSpPr>
            <a:spLocks noGrp="1"/>
          </p:cNvSpPr>
          <p:nvPr>
            <p:ph type="title"/>
          </p:nvPr>
        </p:nvSpPr>
        <p:spPr>
          <a:xfrm>
            <a:off x="677334" y="609600"/>
            <a:ext cx="8796866" cy="1320800"/>
          </a:xfrm>
        </p:spPr>
        <p:txBody>
          <a:bodyPr/>
          <a:lstStyle/>
          <a:p>
            <a:r>
              <a:rPr lang="en-US" dirty="0"/>
              <a:t>Lacking available Asian language NLP models</a:t>
            </a:r>
          </a:p>
        </p:txBody>
      </p:sp>
      <p:sp>
        <p:nvSpPr>
          <p:cNvPr id="3" name="Vertical Text Placeholder 2">
            <a:extLst>
              <a:ext uri="{FF2B5EF4-FFF2-40B4-BE49-F238E27FC236}">
                <a16:creationId xmlns:a16="http://schemas.microsoft.com/office/drawing/2014/main" id="{4964E56C-6417-460F-F3EE-2EDB7C547F2C}"/>
              </a:ext>
            </a:extLst>
          </p:cNvPr>
          <p:cNvSpPr>
            <a:spLocks noGrp="1"/>
          </p:cNvSpPr>
          <p:nvPr>
            <p:ph type="body" orient="vert" idx="1"/>
          </p:nvPr>
        </p:nvSpPr>
        <p:spPr>
          <a:xfrm rot="16200000">
            <a:off x="3413404" y="-87952"/>
            <a:ext cx="2952581" cy="8424721"/>
          </a:xfrm>
        </p:spPr>
        <p:txBody>
          <a:bodyPr>
            <a:normAutofit/>
          </a:bodyPr>
          <a:lstStyle/>
          <a:p>
            <a:r>
              <a:rPr lang="en-US" sz="2400" dirty="0"/>
              <a:t>There are about 600 models on hugging face for English NLP Sentiment Analysis</a:t>
            </a:r>
          </a:p>
          <a:p>
            <a:pPr marL="0" indent="0">
              <a:buNone/>
            </a:pPr>
            <a:endParaRPr lang="en-US" sz="2400" dirty="0"/>
          </a:p>
          <a:p>
            <a:r>
              <a:rPr lang="en-US" sz="2400" dirty="0"/>
              <a:t>For Bahasa Indonesia, there less than 10 available on hugging face</a:t>
            </a:r>
          </a:p>
        </p:txBody>
      </p:sp>
    </p:spTree>
    <p:extLst>
      <p:ext uri="{BB962C8B-B14F-4D97-AF65-F5344CB8AC3E}">
        <p14:creationId xmlns:p14="http://schemas.microsoft.com/office/powerpoint/2010/main" val="2392345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53346-B87D-99D4-F60E-DA20B471C5B6}"/>
              </a:ext>
            </a:extLst>
          </p:cNvPr>
          <p:cNvSpPr>
            <a:spLocks noGrp="1"/>
          </p:cNvSpPr>
          <p:nvPr>
            <p:ph type="ctrTitle"/>
          </p:nvPr>
        </p:nvSpPr>
        <p:spPr>
          <a:xfrm>
            <a:off x="387350" y="3029183"/>
            <a:ext cx="9632950" cy="799633"/>
          </a:xfrm>
        </p:spPr>
        <p:txBody>
          <a:bodyPr/>
          <a:lstStyle/>
          <a:p>
            <a:r>
              <a:rPr lang="de-DE" sz="4800" dirty="0"/>
              <a:t>#2 Luqman Hakim Bin Abdullah</a:t>
            </a:r>
            <a:endParaRPr lang="en-US" sz="4800" dirty="0"/>
          </a:p>
        </p:txBody>
      </p:sp>
      <p:sp>
        <p:nvSpPr>
          <p:cNvPr id="3" name="Subtitle 2">
            <a:extLst>
              <a:ext uri="{FF2B5EF4-FFF2-40B4-BE49-F238E27FC236}">
                <a16:creationId xmlns:a16="http://schemas.microsoft.com/office/drawing/2014/main" id="{AF256B93-6375-E09C-14A3-73175671366B}"/>
              </a:ext>
            </a:extLst>
          </p:cNvPr>
          <p:cNvSpPr>
            <a:spLocks noGrp="1"/>
          </p:cNvSpPr>
          <p:nvPr>
            <p:ph type="subTitle" idx="1"/>
          </p:nvPr>
        </p:nvSpPr>
        <p:spPr/>
        <p:txBody>
          <a:bodyPr>
            <a:normAutofit/>
          </a:bodyPr>
          <a:lstStyle/>
          <a:p>
            <a:r>
              <a:rPr lang="en-US" dirty="0"/>
              <a:t> Travel Reviews Sentiment Analysis</a:t>
            </a:r>
          </a:p>
        </p:txBody>
      </p:sp>
    </p:spTree>
    <p:extLst>
      <p:ext uri="{BB962C8B-B14F-4D97-AF65-F5344CB8AC3E}">
        <p14:creationId xmlns:p14="http://schemas.microsoft.com/office/powerpoint/2010/main" val="2565528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51AD-9319-F7B3-5134-06E25BC521FD}"/>
              </a:ext>
            </a:extLst>
          </p:cNvPr>
          <p:cNvSpPr>
            <a:spLocks noGrp="1"/>
          </p:cNvSpPr>
          <p:nvPr>
            <p:ph type="title"/>
          </p:nvPr>
        </p:nvSpPr>
        <p:spPr>
          <a:xfrm>
            <a:off x="478007" y="4744989"/>
            <a:ext cx="8508893" cy="1024415"/>
          </a:xfrm>
        </p:spPr>
        <p:txBody>
          <a:bodyPr vert="horz" lIns="91440" tIns="45720" rIns="91440" bIns="45720" rtlCol="0" anchor="b">
            <a:normAutofit/>
          </a:bodyPr>
          <a:lstStyle/>
          <a:p>
            <a:pPr algn="r"/>
            <a:r>
              <a:rPr lang="en-US" sz="5400" dirty="0"/>
              <a:t>Web Scrapping</a:t>
            </a:r>
          </a:p>
        </p:txBody>
      </p:sp>
      <p:pic>
        <p:nvPicPr>
          <p:cNvPr id="1028" name="Picture 4" descr="Careers at Klook">
            <a:extLst>
              <a:ext uri="{FF2B5EF4-FFF2-40B4-BE49-F238E27FC236}">
                <a16:creationId xmlns:a16="http://schemas.microsoft.com/office/drawing/2014/main" id="{403D9DDD-91EA-78A3-9B88-E1F6A1FBD7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6" y="2019738"/>
            <a:ext cx="2483779" cy="70166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ownload TripAdvisor Logo in SVG Vector or PNG File Format - Logo.wine">
            <a:extLst>
              <a:ext uri="{FF2B5EF4-FFF2-40B4-BE49-F238E27FC236}">
                <a16:creationId xmlns:a16="http://schemas.microsoft.com/office/drawing/2014/main" id="{573DBAED-4384-6ECF-92BD-38CF9457D0B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448978" y="1542645"/>
            <a:ext cx="2483778" cy="165585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oogle-reviews-logo - Revivify Marketing &amp; Design">
            <a:extLst>
              <a:ext uri="{FF2B5EF4-FFF2-40B4-BE49-F238E27FC236}">
                <a16:creationId xmlns:a16="http://schemas.microsoft.com/office/drawing/2014/main" id="{ADC3FDC3-32F5-3A87-F499-AA05749D0E1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54489" y="1858913"/>
            <a:ext cx="2483778" cy="10233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2ED624A-D2C6-8863-D1E4-2731AE12DDF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059999" y="1128683"/>
            <a:ext cx="2483777" cy="2483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779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B07D-40B1-130F-AE4A-7DC48E7BF321}"/>
              </a:ext>
            </a:extLst>
          </p:cNvPr>
          <p:cNvSpPr>
            <a:spLocks noGrp="1"/>
          </p:cNvSpPr>
          <p:nvPr>
            <p:ph type="title"/>
          </p:nvPr>
        </p:nvSpPr>
        <p:spPr/>
        <p:txBody>
          <a:bodyPr/>
          <a:lstStyle/>
          <a:p>
            <a:r>
              <a:rPr lang="en-US" dirty="0"/>
              <a:t>Web Scrapping</a:t>
            </a:r>
          </a:p>
        </p:txBody>
      </p:sp>
      <p:graphicFrame>
        <p:nvGraphicFramePr>
          <p:cNvPr id="4" name="Table 4">
            <a:extLst>
              <a:ext uri="{FF2B5EF4-FFF2-40B4-BE49-F238E27FC236}">
                <a16:creationId xmlns:a16="http://schemas.microsoft.com/office/drawing/2014/main" id="{317321A8-83F6-F67F-25CC-971169B17DEF}"/>
              </a:ext>
            </a:extLst>
          </p:cNvPr>
          <p:cNvGraphicFramePr>
            <a:graphicFrameLocks noGrp="1"/>
          </p:cNvGraphicFramePr>
          <p:nvPr>
            <p:ph idx="1"/>
          </p:nvPr>
        </p:nvGraphicFramePr>
        <p:xfrm>
          <a:off x="808601" y="1336872"/>
          <a:ext cx="9824133" cy="4851400"/>
        </p:xfrm>
        <a:graphic>
          <a:graphicData uri="http://schemas.openxmlformats.org/drawingml/2006/table">
            <a:tbl>
              <a:tblPr firstRow="1" bandRow="1">
                <a:tableStyleId>{5C22544A-7EE6-4342-B048-85BDC9FD1C3A}</a:tableStyleId>
              </a:tblPr>
              <a:tblGrid>
                <a:gridCol w="1946434">
                  <a:extLst>
                    <a:ext uri="{9D8B030D-6E8A-4147-A177-3AD203B41FA5}">
                      <a16:colId xmlns:a16="http://schemas.microsoft.com/office/drawing/2014/main" val="2503601061"/>
                    </a:ext>
                  </a:extLst>
                </a:gridCol>
                <a:gridCol w="2965633">
                  <a:extLst>
                    <a:ext uri="{9D8B030D-6E8A-4147-A177-3AD203B41FA5}">
                      <a16:colId xmlns:a16="http://schemas.microsoft.com/office/drawing/2014/main" val="3702710668"/>
                    </a:ext>
                  </a:extLst>
                </a:gridCol>
                <a:gridCol w="2755985">
                  <a:extLst>
                    <a:ext uri="{9D8B030D-6E8A-4147-A177-3AD203B41FA5}">
                      <a16:colId xmlns:a16="http://schemas.microsoft.com/office/drawing/2014/main" val="2341624878"/>
                    </a:ext>
                  </a:extLst>
                </a:gridCol>
                <a:gridCol w="2156081">
                  <a:extLst>
                    <a:ext uri="{9D8B030D-6E8A-4147-A177-3AD203B41FA5}">
                      <a16:colId xmlns:a16="http://schemas.microsoft.com/office/drawing/2014/main" val="3862974009"/>
                    </a:ext>
                  </a:extLst>
                </a:gridCol>
              </a:tblGrid>
              <a:tr h="370840">
                <a:tc>
                  <a:txBody>
                    <a:bodyPr/>
                    <a:lstStyle/>
                    <a:p>
                      <a:r>
                        <a:rPr lang="en-US" dirty="0"/>
                        <a:t>Website</a:t>
                      </a:r>
                    </a:p>
                  </a:txBody>
                  <a:tcPr/>
                </a:tc>
                <a:tc>
                  <a:txBody>
                    <a:bodyPr/>
                    <a:lstStyle/>
                    <a:p>
                      <a:r>
                        <a:rPr lang="en-US" dirty="0"/>
                        <a:t>Challenges</a:t>
                      </a:r>
                    </a:p>
                  </a:txBody>
                  <a:tcPr/>
                </a:tc>
                <a:tc>
                  <a:txBody>
                    <a:bodyPr/>
                    <a:lstStyle/>
                    <a:p>
                      <a:r>
                        <a:rPr lang="en-US" dirty="0"/>
                        <a:t>Solutions attempted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Tools/Libraries Used</a:t>
                      </a:r>
                    </a:p>
                    <a:p>
                      <a:endParaRPr lang="en-US" dirty="0"/>
                    </a:p>
                  </a:txBody>
                  <a:tcPr/>
                </a:tc>
                <a:extLst>
                  <a:ext uri="{0D108BD9-81ED-4DB2-BD59-A6C34878D82A}">
                    <a16:rowId xmlns:a16="http://schemas.microsoft.com/office/drawing/2014/main" val="1935815262"/>
                  </a:ext>
                </a:extLst>
              </a:tr>
              <a:tr h="370840">
                <a:tc>
                  <a:txBody>
                    <a:bodyPr/>
                    <a:lstStyle/>
                    <a:p>
                      <a:r>
                        <a:rPr lang="en-US" dirty="0"/>
                        <a:t>TripAdvisor</a:t>
                      </a:r>
                    </a:p>
                  </a:txBody>
                  <a:tcPr/>
                </a:tc>
                <a:tc>
                  <a:txBody>
                    <a:bodyPr/>
                    <a:lstStyle/>
                    <a:p>
                      <a:r>
                        <a:rPr lang="en-US" dirty="0"/>
                        <a:t>Extracting Native Reviews</a:t>
                      </a:r>
                    </a:p>
                  </a:txBody>
                  <a:tcPr/>
                </a:tc>
                <a:tc>
                  <a:txBody>
                    <a:bodyPr/>
                    <a:lstStyle/>
                    <a:p>
                      <a:r>
                        <a:rPr lang="en-US" dirty="0"/>
                        <a:t>Selecting using XPATH</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Tx/>
                        <a:buChar char="-"/>
                        <a:tabLst/>
                        <a:defRPr/>
                      </a:pPr>
                      <a:r>
                        <a:rPr lang="en-US" dirty="0"/>
                        <a:t>Selenium</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lang="en-US" dirty="0" err="1"/>
                        <a:t>DataMiner</a:t>
                      </a:r>
                      <a:endParaRPr lang="en-US" dirty="0"/>
                    </a:p>
                  </a:txBody>
                  <a:tcPr/>
                </a:tc>
                <a:extLst>
                  <a:ext uri="{0D108BD9-81ED-4DB2-BD59-A6C34878D82A}">
                    <a16:rowId xmlns:a16="http://schemas.microsoft.com/office/drawing/2014/main" val="1637040676"/>
                  </a:ext>
                </a:extLst>
              </a:tr>
              <a:tr h="370840">
                <a:tc>
                  <a:txBody>
                    <a:bodyPr/>
                    <a:lstStyle/>
                    <a:p>
                      <a:r>
                        <a:rPr lang="en-US" dirty="0" err="1"/>
                        <a:t>Klook</a:t>
                      </a:r>
                      <a:endParaRPr lang="en-US" dirty="0"/>
                    </a:p>
                  </a:txBody>
                  <a:tcPr/>
                </a:tc>
                <a:tc>
                  <a:txBody>
                    <a:bodyPr/>
                    <a:lstStyle/>
                    <a:p>
                      <a:pPr marL="285750" indent="-285750">
                        <a:buFontTx/>
                        <a:buChar char="-"/>
                      </a:pPr>
                      <a:r>
                        <a:rPr lang="en-US" dirty="0"/>
                        <a:t>JavaScript Pagination</a:t>
                      </a:r>
                    </a:p>
                    <a:p>
                      <a:pPr marL="285750" indent="-285750">
                        <a:buFontTx/>
                        <a:buChar char="-"/>
                      </a:pPr>
                      <a:r>
                        <a:rPr lang="en-US" dirty="0"/>
                        <a:t>Anti-botting</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Tx/>
                        <a:buChar char="-"/>
                        <a:tabLst/>
                        <a:defRPr/>
                      </a:pPr>
                      <a:r>
                        <a:rPr lang="en-US" dirty="0"/>
                        <a:t>Rotating random user agent</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lang="en-US" dirty="0"/>
                        <a:t>IP Rotation/ Proxy</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lang="en-US" dirty="0"/>
                        <a:t>Setting a Referrer</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lang="en-US" dirty="0"/>
                        <a:t>Scrape from Google Cache</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lang="en-US" dirty="0"/>
                        <a:t>Adding random intervals</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Tx/>
                        <a:buChar char="-"/>
                        <a:tabLst/>
                        <a:defRPr/>
                      </a:pPr>
                      <a:r>
                        <a:rPr lang="en-US" dirty="0"/>
                        <a:t>BeautifulSoup4 &amp; requests</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lang="en-US" dirty="0" err="1"/>
                        <a:t>DataMiner</a:t>
                      </a:r>
                      <a:endParaRPr lang="en-US" dirty="0"/>
                    </a:p>
                    <a:p>
                      <a:endParaRPr lang="en-US" dirty="0"/>
                    </a:p>
                  </a:txBody>
                  <a:tcPr/>
                </a:tc>
                <a:extLst>
                  <a:ext uri="{0D108BD9-81ED-4DB2-BD59-A6C34878D82A}">
                    <a16:rowId xmlns:a16="http://schemas.microsoft.com/office/drawing/2014/main" val="3716039077"/>
                  </a:ext>
                </a:extLst>
              </a:tr>
              <a:tr h="370840">
                <a:tc>
                  <a:txBody>
                    <a:bodyPr/>
                    <a:lstStyle/>
                    <a:p>
                      <a:r>
                        <a:rPr lang="en-US" dirty="0"/>
                        <a:t>Traveloka</a:t>
                      </a:r>
                    </a:p>
                  </a:txBody>
                  <a:tcPr/>
                </a:tc>
                <a:tc>
                  <a:txBody>
                    <a:bodyPr/>
                    <a:lstStyle/>
                    <a:p>
                      <a:r>
                        <a:rPr lang="en-US" dirty="0"/>
                        <a:t>Data stored in API</a:t>
                      </a:r>
                    </a:p>
                  </a:txBody>
                  <a:tcPr/>
                </a:tc>
                <a:tc>
                  <a:txBody>
                    <a:bodyPr/>
                    <a:lstStyle/>
                    <a:p>
                      <a:r>
                        <a:rPr lang="en-US" dirty="0"/>
                        <a:t>- BeautifulSoup4 &amp; Requests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WebScraper.io</a:t>
                      </a:r>
                    </a:p>
                  </a:txBody>
                  <a:tcPr/>
                </a:tc>
                <a:extLst>
                  <a:ext uri="{0D108BD9-81ED-4DB2-BD59-A6C34878D82A}">
                    <a16:rowId xmlns:a16="http://schemas.microsoft.com/office/drawing/2014/main" val="4192752771"/>
                  </a:ext>
                </a:extLst>
              </a:tr>
              <a:tr h="370840">
                <a:tc>
                  <a:txBody>
                    <a:bodyPr/>
                    <a:lstStyle/>
                    <a:p>
                      <a:r>
                        <a:rPr lang="en-US" dirty="0"/>
                        <a:t>Google Reviews</a:t>
                      </a:r>
                    </a:p>
                  </a:txBody>
                  <a:tcPr/>
                </a:tc>
                <a:tc>
                  <a:txBody>
                    <a:bodyPr/>
                    <a:lstStyle/>
                    <a:p>
                      <a:r>
                        <a:rPr lang="en-US" dirty="0"/>
                        <a:t>Infinite Scrolling</a:t>
                      </a:r>
                    </a:p>
                  </a:txBody>
                  <a:tcPr/>
                </a:tc>
                <a:tc>
                  <a:txBody>
                    <a:bodyPr/>
                    <a:lstStyle/>
                    <a:p>
                      <a:r>
                        <a:rPr lang="en-US" dirty="0"/>
                        <a:t>- Selenium</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DataMiner</a:t>
                      </a:r>
                      <a:endParaRPr lang="en-US" dirty="0"/>
                    </a:p>
                  </a:txBody>
                  <a:tcPr/>
                </a:tc>
                <a:extLst>
                  <a:ext uri="{0D108BD9-81ED-4DB2-BD59-A6C34878D82A}">
                    <a16:rowId xmlns:a16="http://schemas.microsoft.com/office/drawing/2014/main" val="52105027"/>
                  </a:ext>
                </a:extLst>
              </a:tr>
            </a:tbl>
          </a:graphicData>
        </a:graphic>
      </p:graphicFrame>
    </p:spTree>
    <p:extLst>
      <p:ext uri="{BB962C8B-B14F-4D97-AF65-F5344CB8AC3E}">
        <p14:creationId xmlns:p14="http://schemas.microsoft.com/office/powerpoint/2010/main" val="1411765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44963-09DD-099D-FA98-47E46383EE3E}"/>
              </a:ext>
            </a:extLst>
          </p:cNvPr>
          <p:cNvSpPr>
            <a:spLocks noGrp="1"/>
          </p:cNvSpPr>
          <p:nvPr>
            <p:ph type="title"/>
          </p:nvPr>
        </p:nvSpPr>
        <p:spPr>
          <a:xfrm>
            <a:off x="1333502" y="609600"/>
            <a:ext cx="8596668" cy="1320800"/>
          </a:xfrm>
        </p:spPr>
        <p:txBody>
          <a:bodyPr>
            <a:normAutofit/>
          </a:bodyPr>
          <a:lstStyle/>
          <a:p>
            <a:r>
              <a:rPr lang="en-US" dirty="0"/>
              <a:t>Extracted Review Output</a:t>
            </a:r>
          </a:p>
        </p:txBody>
      </p:sp>
      <p:sp>
        <p:nvSpPr>
          <p:cNvPr id="3" name="Content Placeholder 2">
            <a:extLst>
              <a:ext uri="{FF2B5EF4-FFF2-40B4-BE49-F238E27FC236}">
                <a16:creationId xmlns:a16="http://schemas.microsoft.com/office/drawing/2014/main" id="{A7562AC5-0A38-9E7B-762A-4386797DE98F}"/>
              </a:ext>
            </a:extLst>
          </p:cNvPr>
          <p:cNvSpPr>
            <a:spLocks noGrp="1"/>
          </p:cNvSpPr>
          <p:nvPr>
            <p:ph idx="1"/>
          </p:nvPr>
        </p:nvSpPr>
        <p:spPr>
          <a:xfrm>
            <a:off x="1333502" y="2160589"/>
            <a:ext cx="8596668" cy="3880773"/>
          </a:xfrm>
        </p:spPr>
        <p:txBody>
          <a:bodyPr>
            <a:noAutofit/>
          </a:bodyPr>
          <a:lstStyle/>
          <a:p>
            <a:r>
              <a:rPr lang="en-US" sz="2200" dirty="0"/>
              <a:t>Date – date of review</a:t>
            </a:r>
          </a:p>
          <a:p>
            <a:r>
              <a:rPr lang="en-US" sz="2200" dirty="0"/>
              <a:t>User- author of review</a:t>
            </a:r>
          </a:p>
          <a:p>
            <a:r>
              <a:rPr lang="en-US" sz="2200" dirty="0"/>
              <a:t>Ratings</a:t>
            </a:r>
          </a:p>
          <a:p>
            <a:r>
              <a:rPr lang="en-US" sz="2200" dirty="0"/>
              <a:t>Review</a:t>
            </a:r>
          </a:p>
          <a:p>
            <a:r>
              <a:rPr lang="en-US" sz="2200" dirty="0" err="1"/>
              <a:t>Page_url</a:t>
            </a:r>
            <a:r>
              <a:rPr lang="en-US" sz="2200" dirty="0"/>
              <a:t> – Link where review was extracted</a:t>
            </a:r>
          </a:p>
          <a:p>
            <a:r>
              <a:rPr lang="en-US" sz="2200" dirty="0"/>
              <a:t>Attraction </a:t>
            </a:r>
          </a:p>
          <a:p>
            <a:r>
              <a:rPr lang="en-US" sz="2200" dirty="0"/>
              <a:t>Source – Website</a:t>
            </a:r>
          </a:p>
        </p:txBody>
      </p:sp>
    </p:spTree>
    <p:extLst>
      <p:ext uri="{BB962C8B-B14F-4D97-AF65-F5344CB8AC3E}">
        <p14:creationId xmlns:p14="http://schemas.microsoft.com/office/powerpoint/2010/main" val="1200714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B3EEC-615E-493A-4F56-1256C94698E8}"/>
              </a:ext>
            </a:extLst>
          </p:cNvPr>
          <p:cNvSpPr>
            <a:spLocks noGrp="1"/>
          </p:cNvSpPr>
          <p:nvPr>
            <p:ph type="title"/>
          </p:nvPr>
        </p:nvSpPr>
        <p:spPr/>
        <p:txBody>
          <a:bodyPr>
            <a:normAutofit/>
          </a:bodyPr>
          <a:lstStyle/>
          <a:p>
            <a:r>
              <a:rPr lang="en-US" dirty="0"/>
              <a:t>Normalizing Raw Data</a:t>
            </a:r>
          </a:p>
        </p:txBody>
      </p:sp>
      <p:graphicFrame>
        <p:nvGraphicFramePr>
          <p:cNvPr id="5" name="Content Placeholder 2">
            <a:extLst>
              <a:ext uri="{FF2B5EF4-FFF2-40B4-BE49-F238E27FC236}">
                <a16:creationId xmlns:a16="http://schemas.microsoft.com/office/drawing/2014/main" id="{2BCED5C4-E022-4A65-3F8F-5586164B80A1}"/>
              </a:ext>
            </a:extLst>
          </p:cNvPr>
          <p:cNvGraphicFramePr>
            <a:graphicFrameLocks noGrp="1"/>
          </p:cNvGraphicFramePr>
          <p:nvPr>
            <p:ph sz="half" idx="1"/>
          </p:nvPr>
        </p:nvGraphicFramePr>
        <p:xfrm>
          <a:off x="4292391" y="1599990"/>
          <a:ext cx="4490630" cy="4100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a:extLst>
              <a:ext uri="{FF2B5EF4-FFF2-40B4-BE49-F238E27FC236}">
                <a16:creationId xmlns:a16="http://schemas.microsoft.com/office/drawing/2014/main" id="{FC0BEAE0-5B11-9B80-0589-1F0794B2D65B}"/>
              </a:ext>
            </a:extLst>
          </p:cNvPr>
          <p:cNvSpPr>
            <a:spLocks noGrp="1"/>
          </p:cNvSpPr>
          <p:nvPr>
            <p:ph sz="half" idx="2"/>
          </p:nvPr>
        </p:nvSpPr>
        <p:spPr>
          <a:xfrm>
            <a:off x="677334" y="1930400"/>
            <a:ext cx="4184034" cy="3880773"/>
          </a:xfrm>
        </p:spPr>
        <p:txBody>
          <a:bodyPr/>
          <a:lstStyle/>
          <a:p>
            <a:r>
              <a:rPr lang="en-US" dirty="0"/>
              <a:t>Only extracted year</a:t>
            </a:r>
          </a:p>
          <a:p>
            <a:r>
              <a:rPr lang="en-US" dirty="0"/>
              <a:t>Ratings normalized to 10</a:t>
            </a:r>
          </a:p>
        </p:txBody>
      </p:sp>
    </p:spTree>
    <p:extLst>
      <p:ext uri="{BB962C8B-B14F-4D97-AF65-F5344CB8AC3E}">
        <p14:creationId xmlns:p14="http://schemas.microsoft.com/office/powerpoint/2010/main" val="1715064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837C8-11C9-040C-83C7-89598B725F6D}"/>
              </a:ext>
            </a:extLst>
          </p:cNvPr>
          <p:cNvSpPr>
            <a:spLocks noGrp="1"/>
          </p:cNvSpPr>
          <p:nvPr>
            <p:ph type="title"/>
          </p:nvPr>
        </p:nvSpPr>
        <p:spPr/>
        <p:txBody>
          <a:bodyPr/>
          <a:lstStyle/>
          <a:p>
            <a:r>
              <a:rPr lang="en-US" dirty="0"/>
              <a:t>Sentiment Pre-processing </a:t>
            </a:r>
          </a:p>
        </p:txBody>
      </p:sp>
      <p:sp>
        <p:nvSpPr>
          <p:cNvPr id="3" name="Flowchart: Process 2">
            <a:extLst>
              <a:ext uri="{FF2B5EF4-FFF2-40B4-BE49-F238E27FC236}">
                <a16:creationId xmlns:a16="http://schemas.microsoft.com/office/drawing/2014/main" id="{751C9A82-9EB6-3D24-783D-25F10DAD4D34}"/>
              </a:ext>
            </a:extLst>
          </p:cNvPr>
          <p:cNvSpPr/>
          <p:nvPr/>
        </p:nvSpPr>
        <p:spPr>
          <a:xfrm>
            <a:off x="677334" y="2559211"/>
            <a:ext cx="2047953" cy="107068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Case Folding</a:t>
            </a:r>
          </a:p>
        </p:txBody>
      </p:sp>
      <p:sp>
        <p:nvSpPr>
          <p:cNvPr id="7" name="Flowchart: Process 6">
            <a:extLst>
              <a:ext uri="{FF2B5EF4-FFF2-40B4-BE49-F238E27FC236}">
                <a16:creationId xmlns:a16="http://schemas.microsoft.com/office/drawing/2014/main" id="{2F64F570-2B2B-41C7-E482-EEAA099A312D}"/>
              </a:ext>
            </a:extLst>
          </p:cNvPr>
          <p:cNvSpPr/>
          <p:nvPr/>
        </p:nvSpPr>
        <p:spPr>
          <a:xfrm>
            <a:off x="3035127" y="2572225"/>
            <a:ext cx="2047953" cy="104286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Demoji</a:t>
            </a:r>
            <a:r>
              <a:rPr lang="en-US" dirty="0"/>
              <a:t> and Translate to Bahasa Indonesia</a:t>
            </a:r>
          </a:p>
        </p:txBody>
      </p:sp>
      <p:cxnSp>
        <p:nvCxnSpPr>
          <p:cNvPr id="9" name="Straight Arrow Connector 8">
            <a:extLst>
              <a:ext uri="{FF2B5EF4-FFF2-40B4-BE49-F238E27FC236}">
                <a16:creationId xmlns:a16="http://schemas.microsoft.com/office/drawing/2014/main" id="{98D6584F-BD1C-83D8-5E1A-000CF8849981}"/>
              </a:ext>
            </a:extLst>
          </p:cNvPr>
          <p:cNvCxnSpPr>
            <a:stCxn id="3" idx="3"/>
            <a:endCxn id="7" idx="1"/>
          </p:cNvCxnSpPr>
          <p:nvPr/>
        </p:nvCxnSpPr>
        <p:spPr>
          <a:xfrm flipV="1">
            <a:off x="2725287" y="3093660"/>
            <a:ext cx="309840" cy="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Flowchart: Process 10">
            <a:extLst>
              <a:ext uri="{FF2B5EF4-FFF2-40B4-BE49-F238E27FC236}">
                <a16:creationId xmlns:a16="http://schemas.microsoft.com/office/drawing/2014/main" id="{333FF49F-CF19-450D-1A6A-32597F96BEA5}"/>
              </a:ext>
            </a:extLst>
          </p:cNvPr>
          <p:cNvSpPr/>
          <p:nvPr/>
        </p:nvSpPr>
        <p:spPr>
          <a:xfrm>
            <a:off x="5392920" y="2544412"/>
            <a:ext cx="2047953" cy="107068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Remove punctuation and symbols</a:t>
            </a:r>
          </a:p>
        </p:txBody>
      </p:sp>
      <p:cxnSp>
        <p:nvCxnSpPr>
          <p:cNvPr id="12" name="Straight Arrow Connector 11">
            <a:extLst>
              <a:ext uri="{FF2B5EF4-FFF2-40B4-BE49-F238E27FC236}">
                <a16:creationId xmlns:a16="http://schemas.microsoft.com/office/drawing/2014/main" id="{F6A7DE15-94EF-3790-D85F-CD9547FA7D94}"/>
              </a:ext>
            </a:extLst>
          </p:cNvPr>
          <p:cNvCxnSpPr/>
          <p:nvPr/>
        </p:nvCxnSpPr>
        <p:spPr>
          <a:xfrm flipV="1">
            <a:off x="5083080" y="3078861"/>
            <a:ext cx="309840" cy="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lowchart: Process 12">
            <a:extLst>
              <a:ext uri="{FF2B5EF4-FFF2-40B4-BE49-F238E27FC236}">
                <a16:creationId xmlns:a16="http://schemas.microsoft.com/office/drawing/2014/main" id="{E88726FD-C5D9-FD3E-B06B-367B77487110}"/>
              </a:ext>
            </a:extLst>
          </p:cNvPr>
          <p:cNvSpPr/>
          <p:nvPr/>
        </p:nvSpPr>
        <p:spPr>
          <a:xfrm>
            <a:off x="7750713" y="2543520"/>
            <a:ext cx="2047953" cy="107068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Fix slang words</a:t>
            </a:r>
          </a:p>
        </p:txBody>
      </p:sp>
      <p:cxnSp>
        <p:nvCxnSpPr>
          <p:cNvPr id="14" name="Straight Arrow Connector 13">
            <a:extLst>
              <a:ext uri="{FF2B5EF4-FFF2-40B4-BE49-F238E27FC236}">
                <a16:creationId xmlns:a16="http://schemas.microsoft.com/office/drawing/2014/main" id="{D4BB8770-3768-8BF2-432A-B36A765880DE}"/>
              </a:ext>
            </a:extLst>
          </p:cNvPr>
          <p:cNvCxnSpPr/>
          <p:nvPr/>
        </p:nvCxnSpPr>
        <p:spPr>
          <a:xfrm flipV="1">
            <a:off x="7440873" y="3077969"/>
            <a:ext cx="309840" cy="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96ABE1C-D8A7-18C0-DB22-45CD5143991D}"/>
              </a:ext>
            </a:extLst>
          </p:cNvPr>
          <p:cNvCxnSpPr>
            <a:stCxn id="13" idx="2"/>
          </p:cNvCxnSpPr>
          <p:nvPr/>
        </p:nvCxnSpPr>
        <p:spPr>
          <a:xfrm flipH="1">
            <a:off x="8774689" y="3614202"/>
            <a:ext cx="1" cy="242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Flowchart: Process 17">
            <a:extLst>
              <a:ext uri="{FF2B5EF4-FFF2-40B4-BE49-F238E27FC236}">
                <a16:creationId xmlns:a16="http://schemas.microsoft.com/office/drawing/2014/main" id="{0960A282-8311-749E-188E-294409FBC09D}"/>
              </a:ext>
            </a:extLst>
          </p:cNvPr>
          <p:cNvSpPr/>
          <p:nvPr/>
        </p:nvSpPr>
        <p:spPr>
          <a:xfrm>
            <a:off x="7750713" y="3856919"/>
            <a:ext cx="2047953" cy="107068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summarization</a:t>
            </a:r>
          </a:p>
        </p:txBody>
      </p:sp>
      <p:sp>
        <p:nvSpPr>
          <p:cNvPr id="19" name="Flowchart: Process 18">
            <a:extLst>
              <a:ext uri="{FF2B5EF4-FFF2-40B4-BE49-F238E27FC236}">
                <a16:creationId xmlns:a16="http://schemas.microsoft.com/office/drawing/2014/main" id="{7B152D9F-66D8-85A3-C6C8-329357842650}"/>
              </a:ext>
            </a:extLst>
          </p:cNvPr>
          <p:cNvSpPr/>
          <p:nvPr/>
        </p:nvSpPr>
        <p:spPr>
          <a:xfrm>
            <a:off x="5392918" y="3856919"/>
            <a:ext cx="2047953" cy="107068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Stemming</a:t>
            </a:r>
          </a:p>
        </p:txBody>
      </p:sp>
      <p:cxnSp>
        <p:nvCxnSpPr>
          <p:cNvPr id="20" name="Straight Arrow Connector 19">
            <a:extLst>
              <a:ext uri="{FF2B5EF4-FFF2-40B4-BE49-F238E27FC236}">
                <a16:creationId xmlns:a16="http://schemas.microsoft.com/office/drawing/2014/main" id="{1DD828D9-7230-71F7-C784-03BC0FBB05F7}"/>
              </a:ext>
            </a:extLst>
          </p:cNvPr>
          <p:cNvCxnSpPr>
            <a:stCxn id="18" idx="1"/>
            <a:endCxn id="19" idx="3"/>
          </p:cNvCxnSpPr>
          <p:nvPr/>
        </p:nvCxnSpPr>
        <p:spPr>
          <a:xfrm flipH="1">
            <a:off x="7440871" y="4392260"/>
            <a:ext cx="3098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Flowchart: Process 22">
            <a:extLst>
              <a:ext uri="{FF2B5EF4-FFF2-40B4-BE49-F238E27FC236}">
                <a16:creationId xmlns:a16="http://schemas.microsoft.com/office/drawing/2014/main" id="{1AA515F0-9BB0-6D95-AACA-596AB1D8F024}"/>
              </a:ext>
            </a:extLst>
          </p:cNvPr>
          <p:cNvSpPr/>
          <p:nvPr/>
        </p:nvSpPr>
        <p:spPr>
          <a:xfrm>
            <a:off x="3035123" y="3856919"/>
            <a:ext cx="2047953" cy="107068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 word Removal</a:t>
            </a:r>
          </a:p>
        </p:txBody>
      </p:sp>
      <p:cxnSp>
        <p:nvCxnSpPr>
          <p:cNvPr id="24" name="Straight Arrow Connector 23">
            <a:extLst>
              <a:ext uri="{FF2B5EF4-FFF2-40B4-BE49-F238E27FC236}">
                <a16:creationId xmlns:a16="http://schemas.microsoft.com/office/drawing/2014/main" id="{1867AED2-EA89-D804-744F-A75CF10C8903}"/>
              </a:ext>
            </a:extLst>
          </p:cNvPr>
          <p:cNvCxnSpPr>
            <a:endCxn id="23" idx="3"/>
          </p:cNvCxnSpPr>
          <p:nvPr/>
        </p:nvCxnSpPr>
        <p:spPr>
          <a:xfrm flipH="1">
            <a:off x="5083076" y="4392260"/>
            <a:ext cx="3098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948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5A1E7-32CA-6DC5-85C2-65E2A953EDF9}"/>
              </a:ext>
            </a:extLst>
          </p:cNvPr>
          <p:cNvSpPr>
            <a:spLocks noGrp="1"/>
          </p:cNvSpPr>
          <p:nvPr>
            <p:ph type="title"/>
          </p:nvPr>
        </p:nvSpPr>
        <p:spPr/>
        <p:txBody>
          <a:bodyPr/>
          <a:lstStyle/>
          <a:p>
            <a:r>
              <a:rPr lang="en-US" dirty="0" err="1"/>
              <a:t>Demoji</a:t>
            </a:r>
            <a:r>
              <a:rPr lang="en-US" dirty="0"/>
              <a:t> and translate </a:t>
            </a:r>
          </a:p>
        </p:txBody>
      </p:sp>
      <p:sp>
        <p:nvSpPr>
          <p:cNvPr id="3" name="Content Placeholder 2">
            <a:extLst>
              <a:ext uri="{FF2B5EF4-FFF2-40B4-BE49-F238E27FC236}">
                <a16:creationId xmlns:a16="http://schemas.microsoft.com/office/drawing/2014/main" id="{73802C17-5BC8-CEB8-EEBF-19701DAE9DF0}"/>
              </a:ext>
            </a:extLst>
          </p:cNvPr>
          <p:cNvSpPr>
            <a:spLocks noGrp="1"/>
          </p:cNvSpPr>
          <p:nvPr>
            <p:ph idx="1"/>
          </p:nvPr>
        </p:nvSpPr>
        <p:spPr/>
        <p:txBody>
          <a:bodyPr/>
          <a:lstStyle/>
          <a:p>
            <a:r>
              <a:rPr lang="en-US" dirty="0"/>
              <a:t>Python libraries</a:t>
            </a:r>
          </a:p>
          <a:p>
            <a:pPr lvl="1"/>
            <a:r>
              <a:rPr lang="en-US" dirty="0" err="1"/>
              <a:t>Emot</a:t>
            </a:r>
            <a:endParaRPr lang="en-US" dirty="0"/>
          </a:p>
          <a:p>
            <a:pPr lvl="1"/>
            <a:r>
              <a:rPr lang="en-US" dirty="0" err="1"/>
              <a:t>SpaCy</a:t>
            </a:r>
            <a:endParaRPr lang="en-US" dirty="0"/>
          </a:p>
          <a:p>
            <a:pPr lvl="1"/>
            <a:r>
              <a:rPr lang="en-US" dirty="0"/>
              <a:t>Google Translator</a:t>
            </a:r>
          </a:p>
          <a:p>
            <a:r>
              <a:rPr lang="en-US" dirty="0" err="1"/>
              <a:t>Emot</a:t>
            </a:r>
            <a:r>
              <a:rPr lang="en-US" dirty="0"/>
              <a:t> to create dictionary of emojis/emoticons to its’ respective English alias</a:t>
            </a:r>
          </a:p>
          <a:p>
            <a:r>
              <a:rPr lang="en-US" dirty="0" err="1"/>
              <a:t>SpaCy</a:t>
            </a:r>
            <a:r>
              <a:rPr lang="en-US" dirty="0"/>
              <a:t> to tokenize - </a:t>
            </a:r>
            <a:r>
              <a:rPr lang="en-US" dirty="0" err="1"/>
              <a:t>spacy.blank</a:t>
            </a:r>
            <a:r>
              <a:rPr lang="en-US" dirty="0"/>
              <a:t>('id’)</a:t>
            </a:r>
          </a:p>
          <a:p>
            <a:r>
              <a:rPr lang="en-US" dirty="0"/>
              <a:t>Google Translator to translate to Bahasa Indonesian</a:t>
            </a:r>
          </a:p>
        </p:txBody>
      </p:sp>
    </p:spTree>
    <p:extLst>
      <p:ext uri="{BB962C8B-B14F-4D97-AF65-F5344CB8AC3E}">
        <p14:creationId xmlns:p14="http://schemas.microsoft.com/office/powerpoint/2010/main" val="226175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DD40C-911C-7645-E2C9-5B4E26672082}"/>
              </a:ext>
            </a:extLst>
          </p:cNvPr>
          <p:cNvSpPr>
            <a:spLocks noGrp="1"/>
          </p:cNvSpPr>
          <p:nvPr>
            <p:ph type="title"/>
          </p:nvPr>
        </p:nvSpPr>
        <p:spPr/>
        <p:txBody>
          <a:bodyPr/>
          <a:lstStyle/>
          <a:p>
            <a:r>
              <a:rPr lang="en-US" dirty="0" err="1"/>
              <a:t>Demoji</a:t>
            </a:r>
            <a:r>
              <a:rPr lang="en-US" dirty="0"/>
              <a:t> and translate </a:t>
            </a:r>
          </a:p>
        </p:txBody>
      </p:sp>
      <p:graphicFrame>
        <p:nvGraphicFramePr>
          <p:cNvPr id="4" name="Diagram 3">
            <a:extLst>
              <a:ext uri="{FF2B5EF4-FFF2-40B4-BE49-F238E27FC236}">
                <a16:creationId xmlns:a16="http://schemas.microsoft.com/office/drawing/2014/main" id="{03AC50AF-29B3-0CCC-F748-328EFE01C53B}"/>
              </a:ext>
            </a:extLst>
          </p:cNvPr>
          <p:cNvGraphicFramePr/>
          <p:nvPr/>
        </p:nvGraphicFramePr>
        <p:xfrm>
          <a:off x="747639" y="962305"/>
          <a:ext cx="8456058" cy="375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B33DC531-B995-2812-2385-CCECD1FC0F73}"/>
              </a:ext>
            </a:extLst>
          </p:cNvPr>
          <p:cNvGraphicFramePr/>
          <p:nvPr/>
        </p:nvGraphicFramePr>
        <p:xfrm>
          <a:off x="817944" y="2841650"/>
          <a:ext cx="8456058" cy="375869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3374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B7D79-FD62-B377-7602-F99D40708895}"/>
              </a:ext>
            </a:extLst>
          </p:cNvPr>
          <p:cNvSpPr>
            <a:spLocks noGrp="1"/>
          </p:cNvSpPr>
          <p:nvPr>
            <p:ph type="title"/>
          </p:nvPr>
        </p:nvSpPr>
        <p:spPr/>
        <p:txBody>
          <a:bodyPr/>
          <a:lstStyle/>
          <a:p>
            <a:r>
              <a:rPr lang="en-US" dirty="0"/>
              <a:t>What are we looking for?</a:t>
            </a:r>
          </a:p>
        </p:txBody>
      </p:sp>
      <p:sp>
        <p:nvSpPr>
          <p:cNvPr id="3" name="Vertical Text Placeholder 2">
            <a:extLst>
              <a:ext uri="{FF2B5EF4-FFF2-40B4-BE49-F238E27FC236}">
                <a16:creationId xmlns:a16="http://schemas.microsoft.com/office/drawing/2014/main" id="{4964E56C-6417-460F-F3EE-2EDB7C547F2C}"/>
              </a:ext>
            </a:extLst>
          </p:cNvPr>
          <p:cNvSpPr>
            <a:spLocks noGrp="1"/>
          </p:cNvSpPr>
          <p:nvPr>
            <p:ph type="body" orient="vert" idx="1"/>
          </p:nvPr>
        </p:nvSpPr>
        <p:spPr>
          <a:xfrm rot="16200000">
            <a:off x="2994305" y="-176852"/>
            <a:ext cx="3790780" cy="8424721"/>
          </a:xfrm>
        </p:spPr>
        <p:txBody>
          <a:bodyPr/>
          <a:lstStyle/>
          <a:p>
            <a:r>
              <a:rPr lang="en-US" dirty="0"/>
              <a:t>Mainly the Feedback from </a:t>
            </a:r>
            <a:r>
              <a:rPr lang="en-US" b="1" dirty="0"/>
              <a:t>Asian language speakers'</a:t>
            </a:r>
            <a:r>
              <a:rPr lang="en-US" dirty="0"/>
              <a:t> visitors of Sentosa </a:t>
            </a:r>
          </a:p>
          <a:p>
            <a:pPr lvl="1"/>
            <a:r>
              <a:rPr lang="en-US" dirty="0"/>
              <a:t>But where?</a:t>
            </a:r>
          </a:p>
          <a:p>
            <a:r>
              <a:rPr lang="en-US" dirty="0"/>
              <a:t>From the publicly available information on the internet</a:t>
            </a:r>
          </a:p>
          <a:p>
            <a:pPr lvl="1"/>
            <a:r>
              <a:rPr lang="en-US" dirty="0"/>
              <a:t>What kind of feedback?</a:t>
            </a:r>
          </a:p>
          <a:p>
            <a:r>
              <a:rPr lang="en-US" dirty="0"/>
              <a:t>Feedback regarding the locations and experiences visited E.g., Restaurants, hotels, Parks, Attractions etc.</a:t>
            </a:r>
          </a:p>
          <a:p>
            <a:pPr lvl="1"/>
            <a:r>
              <a:rPr lang="en-US" dirty="0"/>
              <a:t>How do we derive Insights from this feedback?</a:t>
            </a:r>
          </a:p>
          <a:p>
            <a:r>
              <a:rPr lang="en-US" dirty="0"/>
              <a:t>With assistance of various AI NLP (Natural Language Processors) models</a:t>
            </a:r>
          </a:p>
        </p:txBody>
      </p:sp>
    </p:spTree>
    <p:extLst>
      <p:ext uri="{BB962C8B-B14F-4D97-AF65-F5344CB8AC3E}">
        <p14:creationId xmlns:p14="http://schemas.microsoft.com/office/powerpoint/2010/main" val="182376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00484-6B35-D624-D8CE-1711965DA28F}"/>
              </a:ext>
            </a:extLst>
          </p:cNvPr>
          <p:cNvSpPr>
            <a:spLocks noGrp="1"/>
          </p:cNvSpPr>
          <p:nvPr>
            <p:ph type="title"/>
          </p:nvPr>
        </p:nvSpPr>
        <p:spPr/>
        <p:txBody>
          <a:bodyPr/>
          <a:lstStyle/>
          <a:p>
            <a:r>
              <a:rPr lang="en-US" dirty="0"/>
              <a:t>Remove Punctuation and Symbols</a:t>
            </a:r>
          </a:p>
        </p:txBody>
      </p:sp>
      <p:sp>
        <p:nvSpPr>
          <p:cNvPr id="3" name="Content Placeholder 2">
            <a:extLst>
              <a:ext uri="{FF2B5EF4-FFF2-40B4-BE49-F238E27FC236}">
                <a16:creationId xmlns:a16="http://schemas.microsoft.com/office/drawing/2014/main" id="{A526C7AB-0DB9-F6FD-2E5C-309AA4F25C3C}"/>
              </a:ext>
            </a:extLst>
          </p:cNvPr>
          <p:cNvSpPr>
            <a:spLocks noGrp="1"/>
          </p:cNvSpPr>
          <p:nvPr>
            <p:ph idx="1"/>
          </p:nvPr>
        </p:nvSpPr>
        <p:spPr/>
        <p:txBody>
          <a:bodyPr/>
          <a:lstStyle/>
          <a:p>
            <a:r>
              <a:rPr lang="en-US" dirty="0"/>
              <a:t>Remove noise for the sentiment model</a:t>
            </a:r>
          </a:p>
          <a:p>
            <a:r>
              <a:rPr lang="en-US" dirty="0"/>
              <a:t>Usage of regular expression</a:t>
            </a:r>
          </a:p>
          <a:p>
            <a:r>
              <a:rPr lang="en-US" dirty="0"/>
              <a:t>Replaced any character </a:t>
            </a:r>
            <a:r>
              <a:rPr lang="en-US" u="sng" dirty="0"/>
              <a:t>NOT</a:t>
            </a:r>
            <a:r>
              <a:rPr lang="en-US" dirty="0"/>
              <a:t> a-z, A-Z or 0-9 with an empty space</a:t>
            </a:r>
          </a:p>
          <a:p>
            <a:r>
              <a:rPr lang="en-US" dirty="0" err="1"/>
              <a:t>str.replace</a:t>
            </a:r>
            <a:r>
              <a:rPr lang="en-US" dirty="0"/>
              <a:t>('[^\w\s]','',regex=True)</a:t>
            </a:r>
          </a:p>
        </p:txBody>
      </p:sp>
    </p:spTree>
    <p:extLst>
      <p:ext uri="{BB962C8B-B14F-4D97-AF65-F5344CB8AC3E}">
        <p14:creationId xmlns:p14="http://schemas.microsoft.com/office/powerpoint/2010/main" val="2508555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1FAC-E309-BB93-D641-1DF23B2F9F8E}"/>
              </a:ext>
            </a:extLst>
          </p:cNvPr>
          <p:cNvSpPr>
            <a:spLocks noGrp="1"/>
          </p:cNvSpPr>
          <p:nvPr>
            <p:ph type="title"/>
          </p:nvPr>
        </p:nvSpPr>
        <p:spPr/>
        <p:txBody>
          <a:bodyPr/>
          <a:lstStyle/>
          <a:p>
            <a:r>
              <a:rPr lang="en-US" dirty="0"/>
              <a:t>Fix Slang Words</a:t>
            </a:r>
          </a:p>
        </p:txBody>
      </p:sp>
      <p:sp>
        <p:nvSpPr>
          <p:cNvPr id="3" name="Content Placeholder 2">
            <a:extLst>
              <a:ext uri="{FF2B5EF4-FFF2-40B4-BE49-F238E27FC236}">
                <a16:creationId xmlns:a16="http://schemas.microsoft.com/office/drawing/2014/main" id="{CBA4F92C-CC6B-429F-F537-5B7D414D01E0}"/>
              </a:ext>
            </a:extLst>
          </p:cNvPr>
          <p:cNvSpPr>
            <a:spLocks noGrp="1"/>
          </p:cNvSpPr>
          <p:nvPr>
            <p:ph idx="1"/>
          </p:nvPr>
        </p:nvSpPr>
        <p:spPr/>
        <p:txBody>
          <a:bodyPr/>
          <a:lstStyle/>
          <a:p>
            <a:r>
              <a:rPr lang="en-US" dirty="0"/>
              <a:t>Slang word list is in lowercase</a:t>
            </a:r>
          </a:p>
          <a:p>
            <a:r>
              <a:rPr lang="en-US" dirty="0"/>
              <a:t>Used to change users’ slang words into proper words</a:t>
            </a:r>
          </a:p>
          <a:p>
            <a:r>
              <a:rPr lang="en-US" dirty="0"/>
              <a:t>Custom Bahasa Indonesian slang word list from louisowen6/</a:t>
            </a:r>
            <a:r>
              <a:rPr lang="en-US" dirty="0" err="1"/>
              <a:t>NLP_bahasa_resources</a:t>
            </a:r>
            <a:endParaRPr lang="en-US" dirty="0"/>
          </a:p>
          <a:p>
            <a:r>
              <a:rPr lang="en-US" dirty="0"/>
              <a:t>Added more slang words to cover as much edge cases as possible</a:t>
            </a:r>
          </a:p>
          <a:p>
            <a:endParaRPr lang="en-US" dirty="0"/>
          </a:p>
        </p:txBody>
      </p:sp>
      <p:graphicFrame>
        <p:nvGraphicFramePr>
          <p:cNvPr id="4" name="Diagram 3">
            <a:extLst>
              <a:ext uri="{FF2B5EF4-FFF2-40B4-BE49-F238E27FC236}">
                <a16:creationId xmlns:a16="http://schemas.microsoft.com/office/drawing/2014/main" id="{6ABF877B-3E13-F736-40EA-AC4AA99D0FB7}"/>
              </a:ext>
            </a:extLst>
          </p:cNvPr>
          <p:cNvGraphicFramePr/>
          <p:nvPr/>
        </p:nvGraphicFramePr>
        <p:xfrm>
          <a:off x="1691417" y="3702051"/>
          <a:ext cx="6568501" cy="32904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9293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819B5-8C50-67A3-D12F-56FEE9258D32}"/>
              </a:ext>
            </a:extLst>
          </p:cNvPr>
          <p:cNvSpPr>
            <a:spLocks noGrp="1"/>
          </p:cNvSpPr>
          <p:nvPr>
            <p:ph type="title"/>
          </p:nvPr>
        </p:nvSpPr>
        <p:spPr/>
        <p:txBody>
          <a:bodyPr/>
          <a:lstStyle/>
          <a:p>
            <a:r>
              <a:rPr lang="en-US" dirty="0"/>
              <a:t>Text Summarization</a:t>
            </a:r>
          </a:p>
        </p:txBody>
      </p:sp>
      <p:sp>
        <p:nvSpPr>
          <p:cNvPr id="3" name="Content Placeholder 2">
            <a:extLst>
              <a:ext uri="{FF2B5EF4-FFF2-40B4-BE49-F238E27FC236}">
                <a16:creationId xmlns:a16="http://schemas.microsoft.com/office/drawing/2014/main" id="{2BBF40F9-C441-0113-918D-12C72191C903}"/>
              </a:ext>
            </a:extLst>
          </p:cNvPr>
          <p:cNvSpPr>
            <a:spLocks noGrp="1"/>
          </p:cNvSpPr>
          <p:nvPr>
            <p:ph idx="1"/>
          </p:nvPr>
        </p:nvSpPr>
        <p:spPr/>
        <p:txBody>
          <a:bodyPr/>
          <a:lstStyle/>
          <a:p>
            <a:r>
              <a:rPr lang="en-US" dirty="0"/>
              <a:t>Azure Cognitive Service for Language</a:t>
            </a:r>
          </a:p>
          <a:p>
            <a:r>
              <a:rPr lang="en-US" dirty="0"/>
              <a:t>Google Cloud Platform</a:t>
            </a:r>
          </a:p>
          <a:p>
            <a:r>
              <a:rPr lang="en-US" dirty="0" err="1"/>
              <a:t>HuggingFace</a:t>
            </a:r>
            <a:r>
              <a:rPr lang="en-US" dirty="0"/>
              <a:t> Text Summarization</a:t>
            </a:r>
          </a:p>
          <a:p>
            <a:pPr lvl="1"/>
            <a:r>
              <a:rPr lang="en-US" dirty="0" err="1"/>
              <a:t>cahya</a:t>
            </a:r>
            <a:r>
              <a:rPr lang="en-US" dirty="0"/>
              <a:t>/t5-base-indonesian-summarization-cased</a:t>
            </a:r>
          </a:p>
          <a:p>
            <a:pPr lvl="1"/>
            <a:r>
              <a:rPr lang="sv-SE" dirty="0"/>
              <a:t>Finetuned using id_liputan6 dataset</a:t>
            </a:r>
          </a:p>
          <a:p>
            <a:pPr indent="-285750"/>
            <a:r>
              <a:rPr lang="en-US" dirty="0"/>
              <a:t>Max 512 tensor size for sentiment models</a:t>
            </a:r>
          </a:p>
          <a:p>
            <a:pPr indent="-285750"/>
            <a:r>
              <a:rPr lang="en-US" dirty="0"/>
              <a:t>Lowest number of characters for Indonesian/Malay is 3</a:t>
            </a:r>
          </a:p>
          <a:p>
            <a:pPr indent="-285750"/>
            <a:r>
              <a:rPr lang="en-US" dirty="0"/>
              <a:t>512 x 3 = 1536 characters maximum for summarization</a:t>
            </a:r>
          </a:p>
        </p:txBody>
      </p:sp>
      <p:sp>
        <p:nvSpPr>
          <p:cNvPr id="5" name="TextBox 4">
            <a:extLst>
              <a:ext uri="{FF2B5EF4-FFF2-40B4-BE49-F238E27FC236}">
                <a16:creationId xmlns:a16="http://schemas.microsoft.com/office/drawing/2014/main" id="{CCBD1751-DEF7-A4DC-88BC-B1827B9E0C48}"/>
              </a:ext>
            </a:extLst>
          </p:cNvPr>
          <p:cNvSpPr txBox="1"/>
          <p:nvPr/>
        </p:nvSpPr>
        <p:spPr>
          <a:xfrm>
            <a:off x="3348392" y="6550223"/>
            <a:ext cx="8896507" cy="307777"/>
          </a:xfrm>
          <a:prstGeom prst="rect">
            <a:avLst/>
          </a:prstGeom>
          <a:noFill/>
        </p:spPr>
        <p:txBody>
          <a:bodyPr wrap="square">
            <a:spAutoFit/>
          </a:bodyPr>
          <a:lstStyle/>
          <a:p>
            <a:pPr algn="r"/>
            <a:r>
              <a:rPr lang="en-US" sz="1400" dirty="0"/>
              <a:t>Ref: https://brunei-linguistics.blogspot.com/2017/08/word-length-in-malay-and-english.html</a:t>
            </a:r>
          </a:p>
        </p:txBody>
      </p:sp>
    </p:spTree>
    <p:extLst>
      <p:ext uri="{BB962C8B-B14F-4D97-AF65-F5344CB8AC3E}">
        <p14:creationId xmlns:p14="http://schemas.microsoft.com/office/powerpoint/2010/main" val="4220775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C8274-2C09-4F8A-81E1-D34608058916}"/>
              </a:ext>
            </a:extLst>
          </p:cNvPr>
          <p:cNvSpPr>
            <a:spLocks noGrp="1"/>
          </p:cNvSpPr>
          <p:nvPr>
            <p:ph type="title"/>
          </p:nvPr>
        </p:nvSpPr>
        <p:spPr/>
        <p:txBody>
          <a:bodyPr/>
          <a:lstStyle/>
          <a:p>
            <a:r>
              <a:rPr lang="en-US" dirty="0"/>
              <a:t>Stemming + Removal of Stop words</a:t>
            </a:r>
          </a:p>
        </p:txBody>
      </p:sp>
      <p:sp>
        <p:nvSpPr>
          <p:cNvPr id="3" name="Content Placeholder 2">
            <a:extLst>
              <a:ext uri="{FF2B5EF4-FFF2-40B4-BE49-F238E27FC236}">
                <a16:creationId xmlns:a16="http://schemas.microsoft.com/office/drawing/2014/main" id="{7DBFD1EA-C8C5-767F-5CD8-9878E33E7927}"/>
              </a:ext>
            </a:extLst>
          </p:cNvPr>
          <p:cNvSpPr>
            <a:spLocks noGrp="1"/>
          </p:cNvSpPr>
          <p:nvPr>
            <p:ph idx="1"/>
          </p:nvPr>
        </p:nvSpPr>
        <p:spPr/>
        <p:txBody>
          <a:bodyPr/>
          <a:lstStyle/>
          <a:p>
            <a:pPr marL="0" indent="0">
              <a:buNone/>
            </a:pPr>
            <a:r>
              <a:rPr lang="en-US" b="1" dirty="0"/>
              <a:t>Stemming</a:t>
            </a:r>
          </a:p>
          <a:p>
            <a:r>
              <a:rPr lang="en-US" dirty="0"/>
              <a:t>Stemming </a:t>
            </a:r>
            <a:r>
              <a:rPr lang="en-US" dirty="0" err="1"/>
              <a:t>Sastrawi</a:t>
            </a:r>
            <a:r>
              <a:rPr lang="en-US" dirty="0"/>
              <a:t> Python library</a:t>
            </a:r>
          </a:p>
          <a:p>
            <a:r>
              <a:rPr lang="en-US" dirty="0"/>
              <a:t>To remove data redundancy</a:t>
            </a:r>
          </a:p>
          <a:p>
            <a:pPr marL="0" indent="0">
              <a:buNone/>
            </a:pPr>
            <a:r>
              <a:rPr lang="en-US" b="1" dirty="0"/>
              <a:t>Stop Words</a:t>
            </a:r>
          </a:p>
          <a:p>
            <a:r>
              <a:rPr lang="en-US" dirty="0"/>
              <a:t>To give more focus to the important information in the review</a:t>
            </a:r>
          </a:p>
          <a:p>
            <a:r>
              <a:rPr lang="en-US" dirty="0"/>
              <a:t>Custom Bahasa Indonesian stop words list from louisowen6/</a:t>
            </a:r>
            <a:r>
              <a:rPr lang="en-US" dirty="0" err="1"/>
              <a:t>NLP_bahasa_resources</a:t>
            </a:r>
            <a:r>
              <a:rPr lang="en-US" dirty="0"/>
              <a:t> GitHub Repository </a:t>
            </a:r>
          </a:p>
          <a:p>
            <a:r>
              <a:rPr lang="en-US" dirty="0"/>
              <a:t>Additional stop words from “countwordsfree.com/</a:t>
            </a:r>
            <a:r>
              <a:rPr lang="en-US" dirty="0" err="1"/>
              <a:t>stopwords</a:t>
            </a:r>
            <a:r>
              <a:rPr lang="en-US" dirty="0"/>
              <a:t>”</a:t>
            </a:r>
          </a:p>
          <a:p>
            <a:r>
              <a:rPr lang="en-US" dirty="0"/>
              <a:t>Combined with </a:t>
            </a:r>
            <a:r>
              <a:rPr lang="en-US" dirty="0" err="1"/>
              <a:t>SpaCy’s</a:t>
            </a:r>
            <a:r>
              <a:rPr lang="en-US" dirty="0"/>
              <a:t> “</a:t>
            </a:r>
            <a:r>
              <a:rPr lang="en-US" b="0" dirty="0" err="1">
                <a:effectLst/>
              </a:rPr>
              <a:t>en_core_web_lg</a:t>
            </a:r>
            <a:r>
              <a:rPr lang="en-US" b="0" dirty="0">
                <a:effectLst/>
              </a:rPr>
              <a:t>” built-in stop words</a:t>
            </a:r>
          </a:p>
          <a:p>
            <a:endParaRPr lang="en-US" dirty="0"/>
          </a:p>
          <a:p>
            <a:endParaRPr lang="en-US" dirty="0"/>
          </a:p>
          <a:p>
            <a:pPr marL="0" indent="0">
              <a:buNone/>
            </a:pPr>
            <a:endParaRPr lang="en-US" dirty="0"/>
          </a:p>
        </p:txBody>
      </p:sp>
      <p:graphicFrame>
        <p:nvGraphicFramePr>
          <p:cNvPr id="5" name="Diagram 4">
            <a:extLst>
              <a:ext uri="{FF2B5EF4-FFF2-40B4-BE49-F238E27FC236}">
                <a16:creationId xmlns:a16="http://schemas.microsoft.com/office/drawing/2014/main" id="{0C8285D5-CCAF-1830-EEDA-44D99BC8F5A9}"/>
              </a:ext>
            </a:extLst>
          </p:cNvPr>
          <p:cNvGraphicFramePr/>
          <p:nvPr/>
        </p:nvGraphicFramePr>
        <p:xfrm>
          <a:off x="4802256" y="1683976"/>
          <a:ext cx="4471746" cy="2416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1422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C8274-2C09-4F8A-81E1-D34608058916}"/>
              </a:ext>
            </a:extLst>
          </p:cNvPr>
          <p:cNvSpPr>
            <a:spLocks noGrp="1"/>
          </p:cNvSpPr>
          <p:nvPr>
            <p:ph type="title"/>
          </p:nvPr>
        </p:nvSpPr>
        <p:spPr/>
        <p:txBody>
          <a:bodyPr/>
          <a:lstStyle/>
          <a:p>
            <a:r>
              <a:rPr lang="en-US" dirty="0"/>
              <a:t>Sentiment Analysis</a:t>
            </a:r>
          </a:p>
        </p:txBody>
      </p:sp>
      <p:sp>
        <p:nvSpPr>
          <p:cNvPr id="3" name="Content Placeholder 2">
            <a:extLst>
              <a:ext uri="{FF2B5EF4-FFF2-40B4-BE49-F238E27FC236}">
                <a16:creationId xmlns:a16="http://schemas.microsoft.com/office/drawing/2014/main" id="{7DBFD1EA-C8C5-767F-5CD8-9878E33E7927}"/>
              </a:ext>
            </a:extLst>
          </p:cNvPr>
          <p:cNvSpPr>
            <a:spLocks noGrp="1"/>
          </p:cNvSpPr>
          <p:nvPr>
            <p:ph idx="1"/>
          </p:nvPr>
        </p:nvSpPr>
        <p:spPr/>
        <p:txBody>
          <a:bodyPr/>
          <a:lstStyle/>
          <a:p>
            <a:r>
              <a:rPr lang="en-US" dirty="0"/>
              <a:t>Help to gain insights from negative and neutral reviews using keywords, bigrams </a:t>
            </a:r>
            <a:r>
              <a:rPr lang="en-US"/>
              <a:t>and trigrams</a:t>
            </a:r>
            <a:endParaRPr lang="en-US" dirty="0"/>
          </a:p>
          <a:p>
            <a:r>
              <a:rPr lang="en-US" dirty="0"/>
              <a:t>Attraction sentiment over the years</a:t>
            </a:r>
          </a:p>
          <a:p>
            <a:r>
              <a:rPr lang="en-US" dirty="0"/>
              <a:t>Positive – Enthusiastic, happy or excited</a:t>
            </a:r>
          </a:p>
          <a:p>
            <a:r>
              <a:rPr lang="en-US" dirty="0"/>
              <a:t>Neutral – Seems satisfied but don’t express particular feeling</a:t>
            </a:r>
          </a:p>
          <a:p>
            <a:r>
              <a:rPr lang="en-US" dirty="0"/>
              <a:t>Negative – Angry, annoyed or frustrated</a:t>
            </a:r>
          </a:p>
        </p:txBody>
      </p:sp>
    </p:spTree>
    <p:extLst>
      <p:ext uri="{BB962C8B-B14F-4D97-AF65-F5344CB8AC3E}">
        <p14:creationId xmlns:p14="http://schemas.microsoft.com/office/powerpoint/2010/main" val="1479014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A9138-7659-BD59-A52C-FA424EF4E7AE}"/>
              </a:ext>
            </a:extLst>
          </p:cNvPr>
          <p:cNvSpPr>
            <a:spLocks noGrp="1"/>
          </p:cNvSpPr>
          <p:nvPr>
            <p:ph type="title"/>
          </p:nvPr>
        </p:nvSpPr>
        <p:spPr/>
        <p:txBody>
          <a:bodyPr/>
          <a:lstStyle/>
          <a:p>
            <a:r>
              <a:rPr lang="en-US" dirty="0"/>
              <a:t>Validating Sentiment Models</a:t>
            </a:r>
          </a:p>
        </p:txBody>
      </p:sp>
      <p:sp>
        <p:nvSpPr>
          <p:cNvPr id="3" name="Content Placeholder 2">
            <a:extLst>
              <a:ext uri="{FF2B5EF4-FFF2-40B4-BE49-F238E27FC236}">
                <a16:creationId xmlns:a16="http://schemas.microsoft.com/office/drawing/2014/main" id="{B71E76EF-5AFE-11A9-C679-239B6D5E450B}"/>
              </a:ext>
            </a:extLst>
          </p:cNvPr>
          <p:cNvSpPr>
            <a:spLocks noGrp="1"/>
          </p:cNvSpPr>
          <p:nvPr>
            <p:ph idx="1"/>
          </p:nvPr>
        </p:nvSpPr>
        <p:spPr/>
        <p:txBody>
          <a:bodyPr>
            <a:normAutofit/>
          </a:bodyPr>
          <a:lstStyle/>
          <a:p>
            <a:r>
              <a:rPr lang="en-US" dirty="0"/>
              <a:t>Random 50 reviews generated using Pandas “.sample()” method to self-label and pre-processed</a:t>
            </a:r>
          </a:p>
          <a:p>
            <a:r>
              <a:rPr lang="en-US" dirty="0"/>
              <a:t>3 </a:t>
            </a:r>
            <a:r>
              <a:rPr lang="en-US" dirty="0" err="1"/>
              <a:t>HuggingFace</a:t>
            </a:r>
            <a:r>
              <a:rPr lang="en-US" dirty="0"/>
              <a:t> Models </a:t>
            </a:r>
          </a:p>
          <a:p>
            <a:r>
              <a:rPr lang="en-US" dirty="0"/>
              <a:t>Google Cloud Platform Sentiment Model</a:t>
            </a:r>
          </a:p>
          <a:p>
            <a:pPr marL="0" indent="0">
              <a:buNone/>
            </a:pPr>
            <a:endParaRPr lang="en-US" dirty="0"/>
          </a:p>
          <a:p>
            <a:pPr marL="0" indent="0">
              <a:buNone/>
            </a:pPr>
            <a:r>
              <a:rPr lang="en-US" dirty="0"/>
              <a:t>Metric Aim:</a:t>
            </a:r>
          </a:p>
          <a:p>
            <a:r>
              <a:rPr lang="en-US" dirty="0"/>
              <a:t>Willing to accept False Negatives and False Neutral </a:t>
            </a:r>
          </a:p>
          <a:p>
            <a:r>
              <a:rPr lang="en-US" dirty="0"/>
              <a:t>Capture as much potential Neutral or Negative reviews to help gain insights to improve attraction</a:t>
            </a:r>
          </a:p>
          <a:p>
            <a:r>
              <a:rPr lang="en-US" dirty="0"/>
              <a:t>High recall for Neutral and Negative</a:t>
            </a:r>
          </a:p>
        </p:txBody>
      </p:sp>
    </p:spTree>
    <p:extLst>
      <p:ext uri="{BB962C8B-B14F-4D97-AF65-F5344CB8AC3E}">
        <p14:creationId xmlns:p14="http://schemas.microsoft.com/office/powerpoint/2010/main" val="1943115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10848-8A8F-D7A3-9065-A5571BE8F281}"/>
              </a:ext>
            </a:extLst>
          </p:cNvPr>
          <p:cNvSpPr>
            <a:spLocks noGrp="1"/>
          </p:cNvSpPr>
          <p:nvPr>
            <p:ph type="title"/>
          </p:nvPr>
        </p:nvSpPr>
        <p:spPr>
          <a:xfrm>
            <a:off x="841249" y="539578"/>
            <a:ext cx="5981278" cy="1684638"/>
          </a:xfrm>
        </p:spPr>
        <p:txBody>
          <a:bodyPr>
            <a:normAutofit/>
          </a:bodyPr>
          <a:lstStyle/>
          <a:p>
            <a:r>
              <a:rPr lang="en-US" sz="4000"/>
              <a:t>Validating Sentiment Models</a:t>
            </a:r>
          </a:p>
        </p:txBody>
      </p:sp>
      <p:sp>
        <p:nvSpPr>
          <p:cNvPr id="3" name="Content Placeholder 2">
            <a:extLst>
              <a:ext uri="{FF2B5EF4-FFF2-40B4-BE49-F238E27FC236}">
                <a16:creationId xmlns:a16="http://schemas.microsoft.com/office/drawing/2014/main" id="{A62F55D3-6159-CF08-DE6D-F04EF518DB20}"/>
              </a:ext>
            </a:extLst>
          </p:cNvPr>
          <p:cNvSpPr>
            <a:spLocks noGrp="1"/>
          </p:cNvSpPr>
          <p:nvPr>
            <p:ph idx="1"/>
          </p:nvPr>
        </p:nvSpPr>
        <p:spPr>
          <a:xfrm>
            <a:off x="838201" y="2409568"/>
            <a:ext cx="5981278" cy="3690551"/>
          </a:xfrm>
        </p:spPr>
        <p:txBody>
          <a:bodyPr>
            <a:normAutofit/>
          </a:bodyPr>
          <a:lstStyle/>
          <a:p>
            <a:r>
              <a:rPr lang="en-US" sz="2000"/>
              <a:t>sahri</a:t>
            </a:r>
            <a:r>
              <a:rPr lang="en-US" sz="2000" dirty="0"/>
              <a:t>/</a:t>
            </a:r>
            <a:r>
              <a:rPr lang="en-US" sz="2000"/>
              <a:t>indonesiasentiment</a:t>
            </a:r>
            <a:endParaRPr lang="en-US" sz="2000" dirty="0"/>
          </a:p>
          <a:p>
            <a:pPr lvl="1"/>
            <a:r>
              <a:rPr lang="en-US" sz="2000"/>
              <a:t>RoBERTa</a:t>
            </a:r>
            <a:r>
              <a:rPr lang="en-US" sz="2000" dirty="0"/>
              <a:t> Base Sentiment Classifier </a:t>
            </a:r>
          </a:p>
          <a:p>
            <a:pPr lvl="1"/>
            <a:r>
              <a:rPr lang="en-US" sz="2000" dirty="0"/>
              <a:t>Trained on OSCAR dataset (Huge multilingual corpus)</a:t>
            </a:r>
          </a:p>
          <a:p>
            <a:pPr lvl="1"/>
            <a:r>
              <a:rPr lang="en-US" sz="2000" dirty="0"/>
              <a:t>Fine-tuned on </a:t>
            </a:r>
            <a:r>
              <a:rPr lang="en-US" sz="2000"/>
              <a:t>indonlu’s</a:t>
            </a:r>
            <a:r>
              <a:rPr lang="en-US" sz="2000" dirty="0"/>
              <a:t> </a:t>
            </a:r>
            <a:r>
              <a:rPr lang="en-US" sz="2000"/>
              <a:t>SmSA</a:t>
            </a:r>
            <a:r>
              <a:rPr lang="en-US" sz="2000" dirty="0"/>
              <a:t> dataset consisting of Indonesian comments and reviews</a:t>
            </a:r>
          </a:p>
          <a:p>
            <a:pPr lvl="1"/>
            <a:r>
              <a:rPr lang="en-US" sz="2000" dirty="0"/>
              <a:t>Overall Accuracy: 67%</a:t>
            </a:r>
          </a:p>
          <a:p>
            <a:pPr marL="457200" lvl="1" indent="0">
              <a:buNone/>
            </a:pPr>
            <a:endParaRPr lang="en-US" sz="2000" dirty="0"/>
          </a:p>
          <a:p>
            <a:pPr lvl="1"/>
            <a:endParaRPr lang="en-US" sz="2000" dirty="0"/>
          </a:p>
        </p:txBody>
      </p:sp>
      <p:pic>
        <p:nvPicPr>
          <p:cNvPr id="5" name="Picture 4" descr="Graphical user interface, application&#10;&#10;Description automatically generated">
            <a:extLst>
              <a:ext uri="{FF2B5EF4-FFF2-40B4-BE49-F238E27FC236}">
                <a16:creationId xmlns:a16="http://schemas.microsoft.com/office/drawing/2014/main" id="{46DF546E-FEAE-72DE-4E9D-F3A08B097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1284" y="168876"/>
            <a:ext cx="2963354" cy="2631989"/>
          </a:xfrm>
          <a:prstGeom prst="rect">
            <a:avLst/>
          </a:prstGeom>
        </p:spPr>
      </p:pic>
      <p:graphicFrame>
        <p:nvGraphicFramePr>
          <p:cNvPr id="6" name="Table 6">
            <a:extLst>
              <a:ext uri="{FF2B5EF4-FFF2-40B4-BE49-F238E27FC236}">
                <a16:creationId xmlns:a16="http://schemas.microsoft.com/office/drawing/2014/main" id="{8CD7856D-0558-6130-6D15-1687F5A4A09C}"/>
              </a:ext>
            </a:extLst>
          </p:cNvPr>
          <p:cNvGraphicFramePr>
            <a:graphicFrameLocks noGrp="1"/>
          </p:cNvGraphicFramePr>
          <p:nvPr/>
        </p:nvGraphicFramePr>
        <p:xfrm>
          <a:off x="7187519" y="3231406"/>
          <a:ext cx="4810875" cy="2598811"/>
        </p:xfrm>
        <a:graphic>
          <a:graphicData uri="http://schemas.openxmlformats.org/drawingml/2006/table">
            <a:tbl>
              <a:tblPr firstRow="1" bandRow="1">
                <a:tableStyleId>{5C22544A-7EE6-4342-B048-85BDC9FD1C3A}</a:tableStyleId>
              </a:tblPr>
              <a:tblGrid>
                <a:gridCol w="1804098">
                  <a:extLst>
                    <a:ext uri="{9D8B030D-6E8A-4147-A177-3AD203B41FA5}">
                      <a16:colId xmlns:a16="http://schemas.microsoft.com/office/drawing/2014/main" val="1091333128"/>
                    </a:ext>
                  </a:extLst>
                </a:gridCol>
                <a:gridCol w="1694587">
                  <a:extLst>
                    <a:ext uri="{9D8B030D-6E8A-4147-A177-3AD203B41FA5}">
                      <a16:colId xmlns:a16="http://schemas.microsoft.com/office/drawing/2014/main" val="583202080"/>
                    </a:ext>
                  </a:extLst>
                </a:gridCol>
                <a:gridCol w="1312190">
                  <a:extLst>
                    <a:ext uri="{9D8B030D-6E8A-4147-A177-3AD203B41FA5}">
                      <a16:colId xmlns:a16="http://schemas.microsoft.com/office/drawing/2014/main" val="2912677782"/>
                    </a:ext>
                  </a:extLst>
                </a:gridCol>
              </a:tblGrid>
              <a:tr h="563529">
                <a:tc>
                  <a:txBody>
                    <a:bodyPr/>
                    <a:lstStyle/>
                    <a:p>
                      <a:r>
                        <a:rPr lang="en-US" sz="2300"/>
                        <a:t>Sentiment</a:t>
                      </a:r>
                    </a:p>
                  </a:txBody>
                  <a:tcPr marL="177472" marR="177472" marT="88735" marB="88735"/>
                </a:tc>
                <a:tc>
                  <a:txBody>
                    <a:bodyPr/>
                    <a:lstStyle/>
                    <a:p>
                      <a:r>
                        <a:rPr lang="en-US" sz="2300"/>
                        <a:t>Precision</a:t>
                      </a:r>
                    </a:p>
                  </a:txBody>
                  <a:tcPr marL="177472" marR="177472" marT="88735" marB="88735"/>
                </a:tc>
                <a:tc>
                  <a:txBody>
                    <a:bodyPr/>
                    <a:lstStyle/>
                    <a:p>
                      <a:r>
                        <a:rPr lang="en-US" sz="2300"/>
                        <a:t>Recall</a:t>
                      </a:r>
                    </a:p>
                  </a:txBody>
                  <a:tcPr marL="177472" marR="177472" marT="88735" marB="88735"/>
                </a:tc>
                <a:extLst>
                  <a:ext uri="{0D108BD9-81ED-4DB2-BD59-A6C34878D82A}">
                    <a16:rowId xmlns:a16="http://schemas.microsoft.com/office/drawing/2014/main" val="583632496"/>
                  </a:ext>
                </a:extLst>
              </a:tr>
              <a:tr h="563529">
                <a:tc>
                  <a:txBody>
                    <a:bodyPr/>
                    <a:lstStyle/>
                    <a:p>
                      <a:r>
                        <a:rPr lang="en-US" sz="2300"/>
                        <a:t>Positive</a:t>
                      </a:r>
                    </a:p>
                  </a:txBody>
                  <a:tcPr marL="177472" marR="177472" marT="88735" marB="88735"/>
                </a:tc>
                <a:tc>
                  <a:txBody>
                    <a:bodyPr/>
                    <a:lstStyle/>
                    <a:p>
                      <a:r>
                        <a:rPr lang="en-US" sz="2300"/>
                        <a:t>33%</a:t>
                      </a:r>
                    </a:p>
                  </a:txBody>
                  <a:tcPr marL="177472" marR="177472" marT="88735" marB="88735"/>
                </a:tc>
                <a:tc>
                  <a:txBody>
                    <a:bodyPr/>
                    <a:lstStyle/>
                    <a:p>
                      <a:r>
                        <a:rPr lang="en-US" sz="2300"/>
                        <a:t>20%</a:t>
                      </a:r>
                    </a:p>
                  </a:txBody>
                  <a:tcPr marL="177472" marR="177472" marT="88735" marB="88735"/>
                </a:tc>
                <a:extLst>
                  <a:ext uri="{0D108BD9-81ED-4DB2-BD59-A6C34878D82A}">
                    <a16:rowId xmlns:a16="http://schemas.microsoft.com/office/drawing/2014/main" val="2562613093"/>
                  </a:ext>
                </a:extLst>
              </a:tr>
              <a:tr h="908224">
                <a:tc>
                  <a:txBody>
                    <a:bodyPr/>
                    <a:lstStyle/>
                    <a:p>
                      <a:r>
                        <a:rPr lang="en-US" sz="2300" b="1"/>
                        <a:t>Neutral</a:t>
                      </a:r>
                    </a:p>
                    <a:p>
                      <a:endParaRPr lang="en-US" sz="2300" b="1"/>
                    </a:p>
                  </a:txBody>
                  <a:tcPr marL="177472" marR="177472" marT="88735" marB="88735"/>
                </a:tc>
                <a:tc>
                  <a:txBody>
                    <a:bodyPr/>
                    <a:lstStyle/>
                    <a:p>
                      <a:r>
                        <a:rPr lang="en-US" sz="2300" b="1"/>
                        <a:t>40%</a:t>
                      </a:r>
                    </a:p>
                  </a:txBody>
                  <a:tcPr marL="177472" marR="177472" marT="88735" marB="88735"/>
                </a:tc>
                <a:tc>
                  <a:txBody>
                    <a:bodyPr/>
                    <a:lstStyle/>
                    <a:p>
                      <a:r>
                        <a:rPr lang="en-US" sz="2300" b="1"/>
                        <a:t>18%</a:t>
                      </a:r>
                    </a:p>
                  </a:txBody>
                  <a:tcPr marL="177472" marR="177472" marT="88735" marB="88735"/>
                </a:tc>
                <a:extLst>
                  <a:ext uri="{0D108BD9-81ED-4DB2-BD59-A6C34878D82A}">
                    <a16:rowId xmlns:a16="http://schemas.microsoft.com/office/drawing/2014/main" val="2688648999"/>
                  </a:ext>
                </a:extLst>
              </a:tr>
              <a:tr h="563529">
                <a:tc>
                  <a:txBody>
                    <a:bodyPr/>
                    <a:lstStyle/>
                    <a:p>
                      <a:r>
                        <a:rPr lang="en-US" sz="2300" b="1"/>
                        <a:t>Negative</a:t>
                      </a:r>
                    </a:p>
                  </a:txBody>
                  <a:tcPr marL="177472" marR="177472" marT="88735" marB="88735"/>
                </a:tc>
                <a:tc>
                  <a:txBody>
                    <a:bodyPr/>
                    <a:lstStyle/>
                    <a:p>
                      <a:r>
                        <a:rPr lang="en-US" sz="2300" b="1"/>
                        <a:t>73%</a:t>
                      </a:r>
                    </a:p>
                  </a:txBody>
                  <a:tcPr marL="177472" marR="177472" marT="88735" marB="88735"/>
                </a:tc>
                <a:tc>
                  <a:txBody>
                    <a:bodyPr/>
                    <a:lstStyle/>
                    <a:p>
                      <a:r>
                        <a:rPr lang="en-US" sz="2300" b="1"/>
                        <a:t>91%</a:t>
                      </a:r>
                    </a:p>
                  </a:txBody>
                  <a:tcPr marL="177472" marR="177472" marT="88735" marB="88735"/>
                </a:tc>
                <a:extLst>
                  <a:ext uri="{0D108BD9-81ED-4DB2-BD59-A6C34878D82A}">
                    <a16:rowId xmlns:a16="http://schemas.microsoft.com/office/drawing/2014/main" val="2986572085"/>
                  </a:ext>
                </a:extLst>
              </a:tr>
            </a:tbl>
          </a:graphicData>
        </a:graphic>
      </p:graphicFrame>
    </p:spTree>
    <p:extLst>
      <p:ext uri="{BB962C8B-B14F-4D97-AF65-F5344CB8AC3E}">
        <p14:creationId xmlns:p14="http://schemas.microsoft.com/office/powerpoint/2010/main" val="3235227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10848-8A8F-D7A3-9065-A5571BE8F281}"/>
              </a:ext>
            </a:extLst>
          </p:cNvPr>
          <p:cNvSpPr>
            <a:spLocks noGrp="1"/>
          </p:cNvSpPr>
          <p:nvPr>
            <p:ph type="title"/>
          </p:nvPr>
        </p:nvSpPr>
        <p:spPr>
          <a:xfrm>
            <a:off x="841249" y="539578"/>
            <a:ext cx="5981278" cy="1684638"/>
          </a:xfrm>
        </p:spPr>
        <p:txBody>
          <a:bodyPr>
            <a:normAutofit/>
          </a:bodyPr>
          <a:lstStyle/>
          <a:p>
            <a:r>
              <a:rPr lang="en-US" sz="4000"/>
              <a:t>Validating Sentiment Models</a:t>
            </a:r>
          </a:p>
        </p:txBody>
      </p:sp>
      <p:sp>
        <p:nvSpPr>
          <p:cNvPr id="3" name="Content Placeholder 2">
            <a:extLst>
              <a:ext uri="{FF2B5EF4-FFF2-40B4-BE49-F238E27FC236}">
                <a16:creationId xmlns:a16="http://schemas.microsoft.com/office/drawing/2014/main" id="{A62F55D3-6159-CF08-DE6D-F04EF518DB20}"/>
              </a:ext>
            </a:extLst>
          </p:cNvPr>
          <p:cNvSpPr>
            <a:spLocks noGrp="1"/>
          </p:cNvSpPr>
          <p:nvPr>
            <p:ph idx="1"/>
          </p:nvPr>
        </p:nvSpPr>
        <p:spPr>
          <a:xfrm>
            <a:off x="838201" y="2409568"/>
            <a:ext cx="5981278" cy="3690551"/>
          </a:xfrm>
        </p:spPr>
        <p:txBody>
          <a:bodyPr>
            <a:normAutofit/>
          </a:bodyPr>
          <a:lstStyle/>
          <a:p>
            <a:r>
              <a:rPr lang="en-US" sz="2000"/>
              <a:t>ayameRushia/bert-base-indonesian-1.5G-sentiment-analysis-smsa</a:t>
            </a:r>
          </a:p>
          <a:p>
            <a:pPr lvl="1"/>
            <a:r>
              <a:rPr lang="en-US" sz="2000"/>
              <a:t>BERT </a:t>
            </a:r>
            <a:r>
              <a:rPr lang="en-US" sz="2000" dirty="0"/>
              <a:t>Base Sentiment Classifier</a:t>
            </a:r>
          </a:p>
          <a:p>
            <a:pPr lvl="1"/>
            <a:r>
              <a:rPr lang="en-US" sz="2000" dirty="0"/>
              <a:t>Trained on Indonesian Wikipedia and Indonesian newspapers</a:t>
            </a:r>
          </a:p>
          <a:p>
            <a:pPr lvl="1"/>
            <a:r>
              <a:rPr lang="en-US" sz="2000" dirty="0"/>
              <a:t>Fine-tuned </a:t>
            </a:r>
            <a:r>
              <a:rPr lang="en-US" sz="2000"/>
              <a:t>on indonlu’s SmSA </a:t>
            </a:r>
            <a:r>
              <a:rPr lang="en-US" sz="2000" dirty="0"/>
              <a:t>dataset consisting of Indonesian comments and reviews</a:t>
            </a:r>
          </a:p>
          <a:p>
            <a:pPr lvl="1"/>
            <a:r>
              <a:rPr lang="en-US" sz="2000" dirty="0"/>
              <a:t>Overall Accuracy: 55%</a:t>
            </a:r>
          </a:p>
          <a:p>
            <a:pPr marL="457200" lvl="1" indent="0">
              <a:buNone/>
            </a:pPr>
            <a:endParaRPr lang="en-US" sz="2000" dirty="0"/>
          </a:p>
          <a:p>
            <a:pPr lvl="1"/>
            <a:endParaRPr lang="en-US" sz="2000" dirty="0"/>
          </a:p>
        </p:txBody>
      </p:sp>
      <p:pic>
        <p:nvPicPr>
          <p:cNvPr id="7" name="Picture 6" descr="Graphical user interface, application, Teams&#10;&#10;Description automatically generated">
            <a:extLst>
              <a:ext uri="{FF2B5EF4-FFF2-40B4-BE49-F238E27FC236}">
                <a16:creationId xmlns:a16="http://schemas.microsoft.com/office/drawing/2014/main" id="{7F746D3E-60ED-F1BE-7F23-897704CC3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680" y="168876"/>
            <a:ext cx="3048562" cy="2631989"/>
          </a:xfrm>
          <a:prstGeom prst="rect">
            <a:avLst/>
          </a:prstGeom>
        </p:spPr>
      </p:pic>
      <p:graphicFrame>
        <p:nvGraphicFramePr>
          <p:cNvPr id="6" name="Table 6">
            <a:extLst>
              <a:ext uri="{FF2B5EF4-FFF2-40B4-BE49-F238E27FC236}">
                <a16:creationId xmlns:a16="http://schemas.microsoft.com/office/drawing/2014/main" id="{8CD7856D-0558-6130-6D15-1687F5A4A09C}"/>
              </a:ext>
            </a:extLst>
          </p:cNvPr>
          <p:cNvGraphicFramePr>
            <a:graphicFrameLocks noGrp="1"/>
          </p:cNvGraphicFramePr>
          <p:nvPr/>
        </p:nvGraphicFramePr>
        <p:xfrm>
          <a:off x="7187519" y="3231406"/>
          <a:ext cx="4810875" cy="2598811"/>
        </p:xfrm>
        <a:graphic>
          <a:graphicData uri="http://schemas.openxmlformats.org/drawingml/2006/table">
            <a:tbl>
              <a:tblPr firstRow="1" bandRow="1">
                <a:tableStyleId>{5C22544A-7EE6-4342-B048-85BDC9FD1C3A}</a:tableStyleId>
              </a:tblPr>
              <a:tblGrid>
                <a:gridCol w="1804098">
                  <a:extLst>
                    <a:ext uri="{9D8B030D-6E8A-4147-A177-3AD203B41FA5}">
                      <a16:colId xmlns:a16="http://schemas.microsoft.com/office/drawing/2014/main" val="1091333128"/>
                    </a:ext>
                  </a:extLst>
                </a:gridCol>
                <a:gridCol w="1694587">
                  <a:extLst>
                    <a:ext uri="{9D8B030D-6E8A-4147-A177-3AD203B41FA5}">
                      <a16:colId xmlns:a16="http://schemas.microsoft.com/office/drawing/2014/main" val="583202080"/>
                    </a:ext>
                  </a:extLst>
                </a:gridCol>
                <a:gridCol w="1312190">
                  <a:extLst>
                    <a:ext uri="{9D8B030D-6E8A-4147-A177-3AD203B41FA5}">
                      <a16:colId xmlns:a16="http://schemas.microsoft.com/office/drawing/2014/main" val="2912677782"/>
                    </a:ext>
                  </a:extLst>
                </a:gridCol>
              </a:tblGrid>
              <a:tr h="563529">
                <a:tc>
                  <a:txBody>
                    <a:bodyPr/>
                    <a:lstStyle/>
                    <a:p>
                      <a:r>
                        <a:rPr lang="en-US" sz="2300"/>
                        <a:t>Sentiment</a:t>
                      </a:r>
                    </a:p>
                  </a:txBody>
                  <a:tcPr marL="177472" marR="177472" marT="88735" marB="88735"/>
                </a:tc>
                <a:tc>
                  <a:txBody>
                    <a:bodyPr/>
                    <a:lstStyle/>
                    <a:p>
                      <a:r>
                        <a:rPr lang="en-US" sz="2300"/>
                        <a:t>Precision</a:t>
                      </a:r>
                    </a:p>
                  </a:txBody>
                  <a:tcPr marL="177472" marR="177472" marT="88735" marB="88735"/>
                </a:tc>
                <a:tc>
                  <a:txBody>
                    <a:bodyPr/>
                    <a:lstStyle/>
                    <a:p>
                      <a:r>
                        <a:rPr lang="en-US" sz="2300"/>
                        <a:t>Recall</a:t>
                      </a:r>
                    </a:p>
                  </a:txBody>
                  <a:tcPr marL="177472" marR="177472" marT="88735" marB="88735"/>
                </a:tc>
                <a:extLst>
                  <a:ext uri="{0D108BD9-81ED-4DB2-BD59-A6C34878D82A}">
                    <a16:rowId xmlns:a16="http://schemas.microsoft.com/office/drawing/2014/main" val="583632496"/>
                  </a:ext>
                </a:extLst>
              </a:tr>
              <a:tr h="563529">
                <a:tc>
                  <a:txBody>
                    <a:bodyPr/>
                    <a:lstStyle/>
                    <a:p>
                      <a:r>
                        <a:rPr lang="en-US" sz="2300"/>
                        <a:t>Positive</a:t>
                      </a:r>
                    </a:p>
                  </a:txBody>
                  <a:tcPr marL="177472" marR="177472" marT="88735" marB="88735"/>
                </a:tc>
                <a:tc>
                  <a:txBody>
                    <a:bodyPr/>
                    <a:lstStyle/>
                    <a:p>
                      <a:r>
                        <a:rPr lang="en-US" sz="2300"/>
                        <a:t>17%</a:t>
                      </a:r>
                    </a:p>
                  </a:txBody>
                  <a:tcPr marL="177472" marR="177472" marT="88735" marB="88735"/>
                </a:tc>
                <a:tc>
                  <a:txBody>
                    <a:bodyPr/>
                    <a:lstStyle/>
                    <a:p>
                      <a:r>
                        <a:rPr lang="en-US" sz="2300"/>
                        <a:t>20%</a:t>
                      </a:r>
                    </a:p>
                  </a:txBody>
                  <a:tcPr marL="177472" marR="177472" marT="88735" marB="88735"/>
                </a:tc>
                <a:extLst>
                  <a:ext uri="{0D108BD9-81ED-4DB2-BD59-A6C34878D82A}">
                    <a16:rowId xmlns:a16="http://schemas.microsoft.com/office/drawing/2014/main" val="2562613093"/>
                  </a:ext>
                </a:extLst>
              </a:tr>
              <a:tr h="908224">
                <a:tc>
                  <a:txBody>
                    <a:bodyPr/>
                    <a:lstStyle/>
                    <a:p>
                      <a:r>
                        <a:rPr lang="en-US" sz="2300" b="1"/>
                        <a:t>Neutral</a:t>
                      </a:r>
                    </a:p>
                    <a:p>
                      <a:endParaRPr lang="en-US" sz="2300" b="1"/>
                    </a:p>
                  </a:txBody>
                  <a:tcPr marL="177472" marR="177472" marT="88735" marB="88735"/>
                </a:tc>
                <a:tc>
                  <a:txBody>
                    <a:bodyPr/>
                    <a:lstStyle/>
                    <a:p>
                      <a:r>
                        <a:rPr lang="en-US" sz="2300" b="1"/>
                        <a:t>33%</a:t>
                      </a:r>
                    </a:p>
                  </a:txBody>
                  <a:tcPr marL="177472" marR="177472" marT="88735" marB="88735"/>
                </a:tc>
                <a:tc>
                  <a:txBody>
                    <a:bodyPr/>
                    <a:lstStyle/>
                    <a:p>
                      <a:r>
                        <a:rPr lang="en-US" sz="2300" b="1"/>
                        <a:t>45%</a:t>
                      </a:r>
                    </a:p>
                  </a:txBody>
                  <a:tcPr marL="177472" marR="177472" marT="88735" marB="88735"/>
                </a:tc>
                <a:extLst>
                  <a:ext uri="{0D108BD9-81ED-4DB2-BD59-A6C34878D82A}">
                    <a16:rowId xmlns:a16="http://schemas.microsoft.com/office/drawing/2014/main" val="2688648999"/>
                  </a:ext>
                </a:extLst>
              </a:tr>
              <a:tr h="563529">
                <a:tc>
                  <a:txBody>
                    <a:bodyPr/>
                    <a:lstStyle/>
                    <a:p>
                      <a:r>
                        <a:rPr lang="en-US" sz="2300" b="1"/>
                        <a:t>Negative</a:t>
                      </a:r>
                    </a:p>
                  </a:txBody>
                  <a:tcPr marL="177472" marR="177472" marT="88735" marB="88735"/>
                </a:tc>
                <a:tc>
                  <a:txBody>
                    <a:bodyPr/>
                    <a:lstStyle/>
                    <a:p>
                      <a:r>
                        <a:rPr lang="en-US" sz="2300" b="1"/>
                        <a:t>75%</a:t>
                      </a:r>
                    </a:p>
                  </a:txBody>
                  <a:tcPr marL="177472" marR="177472" marT="88735" marB="88735"/>
                </a:tc>
                <a:tc>
                  <a:txBody>
                    <a:bodyPr/>
                    <a:lstStyle/>
                    <a:p>
                      <a:r>
                        <a:rPr lang="en-US" sz="2300" b="1"/>
                        <a:t>64%</a:t>
                      </a:r>
                    </a:p>
                  </a:txBody>
                  <a:tcPr marL="177472" marR="177472" marT="88735" marB="88735"/>
                </a:tc>
                <a:extLst>
                  <a:ext uri="{0D108BD9-81ED-4DB2-BD59-A6C34878D82A}">
                    <a16:rowId xmlns:a16="http://schemas.microsoft.com/office/drawing/2014/main" val="2986572085"/>
                  </a:ext>
                </a:extLst>
              </a:tr>
            </a:tbl>
          </a:graphicData>
        </a:graphic>
      </p:graphicFrame>
    </p:spTree>
    <p:extLst>
      <p:ext uri="{BB962C8B-B14F-4D97-AF65-F5344CB8AC3E}">
        <p14:creationId xmlns:p14="http://schemas.microsoft.com/office/powerpoint/2010/main" val="635552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10848-8A8F-D7A3-9065-A5571BE8F281}"/>
              </a:ext>
            </a:extLst>
          </p:cNvPr>
          <p:cNvSpPr>
            <a:spLocks noGrp="1"/>
          </p:cNvSpPr>
          <p:nvPr>
            <p:ph type="title"/>
          </p:nvPr>
        </p:nvSpPr>
        <p:spPr>
          <a:xfrm>
            <a:off x="841249" y="539578"/>
            <a:ext cx="5981278" cy="1684638"/>
          </a:xfrm>
        </p:spPr>
        <p:txBody>
          <a:bodyPr>
            <a:normAutofit/>
          </a:bodyPr>
          <a:lstStyle/>
          <a:p>
            <a:r>
              <a:rPr lang="en-US" sz="4000"/>
              <a:t>Validating Sentiment Models</a:t>
            </a:r>
          </a:p>
        </p:txBody>
      </p:sp>
      <p:sp>
        <p:nvSpPr>
          <p:cNvPr id="3" name="Content Placeholder 2">
            <a:extLst>
              <a:ext uri="{FF2B5EF4-FFF2-40B4-BE49-F238E27FC236}">
                <a16:creationId xmlns:a16="http://schemas.microsoft.com/office/drawing/2014/main" id="{A62F55D3-6159-CF08-DE6D-F04EF518DB20}"/>
              </a:ext>
            </a:extLst>
          </p:cNvPr>
          <p:cNvSpPr>
            <a:spLocks noGrp="1"/>
          </p:cNvSpPr>
          <p:nvPr>
            <p:ph idx="1"/>
          </p:nvPr>
        </p:nvSpPr>
        <p:spPr>
          <a:xfrm>
            <a:off x="838201" y="2409568"/>
            <a:ext cx="5981278" cy="3690551"/>
          </a:xfrm>
        </p:spPr>
        <p:txBody>
          <a:bodyPr>
            <a:normAutofit lnSpcReduction="10000"/>
          </a:bodyPr>
          <a:lstStyle/>
          <a:p>
            <a:r>
              <a:rPr lang="en-US" sz="2000" dirty="0" err="1"/>
              <a:t>tyqiangz</a:t>
            </a:r>
            <a:r>
              <a:rPr lang="en-US" sz="2000" dirty="0"/>
              <a:t>/indobert-lite-large-p2-smsa</a:t>
            </a:r>
          </a:p>
          <a:p>
            <a:pPr lvl="1"/>
            <a:r>
              <a:rPr lang="en-US" sz="2000" dirty="0"/>
              <a:t>BERT Base Sentiment Classifier </a:t>
            </a:r>
          </a:p>
          <a:p>
            <a:pPr lvl="1"/>
            <a:r>
              <a:rPr lang="en-US" sz="2000" dirty="0" err="1"/>
              <a:t>IndoBERT</a:t>
            </a:r>
            <a:r>
              <a:rPr lang="en-US" sz="2000" dirty="0"/>
              <a:t> – Indonesian version of BERT Model</a:t>
            </a:r>
          </a:p>
          <a:p>
            <a:pPr lvl="1"/>
            <a:r>
              <a:rPr lang="en-US" sz="2000" dirty="0"/>
              <a:t>Trained on Indonesian Wikipedia, news articles and Web Corpus (Total 220M words)</a:t>
            </a:r>
          </a:p>
          <a:p>
            <a:pPr lvl="1"/>
            <a:r>
              <a:rPr lang="en-US" sz="2000" dirty="0"/>
              <a:t>Fine-tuned on </a:t>
            </a:r>
            <a:r>
              <a:rPr lang="en-US" sz="2000" dirty="0" err="1"/>
              <a:t>indonlu’s</a:t>
            </a:r>
            <a:r>
              <a:rPr lang="en-US" sz="2000" dirty="0"/>
              <a:t> </a:t>
            </a:r>
            <a:r>
              <a:rPr lang="en-US" sz="2000" dirty="0" err="1"/>
              <a:t>SmSA</a:t>
            </a:r>
            <a:r>
              <a:rPr lang="en-US" sz="2000" dirty="0"/>
              <a:t> dataset consisting of Indonesian comments and reviews</a:t>
            </a:r>
          </a:p>
          <a:p>
            <a:pPr lvl="1"/>
            <a:r>
              <a:rPr lang="en-US" sz="2000" dirty="0"/>
              <a:t>Overall Accuracy: 63%</a:t>
            </a:r>
          </a:p>
          <a:p>
            <a:pPr marL="457200" lvl="1" indent="0">
              <a:buNone/>
            </a:pPr>
            <a:endParaRPr lang="en-US" sz="2000" dirty="0"/>
          </a:p>
          <a:p>
            <a:pPr lvl="1"/>
            <a:endParaRPr lang="en-US" sz="2000" dirty="0"/>
          </a:p>
        </p:txBody>
      </p:sp>
      <p:pic>
        <p:nvPicPr>
          <p:cNvPr id="5" name="Picture 4" descr="Graphical user interface, application&#10;&#10;Description automatically generated">
            <a:extLst>
              <a:ext uri="{FF2B5EF4-FFF2-40B4-BE49-F238E27FC236}">
                <a16:creationId xmlns:a16="http://schemas.microsoft.com/office/drawing/2014/main" id="{1B031B28-6870-AB30-8664-D78118D8B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1284" y="168876"/>
            <a:ext cx="2963354" cy="2631989"/>
          </a:xfrm>
          <a:prstGeom prst="rect">
            <a:avLst/>
          </a:prstGeom>
        </p:spPr>
      </p:pic>
      <p:graphicFrame>
        <p:nvGraphicFramePr>
          <p:cNvPr id="6" name="Table 6">
            <a:extLst>
              <a:ext uri="{FF2B5EF4-FFF2-40B4-BE49-F238E27FC236}">
                <a16:creationId xmlns:a16="http://schemas.microsoft.com/office/drawing/2014/main" id="{8CD7856D-0558-6130-6D15-1687F5A4A09C}"/>
              </a:ext>
            </a:extLst>
          </p:cNvPr>
          <p:cNvGraphicFramePr>
            <a:graphicFrameLocks noGrp="1"/>
          </p:cNvGraphicFramePr>
          <p:nvPr/>
        </p:nvGraphicFramePr>
        <p:xfrm>
          <a:off x="7187519" y="3226419"/>
          <a:ext cx="4810875" cy="2608784"/>
        </p:xfrm>
        <a:graphic>
          <a:graphicData uri="http://schemas.openxmlformats.org/drawingml/2006/table">
            <a:tbl>
              <a:tblPr firstRow="1" bandRow="1">
                <a:tableStyleId>{5C22544A-7EE6-4342-B048-85BDC9FD1C3A}</a:tableStyleId>
              </a:tblPr>
              <a:tblGrid>
                <a:gridCol w="1804098">
                  <a:extLst>
                    <a:ext uri="{9D8B030D-6E8A-4147-A177-3AD203B41FA5}">
                      <a16:colId xmlns:a16="http://schemas.microsoft.com/office/drawing/2014/main" val="1091333128"/>
                    </a:ext>
                  </a:extLst>
                </a:gridCol>
                <a:gridCol w="1694587">
                  <a:extLst>
                    <a:ext uri="{9D8B030D-6E8A-4147-A177-3AD203B41FA5}">
                      <a16:colId xmlns:a16="http://schemas.microsoft.com/office/drawing/2014/main" val="583202080"/>
                    </a:ext>
                  </a:extLst>
                </a:gridCol>
                <a:gridCol w="1312190">
                  <a:extLst>
                    <a:ext uri="{9D8B030D-6E8A-4147-A177-3AD203B41FA5}">
                      <a16:colId xmlns:a16="http://schemas.microsoft.com/office/drawing/2014/main" val="2912677782"/>
                    </a:ext>
                  </a:extLst>
                </a:gridCol>
              </a:tblGrid>
              <a:tr h="564566">
                <a:tc>
                  <a:txBody>
                    <a:bodyPr/>
                    <a:lstStyle/>
                    <a:p>
                      <a:r>
                        <a:rPr lang="en-US" sz="2300"/>
                        <a:t>Sentiment</a:t>
                      </a:r>
                    </a:p>
                  </a:txBody>
                  <a:tcPr marL="177472" marR="177472" marT="88735" marB="88735"/>
                </a:tc>
                <a:tc>
                  <a:txBody>
                    <a:bodyPr/>
                    <a:lstStyle/>
                    <a:p>
                      <a:r>
                        <a:rPr lang="en-US" sz="2300"/>
                        <a:t>Precision</a:t>
                      </a:r>
                    </a:p>
                  </a:txBody>
                  <a:tcPr marL="177472" marR="177472" marT="88735" marB="88735"/>
                </a:tc>
                <a:tc>
                  <a:txBody>
                    <a:bodyPr/>
                    <a:lstStyle/>
                    <a:p>
                      <a:r>
                        <a:rPr lang="en-US" sz="2300"/>
                        <a:t>Recall</a:t>
                      </a:r>
                    </a:p>
                  </a:txBody>
                  <a:tcPr marL="177472" marR="177472" marT="88735" marB="88735"/>
                </a:tc>
                <a:extLst>
                  <a:ext uri="{0D108BD9-81ED-4DB2-BD59-A6C34878D82A}">
                    <a16:rowId xmlns:a16="http://schemas.microsoft.com/office/drawing/2014/main" val="583632496"/>
                  </a:ext>
                </a:extLst>
              </a:tr>
              <a:tr h="564566">
                <a:tc>
                  <a:txBody>
                    <a:bodyPr/>
                    <a:lstStyle/>
                    <a:p>
                      <a:r>
                        <a:rPr lang="en-US" sz="2300"/>
                        <a:t>Positive</a:t>
                      </a:r>
                    </a:p>
                  </a:txBody>
                  <a:tcPr marL="177472" marR="177472" marT="88735" marB="88735"/>
                </a:tc>
                <a:tc>
                  <a:txBody>
                    <a:bodyPr/>
                    <a:lstStyle/>
                    <a:p>
                      <a:r>
                        <a:rPr lang="en-US" sz="2300" dirty="0"/>
                        <a:t>14%</a:t>
                      </a:r>
                    </a:p>
                  </a:txBody>
                  <a:tcPr marL="177472" marR="177472" marT="88735" marB="88735"/>
                </a:tc>
                <a:tc>
                  <a:txBody>
                    <a:bodyPr/>
                    <a:lstStyle/>
                    <a:p>
                      <a:r>
                        <a:rPr lang="en-US" sz="2300"/>
                        <a:t>20%</a:t>
                      </a:r>
                    </a:p>
                  </a:txBody>
                  <a:tcPr marL="177472" marR="177472" marT="88735" marB="88735"/>
                </a:tc>
                <a:extLst>
                  <a:ext uri="{0D108BD9-81ED-4DB2-BD59-A6C34878D82A}">
                    <a16:rowId xmlns:a16="http://schemas.microsoft.com/office/drawing/2014/main" val="2562613093"/>
                  </a:ext>
                </a:extLst>
              </a:tr>
              <a:tr h="915086">
                <a:tc>
                  <a:txBody>
                    <a:bodyPr/>
                    <a:lstStyle/>
                    <a:p>
                      <a:r>
                        <a:rPr lang="en-US" sz="2300" b="1"/>
                        <a:t>Neutral</a:t>
                      </a:r>
                    </a:p>
                    <a:p>
                      <a:endParaRPr lang="en-US" sz="2300" b="1"/>
                    </a:p>
                  </a:txBody>
                  <a:tcPr marL="177472" marR="177472" marT="88735" marB="88735"/>
                </a:tc>
                <a:tc>
                  <a:txBody>
                    <a:bodyPr/>
                    <a:lstStyle/>
                    <a:p>
                      <a:r>
                        <a:rPr lang="en-US" sz="2300" b="1" dirty="0"/>
                        <a:t>60%</a:t>
                      </a:r>
                    </a:p>
                  </a:txBody>
                  <a:tcPr marL="177472" marR="177472" marT="88735" marB="88735"/>
                </a:tc>
                <a:tc>
                  <a:txBody>
                    <a:bodyPr/>
                    <a:lstStyle/>
                    <a:p>
                      <a:r>
                        <a:rPr lang="en-US" sz="2300" b="1" dirty="0"/>
                        <a:t>27%</a:t>
                      </a:r>
                    </a:p>
                  </a:txBody>
                  <a:tcPr marL="177472" marR="177472" marT="88735" marB="88735"/>
                </a:tc>
                <a:extLst>
                  <a:ext uri="{0D108BD9-81ED-4DB2-BD59-A6C34878D82A}">
                    <a16:rowId xmlns:a16="http://schemas.microsoft.com/office/drawing/2014/main" val="2688648999"/>
                  </a:ext>
                </a:extLst>
              </a:tr>
              <a:tr h="564566">
                <a:tc>
                  <a:txBody>
                    <a:bodyPr/>
                    <a:lstStyle/>
                    <a:p>
                      <a:r>
                        <a:rPr lang="en-US" sz="2300" b="1"/>
                        <a:t>Negative</a:t>
                      </a:r>
                    </a:p>
                  </a:txBody>
                  <a:tcPr marL="177472" marR="177472" marT="88735" marB="88735"/>
                </a:tc>
                <a:tc>
                  <a:txBody>
                    <a:bodyPr/>
                    <a:lstStyle/>
                    <a:p>
                      <a:r>
                        <a:rPr lang="en-US" sz="2300" b="1" dirty="0"/>
                        <a:t>73%</a:t>
                      </a:r>
                    </a:p>
                  </a:txBody>
                  <a:tcPr marL="177472" marR="177472" marT="88735" marB="88735"/>
                </a:tc>
                <a:tc>
                  <a:txBody>
                    <a:bodyPr/>
                    <a:lstStyle/>
                    <a:p>
                      <a:r>
                        <a:rPr lang="en-US" sz="2300" b="1" dirty="0"/>
                        <a:t>82%</a:t>
                      </a:r>
                    </a:p>
                  </a:txBody>
                  <a:tcPr marL="177472" marR="177472" marT="88735" marB="88735"/>
                </a:tc>
                <a:extLst>
                  <a:ext uri="{0D108BD9-81ED-4DB2-BD59-A6C34878D82A}">
                    <a16:rowId xmlns:a16="http://schemas.microsoft.com/office/drawing/2014/main" val="2986572085"/>
                  </a:ext>
                </a:extLst>
              </a:tr>
            </a:tbl>
          </a:graphicData>
        </a:graphic>
      </p:graphicFrame>
    </p:spTree>
    <p:extLst>
      <p:ext uri="{BB962C8B-B14F-4D97-AF65-F5344CB8AC3E}">
        <p14:creationId xmlns:p14="http://schemas.microsoft.com/office/powerpoint/2010/main" val="39220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10848-8A8F-D7A3-9065-A5571BE8F281}"/>
              </a:ext>
            </a:extLst>
          </p:cNvPr>
          <p:cNvSpPr>
            <a:spLocks noGrp="1"/>
          </p:cNvSpPr>
          <p:nvPr>
            <p:ph type="title"/>
          </p:nvPr>
        </p:nvSpPr>
        <p:spPr>
          <a:xfrm>
            <a:off x="841249" y="539578"/>
            <a:ext cx="5981278" cy="1684638"/>
          </a:xfrm>
        </p:spPr>
        <p:txBody>
          <a:bodyPr>
            <a:normAutofit/>
          </a:bodyPr>
          <a:lstStyle/>
          <a:p>
            <a:r>
              <a:rPr lang="en-US" sz="4000"/>
              <a:t>Validating Sentiment Models</a:t>
            </a:r>
          </a:p>
        </p:txBody>
      </p:sp>
      <p:sp>
        <p:nvSpPr>
          <p:cNvPr id="3" name="Content Placeholder 2">
            <a:extLst>
              <a:ext uri="{FF2B5EF4-FFF2-40B4-BE49-F238E27FC236}">
                <a16:creationId xmlns:a16="http://schemas.microsoft.com/office/drawing/2014/main" id="{A62F55D3-6159-CF08-DE6D-F04EF518DB20}"/>
              </a:ext>
            </a:extLst>
          </p:cNvPr>
          <p:cNvSpPr>
            <a:spLocks noGrp="1"/>
          </p:cNvSpPr>
          <p:nvPr>
            <p:ph idx="1"/>
          </p:nvPr>
        </p:nvSpPr>
        <p:spPr>
          <a:xfrm>
            <a:off x="838201" y="2409568"/>
            <a:ext cx="5981278" cy="3690551"/>
          </a:xfrm>
        </p:spPr>
        <p:txBody>
          <a:bodyPr>
            <a:normAutofit/>
          </a:bodyPr>
          <a:lstStyle/>
          <a:p>
            <a:r>
              <a:rPr lang="en-US" sz="2400" dirty="0"/>
              <a:t>Google Cloud Natural Language API</a:t>
            </a:r>
          </a:p>
          <a:p>
            <a:pPr lvl="1"/>
            <a:r>
              <a:rPr lang="en-US" sz="2000" dirty="0"/>
              <a:t>Overall Accuracy: 76%</a:t>
            </a:r>
          </a:p>
          <a:p>
            <a:pPr marL="457200" lvl="1" indent="0">
              <a:buNone/>
            </a:pPr>
            <a:endParaRPr lang="en-US" sz="2000" dirty="0"/>
          </a:p>
          <a:p>
            <a:pPr lvl="1"/>
            <a:endParaRPr lang="en-US" sz="2000" dirty="0"/>
          </a:p>
        </p:txBody>
      </p:sp>
      <p:graphicFrame>
        <p:nvGraphicFramePr>
          <p:cNvPr id="6" name="Table 6">
            <a:extLst>
              <a:ext uri="{FF2B5EF4-FFF2-40B4-BE49-F238E27FC236}">
                <a16:creationId xmlns:a16="http://schemas.microsoft.com/office/drawing/2014/main" id="{8CD7856D-0558-6130-6D15-1687F5A4A09C}"/>
              </a:ext>
            </a:extLst>
          </p:cNvPr>
          <p:cNvGraphicFramePr>
            <a:graphicFrameLocks noGrp="1"/>
          </p:cNvGraphicFramePr>
          <p:nvPr/>
        </p:nvGraphicFramePr>
        <p:xfrm>
          <a:off x="7187519" y="3231406"/>
          <a:ext cx="4810875" cy="2598811"/>
        </p:xfrm>
        <a:graphic>
          <a:graphicData uri="http://schemas.openxmlformats.org/drawingml/2006/table">
            <a:tbl>
              <a:tblPr firstRow="1" bandRow="1">
                <a:tableStyleId>{5C22544A-7EE6-4342-B048-85BDC9FD1C3A}</a:tableStyleId>
              </a:tblPr>
              <a:tblGrid>
                <a:gridCol w="1804098">
                  <a:extLst>
                    <a:ext uri="{9D8B030D-6E8A-4147-A177-3AD203B41FA5}">
                      <a16:colId xmlns:a16="http://schemas.microsoft.com/office/drawing/2014/main" val="1091333128"/>
                    </a:ext>
                  </a:extLst>
                </a:gridCol>
                <a:gridCol w="1694587">
                  <a:extLst>
                    <a:ext uri="{9D8B030D-6E8A-4147-A177-3AD203B41FA5}">
                      <a16:colId xmlns:a16="http://schemas.microsoft.com/office/drawing/2014/main" val="583202080"/>
                    </a:ext>
                  </a:extLst>
                </a:gridCol>
                <a:gridCol w="1312190">
                  <a:extLst>
                    <a:ext uri="{9D8B030D-6E8A-4147-A177-3AD203B41FA5}">
                      <a16:colId xmlns:a16="http://schemas.microsoft.com/office/drawing/2014/main" val="2912677782"/>
                    </a:ext>
                  </a:extLst>
                </a:gridCol>
              </a:tblGrid>
              <a:tr h="563529">
                <a:tc>
                  <a:txBody>
                    <a:bodyPr/>
                    <a:lstStyle/>
                    <a:p>
                      <a:r>
                        <a:rPr lang="en-US" sz="2300"/>
                        <a:t>Sentiment</a:t>
                      </a:r>
                    </a:p>
                  </a:txBody>
                  <a:tcPr marL="177472" marR="177472" marT="88735" marB="88735"/>
                </a:tc>
                <a:tc>
                  <a:txBody>
                    <a:bodyPr/>
                    <a:lstStyle/>
                    <a:p>
                      <a:r>
                        <a:rPr lang="en-US" sz="2300"/>
                        <a:t>Precision</a:t>
                      </a:r>
                    </a:p>
                  </a:txBody>
                  <a:tcPr marL="177472" marR="177472" marT="88735" marB="88735"/>
                </a:tc>
                <a:tc>
                  <a:txBody>
                    <a:bodyPr/>
                    <a:lstStyle/>
                    <a:p>
                      <a:r>
                        <a:rPr lang="en-US" sz="2300"/>
                        <a:t>Recall</a:t>
                      </a:r>
                    </a:p>
                  </a:txBody>
                  <a:tcPr marL="177472" marR="177472" marT="88735" marB="88735"/>
                </a:tc>
                <a:extLst>
                  <a:ext uri="{0D108BD9-81ED-4DB2-BD59-A6C34878D82A}">
                    <a16:rowId xmlns:a16="http://schemas.microsoft.com/office/drawing/2014/main" val="583632496"/>
                  </a:ext>
                </a:extLst>
              </a:tr>
              <a:tr h="563529">
                <a:tc>
                  <a:txBody>
                    <a:bodyPr/>
                    <a:lstStyle/>
                    <a:p>
                      <a:r>
                        <a:rPr lang="en-US" sz="2300"/>
                        <a:t>Positive</a:t>
                      </a:r>
                    </a:p>
                  </a:txBody>
                  <a:tcPr marL="177472" marR="177472" marT="88735" marB="88735"/>
                </a:tc>
                <a:tc>
                  <a:txBody>
                    <a:bodyPr/>
                    <a:lstStyle/>
                    <a:p>
                      <a:r>
                        <a:rPr lang="en-US" sz="2300" dirty="0"/>
                        <a:t>50%</a:t>
                      </a:r>
                    </a:p>
                  </a:txBody>
                  <a:tcPr marL="177472" marR="177472" marT="88735" marB="88735"/>
                </a:tc>
                <a:tc>
                  <a:txBody>
                    <a:bodyPr/>
                    <a:lstStyle/>
                    <a:p>
                      <a:r>
                        <a:rPr lang="en-US" sz="2300"/>
                        <a:t>20%</a:t>
                      </a:r>
                    </a:p>
                  </a:txBody>
                  <a:tcPr marL="177472" marR="177472" marT="88735" marB="88735"/>
                </a:tc>
                <a:extLst>
                  <a:ext uri="{0D108BD9-81ED-4DB2-BD59-A6C34878D82A}">
                    <a16:rowId xmlns:a16="http://schemas.microsoft.com/office/drawing/2014/main" val="2562613093"/>
                  </a:ext>
                </a:extLst>
              </a:tr>
              <a:tr h="908224">
                <a:tc>
                  <a:txBody>
                    <a:bodyPr/>
                    <a:lstStyle/>
                    <a:p>
                      <a:r>
                        <a:rPr lang="en-US" sz="2300" b="1"/>
                        <a:t>Neutral</a:t>
                      </a:r>
                    </a:p>
                    <a:p>
                      <a:endParaRPr lang="en-US" sz="2300" b="1"/>
                    </a:p>
                  </a:txBody>
                  <a:tcPr marL="177472" marR="177472" marT="88735" marB="88735"/>
                </a:tc>
                <a:tc>
                  <a:txBody>
                    <a:bodyPr/>
                    <a:lstStyle/>
                    <a:p>
                      <a:r>
                        <a:rPr lang="en-US" sz="2300" b="1" dirty="0"/>
                        <a:t>100%</a:t>
                      </a:r>
                    </a:p>
                  </a:txBody>
                  <a:tcPr marL="177472" marR="177472" marT="88735" marB="88735"/>
                </a:tc>
                <a:tc>
                  <a:txBody>
                    <a:bodyPr/>
                    <a:lstStyle/>
                    <a:p>
                      <a:r>
                        <a:rPr lang="en-US" sz="2300" b="1" dirty="0"/>
                        <a:t>36%</a:t>
                      </a:r>
                    </a:p>
                  </a:txBody>
                  <a:tcPr marL="177472" marR="177472" marT="88735" marB="88735"/>
                </a:tc>
                <a:extLst>
                  <a:ext uri="{0D108BD9-81ED-4DB2-BD59-A6C34878D82A}">
                    <a16:rowId xmlns:a16="http://schemas.microsoft.com/office/drawing/2014/main" val="2688648999"/>
                  </a:ext>
                </a:extLst>
              </a:tr>
              <a:tr h="563529">
                <a:tc>
                  <a:txBody>
                    <a:bodyPr/>
                    <a:lstStyle/>
                    <a:p>
                      <a:r>
                        <a:rPr lang="en-US" sz="2300" b="1"/>
                        <a:t>Negative</a:t>
                      </a:r>
                    </a:p>
                  </a:txBody>
                  <a:tcPr marL="177472" marR="177472" marT="88735" marB="88735"/>
                </a:tc>
                <a:tc>
                  <a:txBody>
                    <a:bodyPr/>
                    <a:lstStyle/>
                    <a:p>
                      <a:r>
                        <a:rPr lang="en-US" sz="2300" b="1" dirty="0"/>
                        <a:t>74%</a:t>
                      </a:r>
                    </a:p>
                  </a:txBody>
                  <a:tcPr marL="177472" marR="177472" marT="88735" marB="88735"/>
                </a:tc>
                <a:tc>
                  <a:txBody>
                    <a:bodyPr/>
                    <a:lstStyle/>
                    <a:p>
                      <a:r>
                        <a:rPr lang="en-US" sz="2300" b="1" dirty="0"/>
                        <a:t>97%</a:t>
                      </a:r>
                    </a:p>
                  </a:txBody>
                  <a:tcPr marL="177472" marR="177472" marT="88735" marB="88735"/>
                </a:tc>
                <a:extLst>
                  <a:ext uri="{0D108BD9-81ED-4DB2-BD59-A6C34878D82A}">
                    <a16:rowId xmlns:a16="http://schemas.microsoft.com/office/drawing/2014/main" val="2986572085"/>
                  </a:ext>
                </a:extLst>
              </a:tr>
            </a:tbl>
          </a:graphicData>
        </a:graphic>
      </p:graphicFrame>
      <p:pic>
        <p:nvPicPr>
          <p:cNvPr id="5" name="Picture 4" descr="Graphical user interface, application&#10;&#10;Description automatically generated">
            <a:extLst>
              <a:ext uri="{FF2B5EF4-FFF2-40B4-BE49-F238E27FC236}">
                <a16:creationId xmlns:a16="http://schemas.microsoft.com/office/drawing/2014/main" id="{3CE83568-D1AA-E4ED-94F3-B6780FFAF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7856" y="284073"/>
            <a:ext cx="2925999" cy="2598811"/>
          </a:xfrm>
          <a:prstGeom prst="rect">
            <a:avLst/>
          </a:prstGeom>
        </p:spPr>
      </p:pic>
    </p:spTree>
    <p:extLst>
      <p:ext uri="{BB962C8B-B14F-4D97-AF65-F5344CB8AC3E}">
        <p14:creationId xmlns:p14="http://schemas.microsoft.com/office/powerpoint/2010/main" val="2734845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9319-A924-421B-948A-54E9267EA3B8}"/>
              </a:ext>
            </a:extLst>
          </p:cNvPr>
          <p:cNvSpPr>
            <a:spLocks noGrp="1"/>
          </p:cNvSpPr>
          <p:nvPr>
            <p:ph type="title"/>
          </p:nvPr>
        </p:nvSpPr>
        <p:spPr>
          <a:xfrm>
            <a:off x="677334" y="584433"/>
            <a:ext cx="8596668" cy="1320800"/>
          </a:xfrm>
        </p:spPr>
        <p:txBody>
          <a:bodyPr/>
          <a:lstStyle/>
          <a:p>
            <a:r>
              <a:rPr lang="en-US" dirty="0"/>
              <a:t>Platforms or Web portals with Visitor feedback</a:t>
            </a:r>
          </a:p>
        </p:txBody>
      </p:sp>
      <p:sp>
        <p:nvSpPr>
          <p:cNvPr id="3" name="Content Placeholder 2">
            <a:extLst>
              <a:ext uri="{FF2B5EF4-FFF2-40B4-BE49-F238E27FC236}">
                <a16:creationId xmlns:a16="http://schemas.microsoft.com/office/drawing/2014/main" id="{3CD94CBF-CB58-813E-FFDC-AD2DF2A1C207}"/>
              </a:ext>
            </a:extLst>
          </p:cNvPr>
          <p:cNvSpPr>
            <a:spLocks noGrp="1"/>
          </p:cNvSpPr>
          <p:nvPr>
            <p:ph sz="half" idx="1"/>
          </p:nvPr>
        </p:nvSpPr>
        <p:spPr/>
        <p:txBody>
          <a:bodyPr/>
          <a:lstStyle/>
          <a:p>
            <a:pPr algn="ctr"/>
            <a:r>
              <a:rPr lang="en-US" dirty="0"/>
              <a:t>Social Media</a:t>
            </a:r>
          </a:p>
        </p:txBody>
      </p:sp>
      <p:sp>
        <p:nvSpPr>
          <p:cNvPr id="4" name="Content Placeholder 3">
            <a:extLst>
              <a:ext uri="{FF2B5EF4-FFF2-40B4-BE49-F238E27FC236}">
                <a16:creationId xmlns:a16="http://schemas.microsoft.com/office/drawing/2014/main" id="{9C00FC77-71CA-6A8A-9FD5-42B767D757C7}"/>
              </a:ext>
            </a:extLst>
          </p:cNvPr>
          <p:cNvSpPr>
            <a:spLocks noGrp="1"/>
          </p:cNvSpPr>
          <p:nvPr>
            <p:ph sz="half" idx="2"/>
          </p:nvPr>
        </p:nvSpPr>
        <p:spPr>
          <a:xfrm>
            <a:off x="5089968" y="2160588"/>
            <a:ext cx="4184034" cy="3880773"/>
          </a:xfrm>
        </p:spPr>
        <p:txBody>
          <a:bodyPr/>
          <a:lstStyle/>
          <a:p>
            <a:pPr algn="ctr"/>
            <a:r>
              <a:rPr lang="en-US" dirty="0"/>
              <a:t>Review Websites</a:t>
            </a:r>
          </a:p>
        </p:txBody>
      </p:sp>
      <p:pic>
        <p:nvPicPr>
          <p:cNvPr id="6" name="Picture 5">
            <a:extLst>
              <a:ext uri="{FF2B5EF4-FFF2-40B4-BE49-F238E27FC236}">
                <a16:creationId xmlns:a16="http://schemas.microsoft.com/office/drawing/2014/main" id="{E414FBCF-DD4B-1579-335F-41C33209BDE1}"/>
              </a:ext>
            </a:extLst>
          </p:cNvPr>
          <p:cNvPicPr>
            <a:picLocks noChangeAspect="1"/>
          </p:cNvPicPr>
          <p:nvPr/>
        </p:nvPicPr>
        <p:blipFill>
          <a:blip r:embed="rId3"/>
          <a:stretch>
            <a:fillRect/>
          </a:stretch>
        </p:blipFill>
        <p:spPr>
          <a:xfrm>
            <a:off x="1337941" y="2936791"/>
            <a:ext cx="2862820" cy="2664432"/>
          </a:xfrm>
          <a:prstGeom prst="rect">
            <a:avLst/>
          </a:prstGeom>
        </p:spPr>
      </p:pic>
      <p:pic>
        <p:nvPicPr>
          <p:cNvPr id="8" name="Picture 7">
            <a:extLst>
              <a:ext uri="{FF2B5EF4-FFF2-40B4-BE49-F238E27FC236}">
                <a16:creationId xmlns:a16="http://schemas.microsoft.com/office/drawing/2014/main" id="{58B304FD-C071-D75F-78AD-51C62D163A58}"/>
              </a:ext>
            </a:extLst>
          </p:cNvPr>
          <p:cNvPicPr>
            <a:picLocks noChangeAspect="1"/>
          </p:cNvPicPr>
          <p:nvPr/>
        </p:nvPicPr>
        <p:blipFill>
          <a:blip r:embed="rId4"/>
          <a:stretch>
            <a:fillRect/>
          </a:stretch>
        </p:blipFill>
        <p:spPr>
          <a:xfrm>
            <a:off x="5691678" y="2803209"/>
            <a:ext cx="3106510" cy="2951640"/>
          </a:xfrm>
          <a:prstGeom prst="rect">
            <a:avLst/>
          </a:prstGeom>
        </p:spPr>
      </p:pic>
    </p:spTree>
    <p:extLst>
      <p:ext uri="{BB962C8B-B14F-4D97-AF65-F5344CB8AC3E}">
        <p14:creationId xmlns:p14="http://schemas.microsoft.com/office/powerpoint/2010/main" val="3719257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88B8D-AB26-B02C-677B-91803F341B97}"/>
              </a:ext>
            </a:extLst>
          </p:cNvPr>
          <p:cNvSpPr>
            <a:spLocks noGrp="1"/>
          </p:cNvSpPr>
          <p:nvPr>
            <p:ph type="title"/>
          </p:nvPr>
        </p:nvSpPr>
        <p:spPr/>
        <p:txBody>
          <a:bodyPr/>
          <a:lstStyle/>
          <a:p>
            <a:r>
              <a:rPr lang="en-US" dirty="0"/>
              <a:t>Validation Overview</a:t>
            </a:r>
          </a:p>
        </p:txBody>
      </p:sp>
      <p:graphicFrame>
        <p:nvGraphicFramePr>
          <p:cNvPr id="4" name="Table 4">
            <a:extLst>
              <a:ext uri="{FF2B5EF4-FFF2-40B4-BE49-F238E27FC236}">
                <a16:creationId xmlns:a16="http://schemas.microsoft.com/office/drawing/2014/main" id="{31902107-289E-CD86-E15B-EA1030B7F9BE}"/>
              </a:ext>
            </a:extLst>
          </p:cNvPr>
          <p:cNvGraphicFramePr>
            <a:graphicFrameLocks noGrp="1"/>
          </p:cNvGraphicFramePr>
          <p:nvPr>
            <p:ph idx="1"/>
          </p:nvPr>
        </p:nvGraphicFramePr>
        <p:xfrm>
          <a:off x="335923" y="1690688"/>
          <a:ext cx="11520153" cy="4354459"/>
        </p:xfrm>
        <a:graphic>
          <a:graphicData uri="http://schemas.openxmlformats.org/drawingml/2006/table">
            <a:tbl>
              <a:tblPr firstRow="1" bandRow="1">
                <a:tableStyleId>{5C22544A-7EE6-4342-B048-85BDC9FD1C3A}</a:tableStyleId>
              </a:tblPr>
              <a:tblGrid>
                <a:gridCol w="4417366">
                  <a:extLst>
                    <a:ext uri="{9D8B030D-6E8A-4147-A177-3AD203B41FA5}">
                      <a16:colId xmlns:a16="http://schemas.microsoft.com/office/drawing/2014/main" val="425054914"/>
                    </a:ext>
                  </a:extLst>
                </a:gridCol>
                <a:gridCol w="899433">
                  <a:extLst>
                    <a:ext uri="{9D8B030D-6E8A-4147-A177-3AD203B41FA5}">
                      <a16:colId xmlns:a16="http://schemas.microsoft.com/office/drawing/2014/main" val="1474503433"/>
                    </a:ext>
                  </a:extLst>
                </a:gridCol>
                <a:gridCol w="1185434">
                  <a:extLst>
                    <a:ext uri="{9D8B030D-6E8A-4147-A177-3AD203B41FA5}">
                      <a16:colId xmlns:a16="http://schemas.microsoft.com/office/drawing/2014/main" val="3172248574"/>
                    </a:ext>
                  </a:extLst>
                </a:gridCol>
                <a:gridCol w="941760">
                  <a:extLst>
                    <a:ext uri="{9D8B030D-6E8A-4147-A177-3AD203B41FA5}">
                      <a16:colId xmlns:a16="http://schemas.microsoft.com/office/drawing/2014/main" val="3893129820"/>
                    </a:ext>
                  </a:extLst>
                </a:gridCol>
                <a:gridCol w="1089901">
                  <a:extLst>
                    <a:ext uri="{9D8B030D-6E8A-4147-A177-3AD203B41FA5}">
                      <a16:colId xmlns:a16="http://schemas.microsoft.com/office/drawing/2014/main" val="2847572828"/>
                    </a:ext>
                  </a:extLst>
                </a:gridCol>
                <a:gridCol w="1090836">
                  <a:extLst>
                    <a:ext uri="{9D8B030D-6E8A-4147-A177-3AD203B41FA5}">
                      <a16:colId xmlns:a16="http://schemas.microsoft.com/office/drawing/2014/main" val="1111680949"/>
                    </a:ext>
                  </a:extLst>
                </a:gridCol>
                <a:gridCol w="910015">
                  <a:extLst>
                    <a:ext uri="{9D8B030D-6E8A-4147-A177-3AD203B41FA5}">
                      <a16:colId xmlns:a16="http://schemas.microsoft.com/office/drawing/2014/main" val="3616504427"/>
                    </a:ext>
                  </a:extLst>
                </a:gridCol>
                <a:gridCol w="985408">
                  <a:extLst>
                    <a:ext uri="{9D8B030D-6E8A-4147-A177-3AD203B41FA5}">
                      <a16:colId xmlns:a16="http://schemas.microsoft.com/office/drawing/2014/main" val="4058036667"/>
                    </a:ext>
                  </a:extLst>
                </a:gridCol>
              </a:tblGrid>
              <a:tr h="610472">
                <a:tc>
                  <a:txBody>
                    <a:bodyPr/>
                    <a:lstStyle/>
                    <a:p>
                      <a:r>
                        <a:rPr lang="en-US" sz="1400" dirty="0"/>
                        <a:t>Model</a:t>
                      </a:r>
                    </a:p>
                  </a:txBody>
                  <a:tcPr/>
                </a:tc>
                <a:tc>
                  <a:txBody>
                    <a:bodyPr/>
                    <a:lstStyle/>
                    <a:p>
                      <a:r>
                        <a:rPr lang="en-US" sz="1400" dirty="0"/>
                        <a:t>Accuracy</a:t>
                      </a:r>
                    </a:p>
                  </a:txBody>
                  <a:tcPr/>
                </a:tc>
                <a:tc>
                  <a:txBody>
                    <a:bodyPr/>
                    <a:lstStyle/>
                    <a:p>
                      <a:r>
                        <a:rPr lang="en-US" sz="1400" dirty="0"/>
                        <a:t>Positive Precision</a:t>
                      </a:r>
                    </a:p>
                  </a:txBody>
                  <a:tcPr/>
                </a:tc>
                <a:tc>
                  <a:txBody>
                    <a:bodyPr/>
                    <a:lstStyle/>
                    <a:p>
                      <a:r>
                        <a:rPr lang="en-US" sz="1400" dirty="0"/>
                        <a:t>Positive Recall</a:t>
                      </a:r>
                    </a:p>
                  </a:txBody>
                  <a:tcPr/>
                </a:tc>
                <a:tc>
                  <a:txBody>
                    <a:bodyPr/>
                    <a:lstStyle/>
                    <a:p>
                      <a:r>
                        <a:rPr lang="en-US" sz="1400" dirty="0"/>
                        <a:t>Neutral Precision</a:t>
                      </a:r>
                    </a:p>
                  </a:txBody>
                  <a:tcPr/>
                </a:tc>
                <a:tc>
                  <a:txBody>
                    <a:bodyPr/>
                    <a:lstStyle/>
                    <a:p>
                      <a:r>
                        <a:rPr lang="en-US" sz="1400" dirty="0"/>
                        <a:t>Neutral Recall</a:t>
                      </a:r>
                    </a:p>
                  </a:txBody>
                  <a:tcPr/>
                </a:tc>
                <a:tc>
                  <a:txBody>
                    <a:bodyPr/>
                    <a:lstStyle/>
                    <a:p>
                      <a:r>
                        <a:rPr lang="en-US" sz="1400" dirty="0"/>
                        <a:t>Negative Precision</a:t>
                      </a:r>
                    </a:p>
                  </a:txBody>
                  <a:tcPr/>
                </a:tc>
                <a:tc>
                  <a:txBody>
                    <a:bodyPr/>
                    <a:lstStyle/>
                    <a:p>
                      <a:r>
                        <a:rPr lang="en-US" sz="1400" dirty="0"/>
                        <a:t>Negative Recall</a:t>
                      </a:r>
                    </a:p>
                  </a:txBody>
                  <a:tcPr/>
                </a:tc>
                <a:extLst>
                  <a:ext uri="{0D108BD9-81ED-4DB2-BD59-A6C34878D82A}">
                    <a16:rowId xmlns:a16="http://schemas.microsoft.com/office/drawing/2014/main" val="1737276704"/>
                  </a:ext>
                </a:extLst>
              </a:tr>
              <a:tr h="523798">
                <a:tc>
                  <a:txBody>
                    <a:bodyPr/>
                    <a:lstStyle/>
                    <a:p>
                      <a:r>
                        <a:rPr lang="en-US" sz="2000" dirty="0" err="1"/>
                        <a:t>sahri</a:t>
                      </a:r>
                      <a:r>
                        <a:rPr lang="en-US" sz="2000" dirty="0"/>
                        <a:t>/</a:t>
                      </a:r>
                      <a:r>
                        <a:rPr lang="en-US" sz="2000" dirty="0" err="1"/>
                        <a:t>indonesiasentiment</a:t>
                      </a:r>
                      <a:endParaRPr lang="en-US" sz="2000" dirty="0"/>
                    </a:p>
                  </a:txBody>
                  <a:tcPr/>
                </a:tc>
                <a:tc>
                  <a:txBody>
                    <a:bodyPr/>
                    <a:lstStyle/>
                    <a:p>
                      <a:r>
                        <a:rPr lang="en-US" sz="2000" dirty="0"/>
                        <a:t>67%</a:t>
                      </a:r>
                    </a:p>
                  </a:txBody>
                  <a:tcPr/>
                </a:tc>
                <a:tc>
                  <a:txBody>
                    <a:bodyPr/>
                    <a:lstStyle/>
                    <a:p>
                      <a:r>
                        <a:rPr lang="en-US" sz="2000" dirty="0"/>
                        <a:t>33%</a:t>
                      </a:r>
                    </a:p>
                  </a:txBody>
                  <a:tcPr/>
                </a:tc>
                <a:tc>
                  <a:txBody>
                    <a:bodyPr/>
                    <a:lstStyle/>
                    <a:p>
                      <a:r>
                        <a:rPr lang="en-US" sz="2000" dirty="0"/>
                        <a:t>20%</a:t>
                      </a:r>
                    </a:p>
                  </a:txBody>
                  <a:tcPr/>
                </a:tc>
                <a:tc>
                  <a:txBody>
                    <a:bodyPr/>
                    <a:lstStyle/>
                    <a:p>
                      <a:r>
                        <a:rPr lang="en-US" sz="2000" dirty="0"/>
                        <a:t>40%</a:t>
                      </a:r>
                    </a:p>
                  </a:txBody>
                  <a:tcPr/>
                </a:tc>
                <a:tc>
                  <a:txBody>
                    <a:bodyPr/>
                    <a:lstStyle/>
                    <a:p>
                      <a:r>
                        <a:rPr lang="en-US" sz="2000" dirty="0"/>
                        <a:t>18%</a:t>
                      </a:r>
                    </a:p>
                  </a:txBody>
                  <a:tcPr/>
                </a:tc>
                <a:tc>
                  <a:txBody>
                    <a:bodyPr/>
                    <a:lstStyle/>
                    <a:p>
                      <a:r>
                        <a:rPr lang="en-US" sz="2000" dirty="0"/>
                        <a:t>73%</a:t>
                      </a:r>
                    </a:p>
                  </a:txBody>
                  <a:tcPr/>
                </a:tc>
                <a:tc>
                  <a:txBody>
                    <a:bodyPr/>
                    <a:lstStyle/>
                    <a:p>
                      <a:r>
                        <a:rPr lang="en-US" sz="2000" dirty="0"/>
                        <a:t>91%</a:t>
                      </a:r>
                    </a:p>
                  </a:txBody>
                  <a:tcPr/>
                </a:tc>
                <a:extLst>
                  <a:ext uri="{0D108BD9-81ED-4DB2-BD59-A6C34878D82A}">
                    <a16:rowId xmlns:a16="http://schemas.microsoft.com/office/drawing/2014/main" val="3335370165"/>
                  </a:ext>
                </a:extLst>
              </a:tr>
              <a:tr h="1440445">
                <a:tc>
                  <a:txBody>
                    <a:bodyPr/>
                    <a:lstStyle/>
                    <a:p>
                      <a:r>
                        <a:rPr lang="en-US" sz="2000" dirty="0" err="1"/>
                        <a:t>ayameRushia</a:t>
                      </a:r>
                      <a:r>
                        <a:rPr lang="en-US" sz="2000" dirty="0"/>
                        <a:t>/bert-base-indonesian-1.5G-sentiment-analysis-smsa</a:t>
                      </a:r>
                    </a:p>
                  </a:txBody>
                  <a:tcPr/>
                </a:tc>
                <a:tc>
                  <a:txBody>
                    <a:bodyPr/>
                    <a:lstStyle/>
                    <a:p>
                      <a:r>
                        <a:rPr lang="en-US" sz="2000" dirty="0"/>
                        <a:t>55%</a:t>
                      </a:r>
                    </a:p>
                  </a:txBody>
                  <a:tcPr/>
                </a:tc>
                <a:tc>
                  <a:txBody>
                    <a:bodyPr/>
                    <a:lstStyle/>
                    <a:p>
                      <a:r>
                        <a:rPr lang="en-US" sz="2000" dirty="0"/>
                        <a:t>17%</a:t>
                      </a:r>
                    </a:p>
                  </a:txBody>
                  <a:tcPr/>
                </a:tc>
                <a:tc>
                  <a:txBody>
                    <a:bodyPr/>
                    <a:lstStyle/>
                    <a:p>
                      <a:r>
                        <a:rPr lang="en-US" sz="2000" dirty="0"/>
                        <a:t>45%</a:t>
                      </a:r>
                    </a:p>
                  </a:txBody>
                  <a:tcPr/>
                </a:tc>
                <a:tc>
                  <a:txBody>
                    <a:bodyPr/>
                    <a:lstStyle/>
                    <a:p>
                      <a:r>
                        <a:rPr lang="en-US" sz="2000" dirty="0"/>
                        <a:t>33%</a:t>
                      </a:r>
                    </a:p>
                  </a:txBody>
                  <a:tcPr/>
                </a:tc>
                <a:tc>
                  <a:txBody>
                    <a:bodyPr/>
                    <a:lstStyle/>
                    <a:p>
                      <a:r>
                        <a:rPr lang="en-US" sz="2000" dirty="0"/>
                        <a:t>45%</a:t>
                      </a:r>
                    </a:p>
                  </a:txBody>
                  <a:tcPr/>
                </a:tc>
                <a:tc>
                  <a:txBody>
                    <a:bodyPr/>
                    <a:lstStyle/>
                    <a:p>
                      <a:r>
                        <a:rPr lang="en-US" sz="2000" dirty="0"/>
                        <a:t>75%</a:t>
                      </a:r>
                    </a:p>
                  </a:txBody>
                  <a:tcPr/>
                </a:tc>
                <a:tc>
                  <a:txBody>
                    <a:bodyPr/>
                    <a:lstStyle/>
                    <a:p>
                      <a:r>
                        <a:rPr lang="en-US" sz="2000" dirty="0"/>
                        <a:t>64%</a:t>
                      </a:r>
                    </a:p>
                  </a:txBody>
                  <a:tcPr/>
                </a:tc>
                <a:extLst>
                  <a:ext uri="{0D108BD9-81ED-4DB2-BD59-A6C34878D82A}">
                    <a16:rowId xmlns:a16="http://schemas.microsoft.com/office/drawing/2014/main" val="2572215861"/>
                  </a:ext>
                </a:extLst>
              </a:tr>
              <a:tr h="829348">
                <a:tc>
                  <a:txBody>
                    <a:bodyPr/>
                    <a:lstStyle/>
                    <a:p>
                      <a:r>
                        <a:rPr lang="en-US" sz="2000" dirty="0" err="1"/>
                        <a:t>tyqiangz</a:t>
                      </a:r>
                      <a:r>
                        <a:rPr lang="en-US" sz="2000" dirty="0"/>
                        <a:t>/indobert-lite-large-p2-smsa</a:t>
                      </a:r>
                    </a:p>
                  </a:txBody>
                  <a:tcPr/>
                </a:tc>
                <a:tc>
                  <a:txBody>
                    <a:bodyPr/>
                    <a:lstStyle/>
                    <a:p>
                      <a:r>
                        <a:rPr lang="en-US" sz="2000" dirty="0"/>
                        <a:t>63%</a:t>
                      </a:r>
                    </a:p>
                  </a:txBody>
                  <a:tcPr/>
                </a:tc>
                <a:tc>
                  <a:txBody>
                    <a:bodyPr/>
                    <a:lstStyle/>
                    <a:p>
                      <a:r>
                        <a:rPr lang="en-US" sz="2000" dirty="0"/>
                        <a:t>14%</a:t>
                      </a:r>
                    </a:p>
                  </a:txBody>
                  <a:tcPr/>
                </a:tc>
                <a:tc>
                  <a:txBody>
                    <a:bodyPr/>
                    <a:lstStyle/>
                    <a:p>
                      <a:r>
                        <a:rPr lang="en-US" sz="2000" dirty="0"/>
                        <a:t>20%</a:t>
                      </a:r>
                    </a:p>
                  </a:txBody>
                  <a:tcPr/>
                </a:tc>
                <a:tc>
                  <a:txBody>
                    <a:bodyPr/>
                    <a:lstStyle/>
                    <a:p>
                      <a:r>
                        <a:rPr lang="en-US" sz="2000" dirty="0"/>
                        <a:t>60%</a:t>
                      </a:r>
                    </a:p>
                  </a:txBody>
                  <a:tcPr/>
                </a:tc>
                <a:tc>
                  <a:txBody>
                    <a:bodyPr/>
                    <a:lstStyle/>
                    <a:p>
                      <a:r>
                        <a:rPr lang="en-US" sz="2000" dirty="0"/>
                        <a:t>27%</a:t>
                      </a:r>
                    </a:p>
                  </a:txBody>
                  <a:tcPr/>
                </a:tc>
                <a:tc>
                  <a:txBody>
                    <a:bodyPr/>
                    <a:lstStyle/>
                    <a:p>
                      <a:r>
                        <a:rPr lang="en-US" sz="2000" dirty="0"/>
                        <a:t>73%</a:t>
                      </a:r>
                    </a:p>
                  </a:txBody>
                  <a:tcPr/>
                </a:tc>
                <a:tc>
                  <a:txBody>
                    <a:bodyPr/>
                    <a:lstStyle/>
                    <a:p>
                      <a:r>
                        <a:rPr lang="en-US" sz="2000" dirty="0"/>
                        <a:t>82%</a:t>
                      </a:r>
                    </a:p>
                  </a:txBody>
                  <a:tcPr/>
                </a:tc>
                <a:extLst>
                  <a:ext uri="{0D108BD9-81ED-4DB2-BD59-A6C34878D82A}">
                    <a16:rowId xmlns:a16="http://schemas.microsoft.com/office/drawing/2014/main" val="1518695245"/>
                  </a:ext>
                </a:extLst>
              </a:tr>
              <a:tr h="829348">
                <a:tc>
                  <a:txBody>
                    <a:bodyPr/>
                    <a:lstStyle/>
                    <a:p>
                      <a:r>
                        <a:rPr lang="en-US" sz="2000" b="1" dirty="0"/>
                        <a:t>Google Cloud Platform Language API</a:t>
                      </a:r>
                    </a:p>
                  </a:txBody>
                  <a:tcPr/>
                </a:tc>
                <a:tc>
                  <a:txBody>
                    <a:bodyPr/>
                    <a:lstStyle/>
                    <a:p>
                      <a:r>
                        <a:rPr lang="en-US" sz="2000" b="1" u="sng" dirty="0"/>
                        <a:t>76%</a:t>
                      </a:r>
                    </a:p>
                  </a:txBody>
                  <a:tcPr/>
                </a:tc>
                <a:tc>
                  <a:txBody>
                    <a:bodyPr/>
                    <a:lstStyle/>
                    <a:p>
                      <a:r>
                        <a:rPr lang="en-US" sz="2000" b="0" dirty="0"/>
                        <a:t>50%</a:t>
                      </a:r>
                    </a:p>
                  </a:txBody>
                  <a:tcPr/>
                </a:tc>
                <a:tc>
                  <a:txBody>
                    <a:bodyPr/>
                    <a:lstStyle/>
                    <a:p>
                      <a:r>
                        <a:rPr lang="en-US" sz="2000" dirty="0"/>
                        <a:t>20%</a:t>
                      </a:r>
                    </a:p>
                  </a:txBody>
                  <a:tcPr/>
                </a:tc>
                <a:tc>
                  <a:txBody>
                    <a:bodyPr/>
                    <a:lstStyle/>
                    <a:p>
                      <a:r>
                        <a:rPr lang="en-US" sz="2000" b="1" u="sng" dirty="0"/>
                        <a:t>100%</a:t>
                      </a:r>
                    </a:p>
                  </a:txBody>
                  <a:tcPr/>
                </a:tc>
                <a:tc>
                  <a:txBody>
                    <a:bodyPr/>
                    <a:lstStyle/>
                    <a:p>
                      <a:r>
                        <a:rPr lang="en-US" sz="2000" dirty="0"/>
                        <a:t>36%</a:t>
                      </a:r>
                    </a:p>
                  </a:txBody>
                  <a:tcPr/>
                </a:tc>
                <a:tc>
                  <a:txBody>
                    <a:bodyPr/>
                    <a:lstStyle/>
                    <a:p>
                      <a:r>
                        <a:rPr lang="en-US" sz="2000" dirty="0"/>
                        <a:t>74%</a:t>
                      </a:r>
                    </a:p>
                  </a:txBody>
                  <a:tcPr/>
                </a:tc>
                <a:tc>
                  <a:txBody>
                    <a:bodyPr/>
                    <a:lstStyle/>
                    <a:p>
                      <a:r>
                        <a:rPr lang="en-US" sz="2000" b="1" u="sng" dirty="0"/>
                        <a:t>96%</a:t>
                      </a:r>
                    </a:p>
                  </a:txBody>
                  <a:tcPr/>
                </a:tc>
                <a:extLst>
                  <a:ext uri="{0D108BD9-81ED-4DB2-BD59-A6C34878D82A}">
                    <a16:rowId xmlns:a16="http://schemas.microsoft.com/office/drawing/2014/main" val="2291697990"/>
                  </a:ext>
                </a:extLst>
              </a:tr>
            </a:tbl>
          </a:graphicData>
        </a:graphic>
      </p:graphicFrame>
    </p:spTree>
    <p:extLst>
      <p:ext uri="{BB962C8B-B14F-4D97-AF65-F5344CB8AC3E}">
        <p14:creationId xmlns:p14="http://schemas.microsoft.com/office/powerpoint/2010/main" val="3545439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96AB-D139-EF83-4586-DD6FABDF9C77}"/>
              </a:ext>
            </a:extLst>
          </p:cNvPr>
          <p:cNvSpPr>
            <a:spLocks noGrp="1"/>
          </p:cNvSpPr>
          <p:nvPr>
            <p:ph type="title"/>
          </p:nvPr>
        </p:nvSpPr>
        <p:spPr/>
        <p:txBody>
          <a:bodyPr/>
          <a:lstStyle/>
          <a:p>
            <a:r>
              <a:rPr lang="en-US" dirty="0"/>
              <a:t>Attraction Review Count Distribution</a:t>
            </a:r>
          </a:p>
        </p:txBody>
      </p:sp>
      <p:pic>
        <p:nvPicPr>
          <p:cNvPr id="5" name="Content Placeholder 4" descr="Graphical user interface, application&#10;&#10;Description automatically generated">
            <a:extLst>
              <a:ext uri="{FF2B5EF4-FFF2-40B4-BE49-F238E27FC236}">
                <a16:creationId xmlns:a16="http://schemas.microsoft.com/office/drawing/2014/main" id="{C71C3E60-3C46-8B19-A68D-4CEEF7FDF4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255724"/>
            <a:ext cx="8596312" cy="3691164"/>
          </a:xfrm>
        </p:spPr>
      </p:pic>
    </p:spTree>
    <p:extLst>
      <p:ext uri="{BB962C8B-B14F-4D97-AF65-F5344CB8AC3E}">
        <p14:creationId xmlns:p14="http://schemas.microsoft.com/office/powerpoint/2010/main" val="1410106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C6EA-4002-DEF7-69B9-0E371B4932BA}"/>
              </a:ext>
            </a:extLst>
          </p:cNvPr>
          <p:cNvSpPr>
            <a:spLocks noGrp="1"/>
          </p:cNvSpPr>
          <p:nvPr>
            <p:ph type="title"/>
          </p:nvPr>
        </p:nvSpPr>
        <p:spPr/>
        <p:txBody>
          <a:bodyPr/>
          <a:lstStyle/>
          <a:p>
            <a:r>
              <a:rPr lang="en-US" dirty="0"/>
              <a:t>Source Distribution</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B77BCF11-6F86-7800-4E33-84B9DB0A21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255724"/>
            <a:ext cx="8596312" cy="3691164"/>
          </a:xfrm>
        </p:spPr>
      </p:pic>
    </p:spTree>
    <p:extLst>
      <p:ext uri="{BB962C8B-B14F-4D97-AF65-F5344CB8AC3E}">
        <p14:creationId xmlns:p14="http://schemas.microsoft.com/office/powerpoint/2010/main" val="1702685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screenshot of a computer&#10;&#10;Description automatically generated with medium confidence">
            <a:extLst>
              <a:ext uri="{FF2B5EF4-FFF2-40B4-BE49-F238E27FC236}">
                <a16:creationId xmlns:a16="http://schemas.microsoft.com/office/drawing/2014/main" id="{8BEF7356-5963-70DD-03BA-FA273E6912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255724"/>
            <a:ext cx="8596312" cy="3691164"/>
          </a:xfrm>
        </p:spPr>
      </p:pic>
      <p:sp>
        <p:nvSpPr>
          <p:cNvPr id="6" name="Title 1">
            <a:extLst>
              <a:ext uri="{FF2B5EF4-FFF2-40B4-BE49-F238E27FC236}">
                <a16:creationId xmlns:a16="http://schemas.microsoft.com/office/drawing/2014/main" id="{B7857DAF-9512-C5D4-EE4D-82D4698DAD75}"/>
              </a:ext>
            </a:extLst>
          </p:cNvPr>
          <p:cNvSpPr>
            <a:spLocks noGrp="1"/>
          </p:cNvSpPr>
          <p:nvPr>
            <p:ph type="title"/>
          </p:nvPr>
        </p:nvSpPr>
        <p:spPr>
          <a:xfrm>
            <a:off x="677863" y="466017"/>
            <a:ext cx="8596312" cy="1320800"/>
          </a:xfrm>
        </p:spPr>
        <p:txBody>
          <a:bodyPr/>
          <a:lstStyle/>
          <a:p>
            <a:r>
              <a:rPr lang="en-US" dirty="0"/>
              <a:t>Review Length vs Sentiment Boxplot</a:t>
            </a:r>
          </a:p>
        </p:txBody>
      </p:sp>
    </p:spTree>
    <p:extLst>
      <p:ext uri="{BB962C8B-B14F-4D97-AF65-F5344CB8AC3E}">
        <p14:creationId xmlns:p14="http://schemas.microsoft.com/office/powerpoint/2010/main" val="4112205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EDB0-36F3-037A-24A2-D9BD2550303D}"/>
              </a:ext>
            </a:extLst>
          </p:cNvPr>
          <p:cNvSpPr>
            <a:spLocks noGrp="1"/>
          </p:cNvSpPr>
          <p:nvPr>
            <p:ph type="title"/>
          </p:nvPr>
        </p:nvSpPr>
        <p:spPr/>
        <p:txBody>
          <a:bodyPr/>
          <a:lstStyle/>
          <a:p>
            <a:r>
              <a:rPr lang="en-US" dirty="0"/>
              <a:t>Review Length vs Sentiment Boxplot</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07E18B22-3D7D-DA4F-20A2-BF9882013B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426700"/>
            <a:ext cx="8596312" cy="3349212"/>
          </a:xfrm>
        </p:spPr>
      </p:pic>
    </p:spTree>
    <p:extLst>
      <p:ext uri="{BB962C8B-B14F-4D97-AF65-F5344CB8AC3E}">
        <p14:creationId xmlns:p14="http://schemas.microsoft.com/office/powerpoint/2010/main" val="1298445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EDB0-36F3-037A-24A2-D9BD2550303D}"/>
              </a:ext>
            </a:extLst>
          </p:cNvPr>
          <p:cNvSpPr>
            <a:spLocks noGrp="1"/>
          </p:cNvSpPr>
          <p:nvPr>
            <p:ph type="title"/>
          </p:nvPr>
        </p:nvSpPr>
        <p:spPr/>
        <p:txBody>
          <a:bodyPr/>
          <a:lstStyle/>
          <a:p>
            <a:r>
              <a:rPr lang="en-US" dirty="0"/>
              <a:t>Overall Sentiment Over Time</a:t>
            </a:r>
          </a:p>
        </p:txBody>
      </p:sp>
      <p:pic>
        <p:nvPicPr>
          <p:cNvPr id="7" name="Content Placeholder 6" descr="Chart&#10;&#10;Description automatically generated">
            <a:extLst>
              <a:ext uri="{FF2B5EF4-FFF2-40B4-BE49-F238E27FC236}">
                <a16:creationId xmlns:a16="http://schemas.microsoft.com/office/drawing/2014/main" id="{B7CF967F-AAA8-3410-5E16-F784B39FA7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255724"/>
            <a:ext cx="8596312" cy="3691164"/>
          </a:xfrm>
        </p:spPr>
      </p:pic>
    </p:spTree>
    <p:extLst>
      <p:ext uri="{BB962C8B-B14F-4D97-AF65-F5344CB8AC3E}">
        <p14:creationId xmlns:p14="http://schemas.microsoft.com/office/powerpoint/2010/main" val="1696415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6B675-7BC8-6E83-E6E9-30732E2F5059}"/>
              </a:ext>
            </a:extLst>
          </p:cNvPr>
          <p:cNvSpPr>
            <a:spLocks noGrp="1"/>
          </p:cNvSpPr>
          <p:nvPr>
            <p:ph type="title"/>
          </p:nvPr>
        </p:nvSpPr>
        <p:spPr/>
        <p:txBody>
          <a:bodyPr/>
          <a:lstStyle/>
          <a:p>
            <a:r>
              <a:rPr lang="en-US" dirty="0"/>
              <a:t>USS Visualizations</a:t>
            </a:r>
          </a:p>
        </p:txBody>
      </p:sp>
      <p:pic>
        <p:nvPicPr>
          <p:cNvPr id="13" name="Content Placeholder 12" descr="Graphical user interface, chart&#10;&#10;Description automatically generated">
            <a:extLst>
              <a:ext uri="{FF2B5EF4-FFF2-40B4-BE49-F238E27FC236}">
                <a16:creationId xmlns:a16="http://schemas.microsoft.com/office/drawing/2014/main" id="{1A3DF3DF-E03B-F7F8-E4F8-AAD33D3E44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3172" y="1359693"/>
            <a:ext cx="9125655" cy="5133182"/>
          </a:xfrm>
        </p:spPr>
      </p:pic>
    </p:spTree>
    <p:extLst>
      <p:ext uri="{BB962C8B-B14F-4D97-AF65-F5344CB8AC3E}">
        <p14:creationId xmlns:p14="http://schemas.microsoft.com/office/powerpoint/2010/main" val="620300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6B675-7BC8-6E83-E6E9-30732E2F5059}"/>
              </a:ext>
            </a:extLst>
          </p:cNvPr>
          <p:cNvSpPr>
            <a:spLocks noGrp="1"/>
          </p:cNvSpPr>
          <p:nvPr>
            <p:ph type="title"/>
          </p:nvPr>
        </p:nvSpPr>
        <p:spPr/>
        <p:txBody>
          <a:bodyPr/>
          <a:lstStyle/>
          <a:p>
            <a:r>
              <a:rPr lang="en-US" dirty="0"/>
              <a:t>USS Sentiment Over Time</a:t>
            </a:r>
          </a:p>
        </p:txBody>
      </p:sp>
      <p:pic>
        <p:nvPicPr>
          <p:cNvPr id="6" name="Picture 5" descr="Chart&#10;&#10;Description automatically generated">
            <a:extLst>
              <a:ext uri="{FF2B5EF4-FFF2-40B4-BE49-F238E27FC236}">
                <a16:creationId xmlns:a16="http://schemas.microsoft.com/office/drawing/2014/main" id="{9D7985FD-3732-E66A-5D0A-F2F43EBEAB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610827"/>
            <a:ext cx="9982200" cy="4286250"/>
          </a:xfrm>
          <a:prstGeom prst="rect">
            <a:avLst/>
          </a:prstGeom>
        </p:spPr>
      </p:pic>
    </p:spTree>
    <p:extLst>
      <p:ext uri="{BB962C8B-B14F-4D97-AF65-F5344CB8AC3E}">
        <p14:creationId xmlns:p14="http://schemas.microsoft.com/office/powerpoint/2010/main" val="1400314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80D3-0A34-E4F8-7463-061816363307}"/>
              </a:ext>
            </a:extLst>
          </p:cNvPr>
          <p:cNvSpPr>
            <a:spLocks noGrp="1"/>
          </p:cNvSpPr>
          <p:nvPr>
            <p:ph type="title"/>
          </p:nvPr>
        </p:nvSpPr>
        <p:spPr/>
        <p:txBody>
          <a:bodyPr/>
          <a:lstStyle/>
          <a:p>
            <a:r>
              <a:rPr lang="en-US" dirty="0"/>
              <a:t>SEA Aquarium Visualizations</a:t>
            </a:r>
          </a:p>
        </p:txBody>
      </p:sp>
      <p:pic>
        <p:nvPicPr>
          <p:cNvPr id="5" name="Content Placeholder 4" descr="Graphical user interface, chart&#10;&#10;Description automatically generated">
            <a:extLst>
              <a:ext uri="{FF2B5EF4-FFF2-40B4-BE49-F238E27FC236}">
                <a16:creationId xmlns:a16="http://schemas.microsoft.com/office/drawing/2014/main" id="{BB2DE35A-72BC-3A91-D4B6-A66638FC6E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3172" y="1359693"/>
            <a:ext cx="9125655" cy="5133182"/>
          </a:xfrm>
        </p:spPr>
      </p:pic>
    </p:spTree>
    <p:extLst>
      <p:ext uri="{BB962C8B-B14F-4D97-AF65-F5344CB8AC3E}">
        <p14:creationId xmlns:p14="http://schemas.microsoft.com/office/powerpoint/2010/main" val="4218586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6B675-7BC8-6E83-E6E9-30732E2F5059}"/>
              </a:ext>
            </a:extLst>
          </p:cNvPr>
          <p:cNvSpPr>
            <a:spLocks noGrp="1"/>
          </p:cNvSpPr>
          <p:nvPr>
            <p:ph type="title"/>
          </p:nvPr>
        </p:nvSpPr>
        <p:spPr/>
        <p:txBody>
          <a:bodyPr/>
          <a:lstStyle/>
          <a:p>
            <a:r>
              <a:rPr lang="en-US" dirty="0"/>
              <a:t>SEA Aquarium Sentiment Over Time</a:t>
            </a:r>
          </a:p>
        </p:txBody>
      </p:sp>
      <p:pic>
        <p:nvPicPr>
          <p:cNvPr id="7" name="Picture 6" descr="Chart&#10;&#10;Description automatically generated">
            <a:extLst>
              <a:ext uri="{FF2B5EF4-FFF2-40B4-BE49-F238E27FC236}">
                <a16:creationId xmlns:a16="http://schemas.microsoft.com/office/drawing/2014/main" id="{C129BDCB-F264-D646-1024-7BC96B28B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633498"/>
            <a:ext cx="9982200" cy="4286250"/>
          </a:xfrm>
          <a:prstGeom prst="rect">
            <a:avLst/>
          </a:prstGeom>
        </p:spPr>
      </p:pic>
    </p:spTree>
    <p:extLst>
      <p:ext uri="{BB962C8B-B14F-4D97-AF65-F5344CB8AC3E}">
        <p14:creationId xmlns:p14="http://schemas.microsoft.com/office/powerpoint/2010/main" val="215040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B7D79-FD62-B377-7602-F99D40708895}"/>
              </a:ext>
            </a:extLst>
          </p:cNvPr>
          <p:cNvSpPr>
            <a:spLocks noGrp="1"/>
          </p:cNvSpPr>
          <p:nvPr>
            <p:ph type="title"/>
          </p:nvPr>
        </p:nvSpPr>
        <p:spPr>
          <a:xfrm>
            <a:off x="677334" y="609600"/>
            <a:ext cx="8796866" cy="1320800"/>
          </a:xfrm>
        </p:spPr>
        <p:txBody>
          <a:bodyPr/>
          <a:lstStyle/>
          <a:p>
            <a:r>
              <a:rPr lang="en-US" dirty="0"/>
              <a:t>Which social media platform do we use?</a:t>
            </a:r>
          </a:p>
        </p:txBody>
      </p:sp>
      <p:sp>
        <p:nvSpPr>
          <p:cNvPr id="3" name="Vertical Text Placeholder 2">
            <a:extLst>
              <a:ext uri="{FF2B5EF4-FFF2-40B4-BE49-F238E27FC236}">
                <a16:creationId xmlns:a16="http://schemas.microsoft.com/office/drawing/2014/main" id="{4964E56C-6417-460F-F3EE-2EDB7C547F2C}"/>
              </a:ext>
            </a:extLst>
          </p:cNvPr>
          <p:cNvSpPr>
            <a:spLocks noGrp="1"/>
          </p:cNvSpPr>
          <p:nvPr>
            <p:ph type="body" orient="vert" idx="1"/>
          </p:nvPr>
        </p:nvSpPr>
        <p:spPr>
          <a:xfrm rot="16200000">
            <a:off x="3413404" y="-278452"/>
            <a:ext cx="2952581" cy="8424721"/>
          </a:xfrm>
        </p:spPr>
        <p:txBody>
          <a:bodyPr>
            <a:normAutofit fontScale="92500" lnSpcReduction="10000"/>
          </a:bodyPr>
          <a:lstStyle/>
          <a:p>
            <a:r>
              <a:rPr lang="en-US" sz="2400" dirty="0"/>
              <a:t>Naturally, it will be optimal to use all of them</a:t>
            </a:r>
          </a:p>
          <a:p>
            <a:pPr marL="0" indent="0">
              <a:buNone/>
            </a:pPr>
            <a:endParaRPr lang="en-US" sz="2400" dirty="0"/>
          </a:p>
          <a:p>
            <a:r>
              <a:rPr lang="en-US" sz="2400" dirty="0"/>
              <a:t>We will first explore what we information we can gather from each platform</a:t>
            </a:r>
          </a:p>
          <a:p>
            <a:endParaRPr lang="en-US" sz="2400" dirty="0"/>
          </a:p>
          <a:p>
            <a:r>
              <a:rPr lang="en-US" sz="2400" dirty="0"/>
              <a:t>And by process of elimination, we will use the most optimal platform</a:t>
            </a:r>
          </a:p>
        </p:txBody>
      </p:sp>
    </p:spTree>
    <p:extLst>
      <p:ext uri="{BB962C8B-B14F-4D97-AF65-F5344CB8AC3E}">
        <p14:creationId xmlns:p14="http://schemas.microsoft.com/office/powerpoint/2010/main" val="2834361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FBAA0-2A19-018F-EC99-4FF41C346DE9}"/>
              </a:ext>
            </a:extLst>
          </p:cNvPr>
          <p:cNvSpPr>
            <a:spLocks noGrp="1"/>
          </p:cNvSpPr>
          <p:nvPr>
            <p:ph type="title"/>
          </p:nvPr>
        </p:nvSpPr>
        <p:spPr/>
        <p:txBody>
          <a:bodyPr/>
          <a:lstStyle/>
          <a:p>
            <a:r>
              <a:rPr lang="en-US" dirty="0"/>
              <a:t>Wings of Time Visualizations</a:t>
            </a:r>
          </a:p>
        </p:txBody>
      </p:sp>
      <p:pic>
        <p:nvPicPr>
          <p:cNvPr id="5" name="Content Placeholder 4" descr="Graphical user interface, chart&#10;&#10;Description automatically generated">
            <a:extLst>
              <a:ext uri="{FF2B5EF4-FFF2-40B4-BE49-F238E27FC236}">
                <a16:creationId xmlns:a16="http://schemas.microsoft.com/office/drawing/2014/main" id="{228A69C4-2EE8-83A1-AF7D-A4938F593D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3172" y="1359693"/>
            <a:ext cx="9125655" cy="5133182"/>
          </a:xfrm>
        </p:spPr>
      </p:pic>
    </p:spTree>
    <p:extLst>
      <p:ext uri="{BB962C8B-B14F-4D97-AF65-F5344CB8AC3E}">
        <p14:creationId xmlns:p14="http://schemas.microsoft.com/office/powerpoint/2010/main" val="19655183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6B675-7BC8-6E83-E6E9-30732E2F5059}"/>
              </a:ext>
            </a:extLst>
          </p:cNvPr>
          <p:cNvSpPr>
            <a:spLocks noGrp="1"/>
          </p:cNvSpPr>
          <p:nvPr>
            <p:ph type="title"/>
          </p:nvPr>
        </p:nvSpPr>
        <p:spPr/>
        <p:txBody>
          <a:bodyPr/>
          <a:lstStyle/>
          <a:p>
            <a:r>
              <a:rPr lang="en-US" dirty="0"/>
              <a:t>Wings of Time Sentiment Over Time</a:t>
            </a:r>
          </a:p>
        </p:txBody>
      </p:sp>
      <p:pic>
        <p:nvPicPr>
          <p:cNvPr id="7" name="Picture 6" descr="Chart&#10;&#10;Description automatically generated">
            <a:extLst>
              <a:ext uri="{FF2B5EF4-FFF2-40B4-BE49-F238E27FC236}">
                <a16:creationId xmlns:a16="http://schemas.microsoft.com/office/drawing/2014/main" id="{333B1D78-07EB-4B1D-54B4-4907D4865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724183"/>
            <a:ext cx="9982200" cy="4286250"/>
          </a:xfrm>
          <a:prstGeom prst="rect">
            <a:avLst/>
          </a:prstGeom>
        </p:spPr>
      </p:pic>
    </p:spTree>
    <p:extLst>
      <p:ext uri="{BB962C8B-B14F-4D97-AF65-F5344CB8AC3E}">
        <p14:creationId xmlns:p14="http://schemas.microsoft.com/office/powerpoint/2010/main" val="3307982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94FD9-2F92-B357-B76F-E015AE2AC1E9}"/>
              </a:ext>
            </a:extLst>
          </p:cNvPr>
          <p:cNvSpPr>
            <a:spLocks noGrp="1"/>
          </p:cNvSpPr>
          <p:nvPr>
            <p:ph type="title"/>
          </p:nvPr>
        </p:nvSpPr>
        <p:spPr/>
        <p:txBody>
          <a:bodyPr/>
          <a:lstStyle/>
          <a:p>
            <a:r>
              <a:rPr lang="en-US" dirty="0"/>
              <a:t>Moving Forward</a:t>
            </a:r>
          </a:p>
        </p:txBody>
      </p:sp>
      <p:sp>
        <p:nvSpPr>
          <p:cNvPr id="3" name="Content Placeholder 2">
            <a:extLst>
              <a:ext uri="{FF2B5EF4-FFF2-40B4-BE49-F238E27FC236}">
                <a16:creationId xmlns:a16="http://schemas.microsoft.com/office/drawing/2014/main" id="{18FD3C95-68EF-7FF0-FFB2-9908B8A1FF5F}"/>
              </a:ext>
            </a:extLst>
          </p:cNvPr>
          <p:cNvSpPr>
            <a:spLocks noGrp="1"/>
          </p:cNvSpPr>
          <p:nvPr>
            <p:ph idx="1"/>
          </p:nvPr>
        </p:nvSpPr>
        <p:spPr/>
        <p:txBody>
          <a:bodyPr>
            <a:normAutofit/>
          </a:bodyPr>
          <a:lstStyle/>
          <a:p>
            <a:r>
              <a:rPr lang="en-US" dirty="0"/>
              <a:t>Create and deploy dashboard using </a:t>
            </a:r>
            <a:r>
              <a:rPr lang="en-US" dirty="0" err="1"/>
              <a:t>Plotly</a:t>
            </a:r>
            <a:r>
              <a:rPr lang="en-US" dirty="0"/>
              <a:t> + Dash for interactive dashboards</a:t>
            </a:r>
          </a:p>
          <a:p>
            <a:r>
              <a:rPr lang="en-US" dirty="0"/>
              <a:t>No hyperparameter tunings for pre-trained models</a:t>
            </a:r>
          </a:p>
          <a:p>
            <a:r>
              <a:rPr lang="en-US" dirty="0"/>
              <a:t>Azure </a:t>
            </a:r>
            <a:r>
              <a:rPr lang="en-US" dirty="0" err="1"/>
              <a:t>AutoML</a:t>
            </a:r>
            <a:endParaRPr lang="en-US" dirty="0"/>
          </a:p>
          <a:p>
            <a:pPr lvl="1"/>
            <a:r>
              <a:rPr lang="en-US" dirty="0"/>
              <a:t>Manually sentiment label 500-1000 reviews</a:t>
            </a:r>
          </a:p>
          <a:p>
            <a:pPr lvl="1"/>
            <a:r>
              <a:rPr lang="en-US" dirty="0"/>
              <a:t>80% for training data, 20% for validation data</a:t>
            </a:r>
          </a:p>
          <a:p>
            <a:pPr lvl="1"/>
            <a:r>
              <a:rPr lang="en-US" dirty="0"/>
              <a:t>Train to classify sentiment based on training data</a:t>
            </a:r>
          </a:p>
        </p:txBody>
      </p:sp>
    </p:spTree>
    <p:extLst>
      <p:ext uri="{BB962C8B-B14F-4D97-AF65-F5344CB8AC3E}">
        <p14:creationId xmlns:p14="http://schemas.microsoft.com/office/powerpoint/2010/main" val="42901602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53346-B87D-99D4-F60E-DA20B471C5B6}"/>
              </a:ext>
            </a:extLst>
          </p:cNvPr>
          <p:cNvSpPr>
            <a:spLocks noGrp="1"/>
          </p:cNvSpPr>
          <p:nvPr>
            <p:ph type="ctrTitle"/>
          </p:nvPr>
        </p:nvSpPr>
        <p:spPr/>
        <p:txBody>
          <a:bodyPr/>
          <a:lstStyle/>
          <a:p>
            <a:r>
              <a:rPr lang="en-US" dirty="0"/>
              <a:t>#3 Gina Ng</a:t>
            </a:r>
          </a:p>
        </p:txBody>
      </p:sp>
      <p:sp>
        <p:nvSpPr>
          <p:cNvPr id="3" name="Subtitle 2">
            <a:extLst>
              <a:ext uri="{FF2B5EF4-FFF2-40B4-BE49-F238E27FC236}">
                <a16:creationId xmlns:a16="http://schemas.microsoft.com/office/drawing/2014/main" id="{AF256B93-6375-E09C-14A3-73175671366B}"/>
              </a:ext>
            </a:extLst>
          </p:cNvPr>
          <p:cNvSpPr>
            <a:spLocks noGrp="1"/>
          </p:cNvSpPr>
          <p:nvPr>
            <p:ph type="subTitle" idx="1"/>
          </p:nvPr>
        </p:nvSpPr>
        <p:spPr/>
        <p:txBody>
          <a:bodyPr>
            <a:normAutofit/>
          </a:bodyPr>
          <a:lstStyle/>
          <a:p>
            <a:r>
              <a:rPr lang="en-US" dirty="0"/>
              <a:t>Market Research / Data Collection / Travel Reviews / Hotels &amp; Dining</a:t>
            </a:r>
          </a:p>
        </p:txBody>
      </p:sp>
    </p:spTree>
    <p:extLst>
      <p:ext uri="{BB962C8B-B14F-4D97-AF65-F5344CB8AC3E}">
        <p14:creationId xmlns:p14="http://schemas.microsoft.com/office/powerpoint/2010/main" val="566464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53346-B87D-99D4-F60E-DA20B471C5B6}"/>
              </a:ext>
            </a:extLst>
          </p:cNvPr>
          <p:cNvSpPr>
            <a:spLocks noGrp="1"/>
          </p:cNvSpPr>
          <p:nvPr>
            <p:ph type="ctrTitle"/>
          </p:nvPr>
        </p:nvSpPr>
        <p:spPr/>
        <p:txBody>
          <a:bodyPr/>
          <a:lstStyle/>
          <a:p>
            <a:r>
              <a:rPr lang="en-US" dirty="0"/>
              <a:t>Market Research</a:t>
            </a:r>
          </a:p>
        </p:txBody>
      </p:sp>
      <p:sp>
        <p:nvSpPr>
          <p:cNvPr id="3" name="Subtitle 2">
            <a:extLst>
              <a:ext uri="{FF2B5EF4-FFF2-40B4-BE49-F238E27FC236}">
                <a16:creationId xmlns:a16="http://schemas.microsoft.com/office/drawing/2014/main" id="{AF256B93-6375-E09C-14A3-73175671366B}"/>
              </a:ext>
            </a:extLst>
          </p:cNvPr>
          <p:cNvSpPr>
            <a:spLocks noGrp="1"/>
          </p:cNvSpPr>
          <p:nvPr>
            <p:ph type="subTitle" idx="1"/>
          </p:nvPr>
        </p:nvSpPr>
        <p:spPr/>
        <p:txBody>
          <a:bodyPr/>
          <a:lstStyle/>
          <a:p>
            <a:r>
              <a:rPr lang="en-US" dirty="0"/>
              <a:t>Preliminary background understanding of the </a:t>
            </a:r>
            <a:r>
              <a:rPr lang="en-US" u="sng" dirty="0"/>
              <a:t>FOUR</a:t>
            </a:r>
            <a:r>
              <a:rPr lang="en-US" dirty="0"/>
              <a:t> (4) listed targets:</a:t>
            </a:r>
            <a:br>
              <a:rPr lang="en-US" dirty="0"/>
            </a:br>
            <a:r>
              <a:rPr lang="en-US" dirty="0"/>
              <a:t>India, Malaysia, China, Indonesia</a:t>
            </a:r>
          </a:p>
          <a:p>
            <a:r>
              <a:rPr lang="en-US" dirty="0"/>
              <a:t>for native local languages that’s </a:t>
            </a:r>
            <a:r>
              <a:rPr lang="en-US" dirty="0" err="1"/>
              <a:t>NON-english</a:t>
            </a:r>
            <a:endParaRPr lang="en-US" dirty="0"/>
          </a:p>
        </p:txBody>
      </p:sp>
    </p:spTree>
    <p:extLst>
      <p:ext uri="{BB962C8B-B14F-4D97-AF65-F5344CB8AC3E}">
        <p14:creationId xmlns:p14="http://schemas.microsoft.com/office/powerpoint/2010/main" val="1742276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545D0-BACA-9637-07E0-27233BEE6C2E}"/>
              </a:ext>
            </a:extLst>
          </p:cNvPr>
          <p:cNvSpPr>
            <a:spLocks noGrp="1"/>
          </p:cNvSpPr>
          <p:nvPr>
            <p:ph type="title"/>
          </p:nvPr>
        </p:nvSpPr>
        <p:spPr>
          <a:xfrm>
            <a:off x="677333" y="609600"/>
            <a:ext cx="9713575" cy="1320800"/>
          </a:xfrm>
        </p:spPr>
        <p:txBody>
          <a:bodyPr>
            <a:normAutofit fontScale="90000"/>
          </a:bodyPr>
          <a:lstStyle/>
          <a:p>
            <a:r>
              <a:rPr lang="en-SG" dirty="0"/>
              <a:t>stb.gov.sg/content/dam/stb/documents/statistics-marketing-insights/Quarterly-Tourism-Performance-Report/STB%20Q4%202019%20FA%20v7.pdf</a:t>
            </a:r>
          </a:p>
        </p:txBody>
      </p:sp>
      <p:pic>
        <p:nvPicPr>
          <p:cNvPr id="4" name="Content Placeholder 3" descr="Table&#10;&#10;Description automatically generated">
            <a:extLst>
              <a:ext uri="{FF2B5EF4-FFF2-40B4-BE49-F238E27FC236}">
                <a16:creationId xmlns:a16="http://schemas.microsoft.com/office/drawing/2014/main" id="{963ED598-76E3-BF91-8AE0-29977EDABA39}"/>
              </a:ext>
            </a:extLst>
          </p:cNvPr>
          <p:cNvPicPr>
            <a:picLocks noGrp="1" noChangeAspect="1"/>
          </p:cNvPicPr>
          <p:nvPr>
            <p:ph idx="1"/>
          </p:nvPr>
        </p:nvPicPr>
        <p:blipFill rotWithShape="1">
          <a:blip r:embed="rId3"/>
          <a:srcRect l="976" b="553"/>
          <a:stretch/>
        </p:blipFill>
        <p:spPr bwMode="auto">
          <a:xfrm>
            <a:off x="1775122" y="2160588"/>
            <a:ext cx="6401793" cy="3881437"/>
          </a:xfrm>
          <a:prstGeom prst="rect">
            <a:avLst/>
          </a:prstGeom>
          <a:ln>
            <a:solidFill>
              <a:schemeClr val="bg2"/>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911624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383F-B9D1-A5C6-30FC-01B025A4B34C}"/>
              </a:ext>
            </a:extLst>
          </p:cNvPr>
          <p:cNvSpPr>
            <a:spLocks noGrp="1"/>
          </p:cNvSpPr>
          <p:nvPr>
            <p:ph type="title"/>
          </p:nvPr>
        </p:nvSpPr>
        <p:spPr>
          <a:xfrm>
            <a:off x="1286933" y="609600"/>
            <a:ext cx="10197494" cy="1099457"/>
          </a:xfrm>
        </p:spPr>
        <p:txBody>
          <a:bodyPr>
            <a:normAutofit/>
          </a:bodyPr>
          <a:lstStyle/>
          <a:p>
            <a:pPr>
              <a:lnSpc>
                <a:spcPct val="90000"/>
              </a:lnSpc>
            </a:pPr>
            <a:r>
              <a:rPr lang="en-SG" sz="2800"/>
              <a:t>https://en.wikipedia.org/wiki/EF_English_Proficiency_Index</a:t>
            </a:r>
          </a:p>
        </p:txBody>
      </p:sp>
      <p:graphicFrame>
        <p:nvGraphicFramePr>
          <p:cNvPr id="5" name="Content Placeholder 4">
            <a:extLst>
              <a:ext uri="{FF2B5EF4-FFF2-40B4-BE49-F238E27FC236}">
                <a16:creationId xmlns:a16="http://schemas.microsoft.com/office/drawing/2014/main" id="{2C62FC34-D56A-9F9F-3FD2-971F6B8AE648}"/>
              </a:ext>
            </a:extLst>
          </p:cNvPr>
          <p:cNvGraphicFramePr>
            <a:graphicFrameLocks noGrp="1"/>
          </p:cNvGraphicFramePr>
          <p:nvPr>
            <p:ph idx="1"/>
          </p:nvPr>
        </p:nvGraphicFramePr>
        <p:xfrm>
          <a:off x="1286933" y="2030793"/>
          <a:ext cx="9242391" cy="3928986"/>
        </p:xfrm>
        <a:graphic>
          <a:graphicData uri="http://schemas.openxmlformats.org/drawingml/2006/table">
            <a:tbl>
              <a:tblPr firstRow="1" firstCol="1" bandRow="1">
                <a:tableStyleId>{5C22544A-7EE6-4342-B048-85BDC9FD1C3A}</a:tableStyleId>
              </a:tblPr>
              <a:tblGrid>
                <a:gridCol w="1663700">
                  <a:extLst>
                    <a:ext uri="{9D8B030D-6E8A-4147-A177-3AD203B41FA5}">
                      <a16:colId xmlns:a16="http://schemas.microsoft.com/office/drawing/2014/main" val="3417925449"/>
                    </a:ext>
                  </a:extLst>
                </a:gridCol>
                <a:gridCol w="2325688">
                  <a:extLst>
                    <a:ext uri="{9D8B030D-6E8A-4147-A177-3AD203B41FA5}">
                      <a16:colId xmlns:a16="http://schemas.microsoft.com/office/drawing/2014/main" val="2672280190"/>
                    </a:ext>
                  </a:extLst>
                </a:gridCol>
                <a:gridCol w="1758950">
                  <a:extLst>
                    <a:ext uri="{9D8B030D-6E8A-4147-A177-3AD203B41FA5}">
                      <a16:colId xmlns:a16="http://schemas.microsoft.com/office/drawing/2014/main" val="3220120696"/>
                    </a:ext>
                  </a:extLst>
                </a:gridCol>
                <a:gridCol w="3494053">
                  <a:extLst>
                    <a:ext uri="{9D8B030D-6E8A-4147-A177-3AD203B41FA5}">
                      <a16:colId xmlns:a16="http://schemas.microsoft.com/office/drawing/2014/main" val="2930580091"/>
                    </a:ext>
                  </a:extLst>
                </a:gridCol>
              </a:tblGrid>
              <a:tr h="557001">
                <a:tc>
                  <a:txBody>
                    <a:bodyPr/>
                    <a:lstStyle/>
                    <a:p>
                      <a:pPr fontAlgn="base">
                        <a:lnSpc>
                          <a:spcPct val="107000"/>
                        </a:lnSpc>
                        <a:spcAft>
                          <a:spcPts val="800"/>
                        </a:spcAft>
                      </a:pPr>
                      <a:r>
                        <a:rPr lang="en-US" sz="2400">
                          <a:effectLst/>
                        </a:rPr>
                        <a:t>2021 Rank </a:t>
                      </a:r>
                      <a:endParaRPr lang="en-SG" sz="22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tc>
                  <a:txBody>
                    <a:bodyPr/>
                    <a:lstStyle/>
                    <a:p>
                      <a:pPr fontAlgn="base">
                        <a:lnSpc>
                          <a:spcPct val="107000"/>
                        </a:lnSpc>
                        <a:spcAft>
                          <a:spcPts val="800"/>
                        </a:spcAft>
                      </a:pPr>
                      <a:r>
                        <a:rPr lang="en-US" sz="2400">
                          <a:effectLst/>
                        </a:rPr>
                        <a:t>Country </a:t>
                      </a:r>
                      <a:endParaRPr lang="en-SG" sz="22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tc>
                  <a:txBody>
                    <a:bodyPr/>
                    <a:lstStyle/>
                    <a:p>
                      <a:pPr fontAlgn="base">
                        <a:lnSpc>
                          <a:spcPct val="107000"/>
                        </a:lnSpc>
                        <a:spcAft>
                          <a:spcPts val="800"/>
                        </a:spcAft>
                      </a:pPr>
                      <a:r>
                        <a:rPr lang="en-US" sz="2400">
                          <a:effectLst/>
                        </a:rPr>
                        <a:t>2021 Score </a:t>
                      </a:r>
                      <a:endParaRPr lang="en-SG" sz="22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tc>
                  <a:txBody>
                    <a:bodyPr/>
                    <a:lstStyle/>
                    <a:p>
                      <a:pPr fontAlgn="base">
                        <a:lnSpc>
                          <a:spcPct val="107000"/>
                        </a:lnSpc>
                        <a:spcAft>
                          <a:spcPts val="800"/>
                        </a:spcAft>
                      </a:pPr>
                      <a:r>
                        <a:rPr lang="en-US" sz="2400">
                          <a:effectLst/>
                        </a:rPr>
                        <a:t>2021 Proficiency Band </a:t>
                      </a:r>
                      <a:endParaRPr lang="en-SG" sz="22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extLst>
                  <a:ext uri="{0D108BD9-81ED-4DB2-BD59-A6C34878D82A}">
                    <a16:rowId xmlns:a16="http://schemas.microsoft.com/office/drawing/2014/main" val="799794191"/>
                  </a:ext>
                </a:extLst>
              </a:tr>
              <a:tr h="674397">
                <a:tc>
                  <a:txBody>
                    <a:bodyPr/>
                    <a:lstStyle/>
                    <a:p>
                      <a:pPr algn="ctr" fontAlgn="base">
                        <a:lnSpc>
                          <a:spcPct val="150000"/>
                        </a:lnSpc>
                        <a:spcAft>
                          <a:spcPts val="800"/>
                        </a:spcAft>
                      </a:pPr>
                      <a:r>
                        <a:rPr lang="en-US" sz="2400" dirty="0">
                          <a:effectLst/>
                        </a:rPr>
                        <a:t>4 </a:t>
                      </a:r>
                      <a:endParaRPr lang="en-SG" sz="2200" dirty="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tc>
                  <a:txBody>
                    <a:bodyPr/>
                    <a:lstStyle/>
                    <a:p>
                      <a:pPr fontAlgn="base">
                        <a:lnSpc>
                          <a:spcPct val="150000"/>
                        </a:lnSpc>
                        <a:spcAft>
                          <a:spcPts val="800"/>
                        </a:spcAft>
                      </a:pPr>
                      <a:r>
                        <a:rPr lang="en-US" sz="2400" dirty="0">
                          <a:effectLst/>
                        </a:rPr>
                        <a:t> Singapore </a:t>
                      </a:r>
                      <a:endParaRPr lang="en-SG" sz="2200" dirty="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tc>
                  <a:txBody>
                    <a:bodyPr/>
                    <a:lstStyle/>
                    <a:p>
                      <a:pPr algn="ctr" fontAlgn="base">
                        <a:lnSpc>
                          <a:spcPct val="150000"/>
                        </a:lnSpc>
                        <a:spcAft>
                          <a:spcPts val="800"/>
                        </a:spcAft>
                      </a:pPr>
                      <a:r>
                        <a:rPr lang="en-US" sz="2400">
                          <a:effectLst/>
                        </a:rPr>
                        <a:t>635 </a:t>
                      </a:r>
                      <a:endParaRPr lang="en-SG" sz="22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tc>
                  <a:txBody>
                    <a:bodyPr/>
                    <a:lstStyle/>
                    <a:p>
                      <a:pPr fontAlgn="base">
                        <a:lnSpc>
                          <a:spcPct val="150000"/>
                        </a:lnSpc>
                        <a:spcAft>
                          <a:spcPts val="800"/>
                        </a:spcAft>
                      </a:pPr>
                      <a:r>
                        <a:rPr lang="en-US" sz="2400">
                          <a:effectLst/>
                        </a:rPr>
                        <a:t>Very High Proficiency </a:t>
                      </a:r>
                      <a:endParaRPr lang="en-SG" sz="22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extLst>
                  <a:ext uri="{0D108BD9-81ED-4DB2-BD59-A6C34878D82A}">
                    <a16:rowId xmlns:a16="http://schemas.microsoft.com/office/drawing/2014/main" val="915646522"/>
                  </a:ext>
                </a:extLst>
              </a:tr>
              <a:tr h="674397">
                <a:tc>
                  <a:txBody>
                    <a:bodyPr/>
                    <a:lstStyle/>
                    <a:p>
                      <a:pPr algn="ctr" fontAlgn="base">
                        <a:lnSpc>
                          <a:spcPct val="150000"/>
                        </a:lnSpc>
                        <a:spcAft>
                          <a:spcPts val="800"/>
                        </a:spcAft>
                      </a:pPr>
                      <a:r>
                        <a:rPr lang="en-US" sz="2400" dirty="0">
                          <a:effectLst/>
                        </a:rPr>
                        <a:t>28 </a:t>
                      </a:r>
                      <a:endParaRPr lang="en-SG" sz="2200" dirty="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tc>
                  <a:txBody>
                    <a:bodyPr/>
                    <a:lstStyle/>
                    <a:p>
                      <a:pPr fontAlgn="base">
                        <a:lnSpc>
                          <a:spcPct val="150000"/>
                        </a:lnSpc>
                        <a:spcAft>
                          <a:spcPts val="800"/>
                        </a:spcAft>
                      </a:pPr>
                      <a:r>
                        <a:rPr lang="en-US" sz="2400">
                          <a:effectLst/>
                        </a:rPr>
                        <a:t> Malaysia </a:t>
                      </a:r>
                      <a:endParaRPr lang="en-SG" sz="22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tc>
                  <a:txBody>
                    <a:bodyPr/>
                    <a:lstStyle/>
                    <a:p>
                      <a:pPr algn="ctr" fontAlgn="base">
                        <a:lnSpc>
                          <a:spcPct val="150000"/>
                        </a:lnSpc>
                        <a:spcAft>
                          <a:spcPts val="800"/>
                        </a:spcAft>
                      </a:pPr>
                      <a:r>
                        <a:rPr lang="en-US" sz="2400">
                          <a:effectLst/>
                        </a:rPr>
                        <a:t>562 </a:t>
                      </a:r>
                      <a:endParaRPr lang="en-SG" sz="22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tc>
                  <a:txBody>
                    <a:bodyPr/>
                    <a:lstStyle/>
                    <a:p>
                      <a:pPr fontAlgn="base">
                        <a:lnSpc>
                          <a:spcPct val="150000"/>
                        </a:lnSpc>
                        <a:spcAft>
                          <a:spcPts val="800"/>
                        </a:spcAft>
                      </a:pPr>
                      <a:r>
                        <a:rPr lang="en-US" sz="2400">
                          <a:effectLst/>
                        </a:rPr>
                        <a:t>High Proficiency </a:t>
                      </a:r>
                      <a:endParaRPr lang="en-SG" sz="22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extLst>
                  <a:ext uri="{0D108BD9-81ED-4DB2-BD59-A6C34878D82A}">
                    <a16:rowId xmlns:a16="http://schemas.microsoft.com/office/drawing/2014/main" val="1800449965"/>
                  </a:ext>
                </a:extLst>
              </a:tr>
              <a:tr h="674397">
                <a:tc>
                  <a:txBody>
                    <a:bodyPr/>
                    <a:lstStyle/>
                    <a:p>
                      <a:pPr algn="ctr" fontAlgn="base">
                        <a:lnSpc>
                          <a:spcPct val="150000"/>
                        </a:lnSpc>
                        <a:spcAft>
                          <a:spcPts val="800"/>
                        </a:spcAft>
                      </a:pPr>
                      <a:r>
                        <a:rPr lang="en-US" sz="2400" dirty="0">
                          <a:effectLst/>
                        </a:rPr>
                        <a:t>48 </a:t>
                      </a:r>
                      <a:endParaRPr lang="en-SG" sz="2200" dirty="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tc>
                  <a:txBody>
                    <a:bodyPr/>
                    <a:lstStyle/>
                    <a:p>
                      <a:pPr fontAlgn="base">
                        <a:lnSpc>
                          <a:spcPct val="150000"/>
                        </a:lnSpc>
                        <a:spcAft>
                          <a:spcPts val="800"/>
                        </a:spcAft>
                      </a:pPr>
                      <a:r>
                        <a:rPr lang="en-US" sz="2400">
                          <a:effectLst/>
                        </a:rPr>
                        <a:t> India </a:t>
                      </a:r>
                      <a:endParaRPr lang="en-SG" sz="22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tc>
                  <a:txBody>
                    <a:bodyPr/>
                    <a:lstStyle/>
                    <a:p>
                      <a:pPr algn="ctr" fontAlgn="base">
                        <a:lnSpc>
                          <a:spcPct val="150000"/>
                        </a:lnSpc>
                        <a:spcAft>
                          <a:spcPts val="800"/>
                        </a:spcAft>
                      </a:pPr>
                      <a:r>
                        <a:rPr lang="en-US" sz="2400">
                          <a:effectLst/>
                        </a:rPr>
                        <a:t>515 </a:t>
                      </a:r>
                      <a:endParaRPr lang="en-SG" sz="22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tc>
                  <a:txBody>
                    <a:bodyPr/>
                    <a:lstStyle/>
                    <a:p>
                      <a:pPr fontAlgn="base">
                        <a:lnSpc>
                          <a:spcPct val="150000"/>
                        </a:lnSpc>
                        <a:spcAft>
                          <a:spcPts val="800"/>
                        </a:spcAft>
                      </a:pPr>
                      <a:r>
                        <a:rPr lang="en-US" sz="2400">
                          <a:effectLst/>
                        </a:rPr>
                        <a:t>Moderate Proficiency </a:t>
                      </a:r>
                      <a:endParaRPr lang="en-SG" sz="22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extLst>
                  <a:ext uri="{0D108BD9-81ED-4DB2-BD59-A6C34878D82A}">
                    <a16:rowId xmlns:a16="http://schemas.microsoft.com/office/drawing/2014/main" val="664927649"/>
                  </a:ext>
                </a:extLst>
              </a:tr>
              <a:tr h="674397">
                <a:tc>
                  <a:txBody>
                    <a:bodyPr/>
                    <a:lstStyle/>
                    <a:p>
                      <a:pPr algn="ctr" fontAlgn="base">
                        <a:lnSpc>
                          <a:spcPct val="150000"/>
                        </a:lnSpc>
                        <a:spcAft>
                          <a:spcPts val="800"/>
                        </a:spcAft>
                      </a:pPr>
                      <a:r>
                        <a:rPr lang="en-US" sz="2400" dirty="0">
                          <a:effectLst/>
                        </a:rPr>
                        <a:t>49 </a:t>
                      </a:r>
                      <a:endParaRPr lang="en-SG" sz="2200" dirty="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tc>
                  <a:txBody>
                    <a:bodyPr/>
                    <a:lstStyle/>
                    <a:p>
                      <a:pPr fontAlgn="base">
                        <a:lnSpc>
                          <a:spcPct val="150000"/>
                        </a:lnSpc>
                        <a:spcAft>
                          <a:spcPts val="800"/>
                        </a:spcAft>
                      </a:pPr>
                      <a:r>
                        <a:rPr lang="en-US" sz="2400">
                          <a:effectLst/>
                        </a:rPr>
                        <a:t> Mainland China </a:t>
                      </a:r>
                      <a:endParaRPr lang="en-SG" sz="22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tc>
                  <a:txBody>
                    <a:bodyPr/>
                    <a:lstStyle/>
                    <a:p>
                      <a:pPr algn="ctr" fontAlgn="base">
                        <a:lnSpc>
                          <a:spcPct val="150000"/>
                        </a:lnSpc>
                        <a:spcAft>
                          <a:spcPts val="800"/>
                        </a:spcAft>
                      </a:pPr>
                      <a:r>
                        <a:rPr lang="en-US" sz="2400">
                          <a:effectLst/>
                        </a:rPr>
                        <a:t>513 </a:t>
                      </a:r>
                      <a:endParaRPr lang="en-SG" sz="22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tc>
                  <a:txBody>
                    <a:bodyPr/>
                    <a:lstStyle/>
                    <a:p>
                      <a:pPr fontAlgn="base">
                        <a:lnSpc>
                          <a:spcPct val="150000"/>
                        </a:lnSpc>
                        <a:spcAft>
                          <a:spcPts val="800"/>
                        </a:spcAft>
                      </a:pPr>
                      <a:r>
                        <a:rPr lang="en-US" sz="2400">
                          <a:effectLst/>
                        </a:rPr>
                        <a:t>Moderate Proficiency </a:t>
                      </a:r>
                      <a:endParaRPr lang="en-SG" sz="22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extLst>
                  <a:ext uri="{0D108BD9-81ED-4DB2-BD59-A6C34878D82A}">
                    <a16:rowId xmlns:a16="http://schemas.microsoft.com/office/drawing/2014/main" val="1465481545"/>
                  </a:ext>
                </a:extLst>
              </a:tr>
              <a:tr h="674397">
                <a:tc>
                  <a:txBody>
                    <a:bodyPr/>
                    <a:lstStyle/>
                    <a:p>
                      <a:pPr algn="ctr" fontAlgn="base">
                        <a:lnSpc>
                          <a:spcPct val="150000"/>
                        </a:lnSpc>
                        <a:spcAft>
                          <a:spcPts val="800"/>
                        </a:spcAft>
                      </a:pPr>
                      <a:r>
                        <a:rPr lang="en-US" sz="2400" dirty="0">
                          <a:effectLst/>
                        </a:rPr>
                        <a:t>80 </a:t>
                      </a:r>
                      <a:endParaRPr lang="en-SG" sz="2200" dirty="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tc>
                  <a:txBody>
                    <a:bodyPr/>
                    <a:lstStyle/>
                    <a:p>
                      <a:pPr fontAlgn="base">
                        <a:lnSpc>
                          <a:spcPct val="150000"/>
                        </a:lnSpc>
                        <a:spcAft>
                          <a:spcPts val="800"/>
                        </a:spcAft>
                      </a:pPr>
                      <a:r>
                        <a:rPr lang="en-US" sz="2400" dirty="0">
                          <a:effectLst/>
                        </a:rPr>
                        <a:t> </a:t>
                      </a:r>
                      <a:r>
                        <a:rPr lang="en-US" sz="2400" dirty="0">
                          <a:solidFill>
                            <a:srgbClr val="FF0000"/>
                          </a:solidFill>
                          <a:effectLst/>
                        </a:rPr>
                        <a:t>Indonesia</a:t>
                      </a:r>
                      <a:r>
                        <a:rPr lang="en-US" sz="2400" dirty="0">
                          <a:effectLst/>
                        </a:rPr>
                        <a:t> </a:t>
                      </a:r>
                      <a:endParaRPr lang="en-SG" sz="2200" dirty="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tc>
                  <a:txBody>
                    <a:bodyPr/>
                    <a:lstStyle/>
                    <a:p>
                      <a:pPr algn="ctr" fontAlgn="base">
                        <a:lnSpc>
                          <a:spcPct val="150000"/>
                        </a:lnSpc>
                        <a:spcAft>
                          <a:spcPts val="800"/>
                        </a:spcAft>
                      </a:pPr>
                      <a:r>
                        <a:rPr lang="en-US" sz="2400" b="1" dirty="0">
                          <a:solidFill>
                            <a:schemeClr val="tx1"/>
                          </a:solidFill>
                          <a:effectLst/>
                        </a:rPr>
                        <a:t>466</a:t>
                      </a:r>
                      <a:r>
                        <a:rPr lang="en-US" sz="2400" dirty="0">
                          <a:solidFill>
                            <a:schemeClr val="tx1"/>
                          </a:solidFill>
                          <a:effectLst/>
                        </a:rPr>
                        <a:t> </a:t>
                      </a:r>
                      <a:endParaRPr lang="en-SG" sz="2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tc>
                  <a:txBody>
                    <a:bodyPr/>
                    <a:lstStyle/>
                    <a:p>
                      <a:pPr fontAlgn="base">
                        <a:lnSpc>
                          <a:spcPct val="150000"/>
                        </a:lnSpc>
                        <a:spcAft>
                          <a:spcPts val="800"/>
                        </a:spcAft>
                      </a:pPr>
                      <a:r>
                        <a:rPr lang="en-US" sz="2400" b="1" dirty="0">
                          <a:solidFill>
                            <a:schemeClr val="tx1"/>
                          </a:solidFill>
                          <a:effectLst/>
                        </a:rPr>
                        <a:t>Low Proficiency</a:t>
                      </a:r>
                      <a:r>
                        <a:rPr lang="en-US" sz="2400" dirty="0">
                          <a:solidFill>
                            <a:schemeClr val="tx1"/>
                          </a:solidFill>
                          <a:effectLst/>
                        </a:rPr>
                        <a:t> </a:t>
                      </a:r>
                      <a:endParaRPr lang="en-SG" sz="2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56927" marB="56927"/>
                </a:tc>
                <a:extLst>
                  <a:ext uri="{0D108BD9-81ED-4DB2-BD59-A6C34878D82A}">
                    <a16:rowId xmlns:a16="http://schemas.microsoft.com/office/drawing/2014/main" val="3651008972"/>
                  </a:ext>
                </a:extLst>
              </a:tr>
            </a:tbl>
          </a:graphicData>
        </a:graphic>
      </p:graphicFrame>
    </p:spTree>
    <p:extLst>
      <p:ext uri="{BB962C8B-B14F-4D97-AF65-F5344CB8AC3E}">
        <p14:creationId xmlns:p14="http://schemas.microsoft.com/office/powerpoint/2010/main" val="3721819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63AA043C-8A7B-067D-8D7D-18E8944DB9E5}"/>
              </a:ext>
            </a:extLst>
          </p:cNvPr>
          <p:cNvPicPr>
            <a:picLocks noChangeAspect="1"/>
          </p:cNvPicPr>
          <p:nvPr/>
        </p:nvPicPr>
        <p:blipFill rotWithShape="1">
          <a:blip r:embed="rId3">
            <a:duotone>
              <a:prstClr val="black"/>
              <a:schemeClr val="tx2">
                <a:tint val="45000"/>
                <a:satMod val="400000"/>
              </a:schemeClr>
            </a:duotone>
            <a:alphaModFix amt="40000"/>
            <a:extLst>
              <a:ext uri="{28A0092B-C50C-407E-A947-70E740481C1C}">
                <a14:useLocalDpi xmlns:a14="http://schemas.microsoft.com/office/drawing/2010/main" val="0"/>
              </a:ext>
            </a:extLst>
          </a:blip>
          <a:srcRect r="888" b="-1"/>
          <a:stretch/>
        </p:blipFill>
        <p:spPr bwMode="auto">
          <a:xfrm>
            <a:off x="20" y="10"/>
            <a:ext cx="12191980" cy="6857990"/>
          </a:xfrm>
          <a:prstGeom prst="rect">
            <a:avLst/>
          </a:prstGeom>
          <a:noFill/>
        </p:spPr>
      </p:pic>
      <p:sp>
        <p:nvSpPr>
          <p:cNvPr id="2" name="Title 1">
            <a:extLst>
              <a:ext uri="{FF2B5EF4-FFF2-40B4-BE49-F238E27FC236}">
                <a16:creationId xmlns:a16="http://schemas.microsoft.com/office/drawing/2014/main" id="{4E7545D0-BACA-9637-07E0-27233BEE6C2E}"/>
              </a:ext>
            </a:extLst>
          </p:cNvPr>
          <p:cNvSpPr>
            <a:spLocks noGrp="1"/>
          </p:cNvSpPr>
          <p:nvPr>
            <p:ph type="title"/>
          </p:nvPr>
        </p:nvSpPr>
        <p:spPr>
          <a:xfrm>
            <a:off x="1079354" y="609600"/>
            <a:ext cx="6861077" cy="1320800"/>
          </a:xfrm>
        </p:spPr>
        <p:txBody>
          <a:bodyPr>
            <a:normAutofit/>
          </a:bodyPr>
          <a:lstStyle/>
          <a:p>
            <a:pPr algn="r"/>
            <a:r>
              <a:rPr lang="en-SG" sz="3300" dirty="0"/>
              <a:t>https://datareportal.com/reports/digital-2022-indonesia</a:t>
            </a:r>
          </a:p>
        </p:txBody>
      </p:sp>
      <p:graphicFrame>
        <p:nvGraphicFramePr>
          <p:cNvPr id="8" name="Content Placeholder 7">
            <a:extLst>
              <a:ext uri="{FF2B5EF4-FFF2-40B4-BE49-F238E27FC236}">
                <a16:creationId xmlns:a16="http://schemas.microsoft.com/office/drawing/2014/main" id="{12C3B3CA-CC63-BC77-F284-F79ECB2A9135}"/>
              </a:ext>
            </a:extLst>
          </p:cNvPr>
          <p:cNvGraphicFramePr>
            <a:graphicFrameLocks noGrp="1"/>
          </p:cNvGraphicFramePr>
          <p:nvPr>
            <p:ph idx="1"/>
          </p:nvPr>
        </p:nvGraphicFramePr>
        <p:xfrm>
          <a:off x="3095942" y="2105070"/>
          <a:ext cx="7191058" cy="2448560"/>
        </p:xfrm>
        <a:graphic>
          <a:graphicData uri="http://schemas.openxmlformats.org/drawingml/2006/table">
            <a:tbl>
              <a:tblPr bandRow="1">
                <a:tableStyleId>{5C22544A-7EE6-4342-B048-85BDC9FD1C3A}</a:tableStyleId>
              </a:tblPr>
              <a:tblGrid>
                <a:gridCol w="3139123">
                  <a:extLst>
                    <a:ext uri="{9D8B030D-6E8A-4147-A177-3AD203B41FA5}">
                      <a16:colId xmlns:a16="http://schemas.microsoft.com/office/drawing/2014/main" val="3543833041"/>
                    </a:ext>
                  </a:extLst>
                </a:gridCol>
                <a:gridCol w="4051935">
                  <a:extLst>
                    <a:ext uri="{9D8B030D-6E8A-4147-A177-3AD203B41FA5}">
                      <a16:colId xmlns:a16="http://schemas.microsoft.com/office/drawing/2014/main" val="3731685849"/>
                    </a:ext>
                  </a:extLst>
                </a:gridCol>
              </a:tblGrid>
              <a:tr h="0">
                <a:tc>
                  <a:txBody>
                    <a:bodyPr/>
                    <a:lstStyle/>
                    <a:p>
                      <a:pPr marL="0" lvl="2" indent="0">
                        <a:lnSpc>
                          <a:spcPct val="150000"/>
                        </a:lnSpc>
                        <a:buClr>
                          <a:srgbClr val="808080"/>
                        </a:buClr>
                        <a:buFont typeface="+mj-lt"/>
                        <a:buNone/>
                      </a:pPr>
                      <a:r>
                        <a:rPr lang="en-US" sz="2400" dirty="0" err="1">
                          <a:solidFill>
                            <a:schemeClr val="bg1"/>
                          </a:solidFill>
                          <a:effectLst/>
                        </a:rPr>
                        <a:t>Tiktok</a:t>
                      </a:r>
                      <a:r>
                        <a:rPr lang="en-US" sz="2400" dirty="0">
                          <a:solidFill>
                            <a:schemeClr val="bg1"/>
                          </a:solidFill>
                          <a:effectLst/>
                        </a:rPr>
                        <a:t> (22.2 mil)</a:t>
                      </a:r>
                      <a:endPar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indent="0">
                        <a:lnSpc>
                          <a:spcPct val="150000"/>
                        </a:lnSpc>
                        <a:spcAft>
                          <a:spcPts val="800"/>
                        </a:spcAft>
                      </a:pPr>
                      <a:r>
                        <a:rPr lang="en-US" sz="2400" dirty="0">
                          <a:solidFill>
                            <a:schemeClr val="bg1"/>
                          </a:solidFill>
                          <a:effectLst/>
                        </a:rPr>
                        <a:t>#4 In Indonesia (#2 globally)</a:t>
                      </a:r>
                      <a:endPar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6680953"/>
                  </a:ext>
                </a:extLst>
              </a:tr>
              <a:tr h="0">
                <a:tc>
                  <a:txBody>
                    <a:bodyPr/>
                    <a:lstStyle/>
                    <a:p>
                      <a:pPr marL="0" lvl="2" indent="0">
                        <a:lnSpc>
                          <a:spcPct val="150000"/>
                        </a:lnSpc>
                        <a:buClr>
                          <a:srgbClr val="808080"/>
                        </a:buClr>
                        <a:buFont typeface="+mj-lt"/>
                        <a:buNone/>
                      </a:pPr>
                      <a:r>
                        <a:rPr lang="en-US" sz="2400" dirty="0">
                          <a:solidFill>
                            <a:schemeClr val="bg1"/>
                          </a:solidFill>
                          <a:effectLst/>
                        </a:rPr>
                        <a:t>Facebook (176.5 mil)</a:t>
                      </a:r>
                      <a:endPar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indent="0">
                        <a:lnSpc>
                          <a:spcPct val="150000"/>
                        </a:lnSpc>
                        <a:spcAft>
                          <a:spcPts val="800"/>
                        </a:spcAft>
                      </a:pPr>
                      <a:r>
                        <a:rPr lang="en-US" sz="2400" dirty="0">
                          <a:solidFill>
                            <a:schemeClr val="bg1"/>
                          </a:solidFill>
                          <a:effectLst/>
                        </a:rPr>
                        <a:t>#1 in Indonesia (#3 globally)</a:t>
                      </a:r>
                      <a:endPar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9147975"/>
                  </a:ext>
                </a:extLst>
              </a:tr>
              <a:tr h="0">
                <a:tc>
                  <a:txBody>
                    <a:bodyPr/>
                    <a:lstStyle/>
                    <a:p>
                      <a:pPr marL="0" lvl="2" indent="0">
                        <a:lnSpc>
                          <a:spcPct val="150000"/>
                        </a:lnSpc>
                        <a:buClr>
                          <a:srgbClr val="808080"/>
                        </a:buClr>
                        <a:buFont typeface="+mj-lt"/>
                        <a:buNone/>
                      </a:pPr>
                      <a:r>
                        <a:rPr lang="en-US" sz="2400" dirty="0">
                          <a:solidFill>
                            <a:schemeClr val="bg1"/>
                          </a:solidFill>
                          <a:effectLst/>
                        </a:rPr>
                        <a:t>YouTube (139 mil)</a:t>
                      </a:r>
                      <a:endPar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indent="0">
                        <a:lnSpc>
                          <a:spcPct val="150000"/>
                        </a:lnSpc>
                        <a:spcAft>
                          <a:spcPts val="800"/>
                        </a:spcAft>
                      </a:pPr>
                      <a:r>
                        <a:rPr lang="en-US" sz="2400" dirty="0">
                          <a:solidFill>
                            <a:schemeClr val="bg1"/>
                          </a:solidFill>
                          <a:effectLst/>
                        </a:rPr>
                        <a:t>#2 in Indonesia (#3 globally)</a:t>
                      </a:r>
                      <a:endPar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6610264"/>
                  </a:ext>
                </a:extLst>
              </a:tr>
              <a:tr h="0">
                <a:tc>
                  <a:txBody>
                    <a:bodyPr/>
                    <a:lstStyle/>
                    <a:p>
                      <a:pPr marL="0" lvl="2" indent="0">
                        <a:lnSpc>
                          <a:spcPct val="150000"/>
                        </a:lnSpc>
                        <a:buClr>
                          <a:srgbClr val="808080"/>
                        </a:buClr>
                        <a:buFont typeface="+mj-lt"/>
                        <a:buNone/>
                      </a:pPr>
                      <a:r>
                        <a:rPr lang="en-SG" sz="2400" dirty="0">
                          <a:solidFill>
                            <a:schemeClr val="bg1"/>
                          </a:solidFill>
                          <a:effectLst/>
                        </a:rPr>
                        <a:t>Instagram (99.15 mil)</a:t>
                      </a:r>
                      <a:endPar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indent="0">
                        <a:lnSpc>
                          <a:spcPct val="150000"/>
                        </a:lnSpc>
                        <a:spcAft>
                          <a:spcPts val="800"/>
                        </a:spcAft>
                      </a:pPr>
                      <a:r>
                        <a:rPr lang="en-US" sz="2400" dirty="0">
                          <a:solidFill>
                            <a:schemeClr val="bg1"/>
                          </a:solidFill>
                          <a:effectLst/>
                        </a:rPr>
                        <a:t>#3 in Indonesia (#4 globally)</a:t>
                      </a:r>
                      <a:endPar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64556223"/>
                  </a:ext>
                </a:extLst>
              </a:tr>
              <a:tr h="0">
                <a:tc>
                  <a:txBody>
                    <a:bodyPr/>
                    <a:lstStyle/>
                    <a:p>
                      <a:pPr marL="0" lvl="2" indent="0">
                        <a:lnSpc>
                          <a:spcPct val="150000"/>
                        </a:lnSpc>
                        <a:buClr>
                          <a:srgbClr val="808080"/>
                        </a:buClr>
                        <a:buFont typeface="+mj-lt"/>
                        <a:buNone/>
                      </a:pPr>
                      <a:r>
                        <a:rPr lang="en-US" sz="2400" dirty="0">
                          <a:solidFill>
                            <a:schemeClr val="bg1"/>
                          </a:solidFill>
                          <a:effectLst/>
                        </a:rPr>
                        <a:t>Twitter (18.45 mil)</a:t>
                      </a:r>
                      <a:endPar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indent="0">
                        <a:lnSpc>
                          <a:spcPct val="150000"/>
                        </a:lnSpc>
                        <a:spcAft>
                          <a:spcPts val="800"/>
                        </a:spcAft>
                        <a:tabLst/>
                      </a:pPr>
                      <a:r>
                        <a:rPr lang="en-US" sz="2400" dirty="0">
                          <a:solidFill>
                            <a:schemeClr val="bg1"/>
                          </a:solidFill>
                          <a:effectLst/>
                        </a:rPr>
                        <a:t>#5 In Indonesia (#5 globally)</a:t>
                      </a:r>
                      <a:endPar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8314875"/>
                  </a:ext>
                </a:extLst>
              </a:tr>
            </a:tbl>
          </a:graphicData>
        </a:graphic>
      </p:graphicFrame>
      <p:sp>
        <p:nvSpPr>
          <p:cNvPr id="12" name="Rectangle 11">
            <a:extLst>
              <a:ext uri="{FF2B5EF4-FFF2-40B4-BE49-F238E27FC236}">
                <a16:creationId xmlns:a16="http://schemas.microsoft.com/office/drawing/2014/main" id="{3A448855-D97F-5F12-5DBB-962DE3071C2B}"/>
              </a:ext>
            </a:extLst>
          </p:cNvPr>
          <p:cNvSpPr/>
          <p:nvPr/>
        </p:nvSpPr>
        <p:spPr>
          <a:xfrm>
            <a:off x="108696" y="5106685"/>
            <a:ext cx="6260573" cy="32938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Tree>
    <p:extLst>
      <p:ext uri="{BB962C8B-B14F-4D97-AF65-F5344CB8AC3E}">
        <p14:creationId xmlns:p14="http://schemas.microsoft.com/office/powerpoint/2010/main" val="29351470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 Teams&#10;&#10;Description automatically generated">
            <a:extLst>
              <a:ext uri="{FF2B5EF4-FFF2-40B4-BE49-F238E27FC236}">
                <a16:creationId xmlns:a16="http://schemas.microsoft.com/office/drawing/2014/main" id="{E8774B4B-A988-F773-C906-98203AEA0D2A}"/>
              </a:ext>
            </a:extLst>
          </p:cNvPr>
          <p:cNvPicPr>
            <a:picLocks noChangeAspect="1"/>
          </p:cNvPicPr>
          <p:nvPr/>
        </p:nvPicPr>
        <p:blipFill rotWithShape="1">
          <a:blip r:embed="rId3">
            <a:duotone>
              <a:prstClr val="black"/>
              <a:schemeClr val="tx2">
                <a:tint val="45000"/>
                <a:satMod val="400000"/>
              </a:schemeClr>
            </a:duotone>
            <a:alphaModFix amt="40000"/>
            <a:extLst>
              <a:ext uri="{28A0092B-C50C-407E-A947-70E740481C1C}">
                <a14:useLocalDpi xmlns:a14="http://schemas.microsoft.com/office/drawing/2010/main" val="0"/>
              </a:ext>
            </a:extLst>
          </a:blip>
          <a:srcRect b="2174"/>
          <a:stretch/>
        </p:blipFill>
        <p:spPr bwMode="auto">
          <a:xfrm>
            <a:off x="20" y="10"/>
            <a:ext cx="12191980" cy="6857990"/>
          </a:xfrm>
          <a:prstGeom prst="rect">
            <a:avLst/>
          </a:prstGeom>
          <a:noFill/>
        </p:spPr>
      </p:pic>
      <p:sp>
        <p:nvSpPr>
          <p:cNvPr id="2" name="Title 1">
            <a:extLst>
              <a:ext uri="{FF2B5EF4-FFF2-40B4-BE49-F238E27FC236}">
                <a16:creationId xmlns:a16="http://schemas.microsoft.com/office/drawing/2014/main" id="{147DB608-F6ED-DDD0-1E2D-6494F3EB6E92}"/>
              </a:ext>
            </a:extLst>
          </p:cNvPr>
          <p:cNvSpPr>
            <a:spLocks noGrp="1"/>
          </p:cNvSpPr>
          <p:nvPr>
            <p:ph type="title"/>
          </p:nvPr>
        </p:nvSpPr>
        <p:spPr>
          <a:xfrm>
            <a:off x="6205415" y="1164494"/>
            <a:ext cx="5658337" cy="3962399"/>
          </a:xfrm>
        </p:spPr>
        <p:txBody>
          <a:bodyPr vert="horz" lIns="91440" tIns="45720" rIns="91440" bIns="45720" rtlCol="0">
            <a:noAutofit/>
          </a:bodyPr>
          <a:lstStyle/>
          <a:p>
            <a:pPr algn="r">
              <a:lnSpc>
                <a:spcPct val="90000"/>
              </a:lnSpc>
            </a:pPr>
            <a:r>
              <a:rPr lang="en-US" sz="2000" kern="1200" dirty="0">
                <a:latin typeface="+mj-lt"/>
                <a:ea typeface="+mj-ea"/>
                <a:cs typeface="+mj-cs"/>
              </a:rPr>
              <a:t>"</a:t>
            </a:r>
            <a:r>
              <a:rPr lang="en-US" sz="2000" i="1" kern="1200" dirty="0">
                <a:solidFill>
                  <a:schemeClr val="tx1"/>
                </a:solidFill>
                <a:latin typeface="+mj-lt"/>
                <a:ea typeface="+mj-ea"/>
                <a:cs typeface="+mj-cs"/>
              </a:rPr>
              <a:t>YouTube</a:t>
            </a:r>
            <a:r>
              <a:rPr lang="en-US" sz="2000" kern="1200" dirty="0">
                <a:latin typeface="+mj-lt"/>
                <a:ea typeface="+mj-ea"/>
                <a:cs typeface="+mj-cs"/>
              </a:rPr>
              <a:t> provides a </a:t>
            </a:r>
            <a:r>
              <a:rPr lang="en-US" sz="2000" u="sng" kern="1200" dirty="0">
                <a:latin typeface="+mj-lt"/>
                <a:ea typeface="+mj-ea"/>
                <a:cs typeface="+mj-cs"/>
              </a:rPr>
              <a:t>very limited option</a:t>
            </a:r>
            <a:r>
              <a:rPr lang="en-US" sz="2000" kern="1200" dirty="0">
                <a:latin typeface="+mj-lt"/>
                <a:ea typeface="+mj-ea"/>
                <a:cs typeface="+mj-cs"/>
              </a:rPr>
              <a:t> when it comes to </a:t>
            </a:r>
            <a:r>
              <a:rPr lang="en-US" sz="2000" b="1" kern="1200" dirty="0">
                <a:solidFill>
                  <a:schemeClr val="tx1"/>
                </a:solidFill>
                <a:latin typeface="+mj-lt"/>
                <a:ea typeface="+mj-ea"/>
                <a:cs typeface="+mj-cs"/>
              </a:rPr>
              <a:t>accessing specific publicly available data</a:t>
            </a:r>
            <a:r>
              <a:rPr lang="en-US" sz="2000" kern="1200" dirty="0">
                <a:latin typeface="+mj-lt"/>
                <a:ea typeface="+mj-ea"/>
                <a:cs typeface="+mj-cs"/>
              </a:rPr>
              <a:t> with some restrictions. Usually, if you want to circumvent those restrictions in the right way, you might need to contact them and </a:t>
            </a:r>
            <a:r>
              <a:rPr lang="en-US" sz="2000" b="1" kern="1200" dirty="0">
                <a:solidFill>
                  <a:schemeClr val="tx1"/>
                </a:solidFill>
                <a:latin typeface="+mj-lt"/>
                <a:ea typeface="+mj-ea"/>
                <a:cs typeface="+mj-cs"/>
              </a:rPr>
              <a:t>pay</a:t>
            </a:r>
            <a:r>
              <a:rPr lang="en-US" sz="2000" kern="1200" dirty="0">
                <a:latin typeface="+mj-lt"/>
                <a:ea typeface="+mj-ea"/>
                <a:cs typeface="+mj-cs"/>
              </a:rPr>
              <a:t> them for it. YouTube does NOT allow accessing its data using a web scraper. They want you to make use of their limited API. YouTube is owned by Google and has one of the </a:t>
            </a:r>
            <a:r>
              <a:rPr lang="en-US" sz="2000" b="1" kern="1200" dirty="0">
                <a:solidFill>
                  <a:schemeClr val="tx1"/>
                </a:solidFill>
                <a:latin typeface="+mj-lt"/>
                <a:ea typeface="+mj-ea"/>
                <a:cs typeface="+mj-cs"/>
              </a:rPr>
              <a:t>smartest anti-scraping</a:t>
            </a:r>
            <a:r>
              <a:rPr lang="en-US" sz="2000" kern="1200" dirty="0">
                <a:latin typeface="+mj-lt"/>
                <a:ea typeface="+mj-ea"/>
                <a:cs typeface="+mj-cs"/>
              </a:rPr>
              <a:t> systems in place meant for detecting and preventing bot access." </a:t>
            </a:r>
          </a:p>
        </p:txBody>
      </p:sp>
    </p:spTree>
    <p:extLst>
      <p:ext uri="{BB962C8B-B14F-4D97-AF65-F5344CB8AC3E}">
        <p14:creationId xmlns:p14="http://schemas.microsoft.com/office/powerpoint/2010/main" val="29187390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02D7D-A73C-D195-F021-6EAE84F10F17}"/>
              </a:ext>
            </a:extLst>
          </p:cNvPr>
          <p:cNvSpPr>
            <a:spLocks noGrp="1"/>
          </p:cNvSpPr>
          <p:nvPr>
            <p:ph type="title"/>
          </p:nvPr>
        </p:nvSpPr>
        <p:spPr>
          <a:xfrm>
            <a:off x="677334" y="609600"/>
            <a:ext cx="8596668" cy="1320800"/>
          </a:xfrm>
        </p:spPr>
        <p:txBody>
          <a:bodyPr/>
          <a:lstStyle/>
          <a:p>
            <a:r>
              <a:rPr lang="en-SG" dirty="0"/>
              <a:t>Indonesian Top Influencers</a:t>
            </a:r>
          </a:p>
        </p:txBody>
      </p:sp>
      <p:graphicFrame>
        <p:nvGraphicFramePr>
          <p:cNvPr id="5" name="Content Placeholder 4">
            <a:extLst>
              <a:ext uri="{FF2B5EF4-FFF2-40B4-BE49-F238E27FC236}">
                <a16:creationId xmlns:a16="http://schemas.microsoft.com/office/drawing/2014/main" id="{8056F921-5A4C-2162-884D-E3BEB9074AF6}"/>
              </a:ext>
            </a:extLst>
          </p:cNvPr>
          <p:cNvGraphicFramePr>
            <a:graphicFrameLocks noGrp="1"/>
          </p:cNvGraphicFramePr>
          <p:nvPr>
            <p:ph idx="1"/>
          </p:nvPr>
        </p:nvGraphicFramePr>
        <p:xfrm>
          <a:off x="677334" y="1247423"/>
          <a:ext cx="10398951" cy="5511973"/>
        </p:xfrm>
        <a:graphic>
          <a:graphicData uri="http://schemas.openxmlformats.org/drawingml/2006/table">
            <a:tbl>
              <a:tblPr firstRow="1" firstCol="1" bandRow="1">
                <a:tableStyleId>{073A0DAA-6AF3-43AB-8588-CEC1D06C72B9}</a:tableStyleId>
              </a:tblPr>
              <a:tblGrid>
                <a:gridCol w="4035766">
                  <a:extLst>
                    <a:ext uri="{9D8B030D-6E8A-4147-A177-3AD203B41FA5}">
                      <a16:colId xmlns:a16="http://schemas.microsoft.com/office/drawing/2014/main" val="19095277"/>
                    </a:ext>
                  </a:extLst>
                </a:gridCol>
                <a:gridCol w="776248">
                  <a:extLst>
                    <a:ext uri="{9D8B030D-6E8A-4147-A177-3AD203B41FA5}">
                      <a16:colId xmlns:a16="http://schemas.microsoft.com/office/drawing/2014/main" val="2247111755"/>
                    </a:ext>
                  </a:extLst>
                </a:gridCol>
                <a:gridCol w="1088985">
                  <a:extLst>
                    <a:ext uri="{9D8B030D-6E8A-4147-A177-3AD203B41FA5}">
                      <a16:colId xmlns:a16="http://schemas.microsoft.com/office/drawing/2014/main" val="4012852847"/>
                    </a:ext>
                  </a:extLst>
                </a:gridCol>
                <a:gridCol w="973098">
                  <a:extLst>
                    <a:ext uri="{9D8B030D-6E8A-4147-A177-3AD203B41FA5}">
                      <a16:colId xmlns:a16="http://schemas.microsoft.com/office/drawing/2014/main" val="1748150258"/>
                    </a:ext>
                  </a:extLst>
                </a:gridCol>
                <a:gridCol w="2030231">
                  <a:extLst>
                    <a:ext uri="{9D8B030D-6E8A-4147-A177-3AD203B41FA5}">
                      <a16:colId xmlns:a16="http://schemas.microsoft.com/office/drawing/2014/main" val="416644380"/>
                    </a:ext>
                  </a:extLst>
                </a:gridCol>
                <a:gridCol w="1494623">
                  <a:extLst>
                    <a:ext uri="{9D8B030D-6E8A-4147-A177-3AD203B41FA5}">
                      <a16:colId xmlns:a16="http://schemas.microsoft.com/office/drawing/2014/main" val="3836050896"/>
                    </a:ext>
                  </a:extLst>
                </a:gridCol>
              </a:tblGrid>
              <a:tr h="174423">
                <a:tc>
                  <a:txBody>
                    <a:bodyPr/>
                    <a:lstStyle/>
                    <a:p>
                      <a:pPr algn="ctr">
                        <a:lnSpc>
                          <a:spcPct val="100000"/>
                        </a:lnSpc>
                        <a:spcAft>
                          <a:spcPts val="0"/>
                        </a:spcAft>
                      </a:pPr>
                      <a:r>
                        <a:rPr lang="en-SG" sz="1200" dirty="0">
                          <a:effectLst/>
                        </a:rPr>
                        <a:t>ID</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Followers</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Male / Female</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Posts / Likes</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Categories</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Sentosa / Singapore</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extLst>
                  <a:ext uri="{0D108BD9-81ED-4DB2-BD59-A6C34878D82A}">
                    <a16:rowId xmlns:a16="http://schemas.microsoft.com/office/drawing/2014/main" val="2603222396"/>
                  </a:ext>
                </a:extLst>
              </a:tr>
              <a:tr h="492676">
                <a:tc>
                  <a:txBody>
                    <a:bodyPr/>
                    <a:lstStyle/>
                    <a:p>
                      <a:pPr>
                        <a:lnSpc>
                          <a:spcPct val="100000"/>
                        </a:lnSpc>
                        <a:spcAft>
                          <a:spcPts val="0"/>
                        </a:spcAft>
                      </a:pPr>
                      <a:r>
                        <a:rPr lang="en-SG" sz="1200" dirty="0">
                          <a:effectLst/>
                        </a:rPr>
                        <a:t>79] </a:t>
                      </a:r>
                      <a:r>
                        <a:rPr lang="en-SG" sz="1200" u="sng" dirty="0">
                          <a:effectLst/>
                          <a:hlinkClick r:id="rId3"/>
                        </a:rPr>
                        <a:t>raffinagita1717</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60.6M</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36% / 64%</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16K / 40K</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dirty="0">
                          <a:effectLst/>
                        </a:rPr>
                        <a:t>1] Beauty / Fashion 57%</a:t>
                      </a:r>
                    </a:p>
                    <a:p>
                      <a:pPr>
                        <a:lnSpc>
                          <a:spcPct val="100000"/>
                        </a:lnSpc>
                        <a:spcAft>
                          <a:spcPts val="0"/>
                        </a:spcAft>
                      </a:pPr>
                      <a:r>
                        <a:rPr lang="en-SG" sz="1200" dirty="0">
                          <a:effectLst/>
                        </a:rPr>
                        <a:t>3] Photography 48%</a:t>
                      </a:r>
                    </a:p>
                    <a:p>
                      <a:pPr>
                        <a:lnSpc>
                          <a:spcPct val="100000"/>
                        </a:lnSpc>
                        <a:spcAft>
                          <a:spcPts val="0"/>
                        </a:spcAft>
                      </a:pPr>
                      <a:r>
                        <a:rPr lang="en-SG" sz="1200" dirty="0">
                          <a:effectLst/>
                          <a:highlight>
                            <a:srgbClr val="FFFF00"/>
                          </a:highlight>
                        </a:rPr>
                        <a:t>4] Travel / Tourism 46%</a:t>
                      </a:r>
                      <a:endParaRPr lang="en-SG" sz="1200" dirty="0">
                        <a:effectLst/>
                      </a:endParaRPr>
                    </a:p>
                    <a:p>
                      <a:pPr>
                        <a:lnSpc>
                          <a:spcPct val="100000"/>
                        </a:lnSpc>
                        <a:spcAft>
                          <a:spcPts val="0"/>
                        </a:spcAft>
                      </a:pPr>
                      <a:r>
                        <a:rPr lang="en-SG" sz="1200" dirty="0">
                          <a:effectLst/>
                        </a:rPr>
                        <a:t>5] Entertainment 42%</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u="sng" dirty="0">
                          <a:effectLst/>
                          <a:hlinkClick r:id="rId4"/>
                        </a:rPr>
                        <a:t>0</a:t>
                      </a:r>
                      <a:r>
                        <a:rPr lang="en-SG" sz="1200" dirty="0">
                          <a:effectLst/>
                        </a:rPr>
                        <a:t> / 4</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extLst>
                  <a:ext uri="{0D108BD9-81ED-4DB2-BD59-A6C34878D82A}">
                    <a16:rowId xmlns:a16="http://schemas.microsoft.com/office/drawing/2014/main" val="2683642985"/>
                  </a:ext>
                </a:extLst>
              </a:tr>
              <a:tr h="263885">
                <a:tc>
                  <a:txBody>
                    <a:bodyPr/>
                    <a:lstStyle/>
                    <a:p>
                      <a:pPr>
                        <a:lnSpc>
                          <a:spcPct val="100000"/>
                        </a:lnSpc>
                        <a:spcAft>
                          <a:spcPts val="0"/>
                        </a:spcAft>
                      </a:pPr>
                      <a:r>
                        <a:rPr lang="en-SG" sz="1200">
                          <a:effectLst/>
                        </a:rPr>
                        <a:t>100] </a:t>
                      </a:r>
                      <a:r>
                        <a:rPr lang="en-SG" sz="1200" u="sng">
                          <a:effectLst/>
                          <a:hlinkClick r:id="rId5"/>
                        </a:rPr>
                        <a:t>princessyahrini</a:t>
                      </a:r>
                      <a:r>
                        <a:rPr lang="en-SG" sz="1200">
                          <a:effectLst/>
                        </a:rPr>
                        <a:t> (Celebrity / Singer 2008-now)</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37.4M</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48% / 52%</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4K / 30K</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dirty="0">
                          <a:effectLst/>
                        </a:rPr>
                        <a:t>1] Beauty / Fashion 59%</a:t>
                      </a:r>
                    </a:p>
                    <a:p>
                      <a:pPr>
                        <a:lnSpc>
                          <a:spcPct val="100000"/>
                        </a:lnSpc>
                        <a:spcAft>
                          <a:spcPts val="0"/>
                        </a:spcAft>
                      </a:pPr>
                      <a:r>
                        <a:rPr lang="en-SG" sz="1200" dirty="0">
                          <a:effectLst/>
                          <a:highlight>
                            <a:srgbClr val="FFFF00"/>
                          </a:highlight>
                        </a:rPr>
                        <a:t>2] Travel / Tourism 53%</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u="sng">
                          <a:effectLst/>
                          <a:hlinkClick r:id="rId6"/>
                        </a:rPr>
                        <a:t>1</a:t>
                      </a:r>
                      <a:r>
                        <a:rPr lang="en-SG" sz="1200">
                          <a:effectLst/>
                        </a:rPr>
                        <a:t> / </a:t>
                      </a:r>
                      <a:r>
                        <a:rPr lang="en-SG" sz="1200" u="sng">
                          <a:effectLst/>
                          <a:hlinkClick r:id="rId7"/>
                        </a:rPr>
                        <a:t>7</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extLst>
                  <a:ext uri="{0D108BD9-81ED-4DB2-BD59-A6C34878D82A}">
                    <a16:rowId xmlns:a16="http://schemas.microsoft.com/office/drawing/2014/main" val="2249012510"/>
                  </a:ext>
                </a:extLst>
              </a:tr>
              <a:tr h="263885">
                <a:tc>
                  <a:txBody>
                    <a:bodyPr/>
                    <a:lstStyle/>
                    <a:p>
                      <a:pPr>
                        <a:lnSpc>
                          <a:spcPct val="100000"/>
                        </a:lnSpc>
                        <a:spcAft>
                          <a:spcPts val="0"/>
                        </a:spcAft>
                      </a:pPr>
                      <a:r>
                        <a:rPr lang="en-SG" sz="1200">
                          <a:effectLst/>
                        </a:rPr>
                        <a:t>110] </a:t>
                      </a:r>
                      <a:r>
                        <a:rPr lang="en-SG" sz="1200" u="sng">
                          <a:effectLst/>
                          <a:hlinkClick r:id="rId8"/>
                        </a:rPr>
                        <a:t>laudyacynthiabella</a:t>
                      </a:r>
                      <a:r>
                        <a:rPr lang="en-SG" sz="1200">
                          <a:effectLst/>
                        </a:rPr>
                        <a:t> (Celebrity / Actress 1994-now)</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35.9M</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39% / 61%</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355 / 10K</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1] Beauty / Fashion 67%</a:t>
                      </a:r>
                    </a:p>
                    <a:p>
                      <a:pPr>
                        <a:lnSpc>
                          <a:spcPct val="100000"/>
                        </a:lnSpc>
                        <a:spcAft>
                          <a:spcPts val="0"/>
                        </a:spcAft>
                      </a:pPr>
                      <a:r>
                        <a:rPr lang="en-SG" sz="1200">
                          <a:effectLst/>
                          <a:highlight>
                            <a:srgbClr val="FFFF00"/>
                          </a:highlight>
                        </a:rPr>
                        <a:t>4] Travel / Tourism 42%</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u="sng">
                          <a:effectLst/>
                          <a:hlinkClick r:id="rId9"/>
                        </a:rPr>
                        <a:t>0</a:t>
                      </a:r>
                      <a:r>
                        <a:rPr lang="en-SG" sz="1200">
                          <a:effectLst/>
                        </a:rPr>
                        <a:t> / </a:t>
                      </a:r>
                      <a:r>
                        <a:rPr lang="en-SG" sz="1200" u="sng">
                          <a:effectLst/>
                          <a:hlinkClick r:id="rId10"/>
                        </a:rPr>
                        <a:t>6</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extLst>
                  <a:ext uri="{0D108BD9-81ED-4DB2-BD59-A6C34878D82A}">
                    <a16:rowId xmlns:a16="http://schemas.microsoft.com/office/drawing/2014/main" val="403960325"/>
                  </a:ext>
                </a:extLst>
              </a:tr>
              <a:tr h="220867">
                <a:tc>
                  <a:txBody>
                    <a:bodyPr/>
                    <a:lstStyle/>
                    <a:p>
                      <a:pPr>
                        <a:lnSpc>
                          <a:spcPct val="100000"/>
                        </a:lnSpc>
                        <a:spcAft>
                          <a:spcPts val="0"/>
                        </a:spcAft>
                      </a:pPr>
                      <a:r>
                        <a:rPr lang="en-SG" sz="1200">
                          <a:effectLst/>
                        </a:rPr>
                        <a:t>153] </a:t>
                      </a:r>
                      <a:r>
                        <a:rPr lang="en-SG" sz="1200" u="sng">
                          <a:effectLst/>
                          <a:hlinkClick r:id="rId11"/>
                        </a:rPr>
                        <a:t>Jokowi</a:t>
                      </a:r>
                      <a:r>
                        <a:rPr lang="en-SG" sz="1200">
                          <a:effectLst/>
                        </a:rPr>
                        <a:t> (Politics / President 2014-now)</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45.9M</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57% / 43%</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3K / 218K</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1] Photography 50%</a:t>
                      </a:r>
                    </a:p>
                    <a:p>
                      <a:pPr>
                        <a:lnSpc>
                          <a:spcPct val="100000"/>
                        </a:lnSpc>
                        <a:spcAft>
                          <a:spcPts val="0"/>
                        </a:spcAft>
                      </a:pPr>
                      <a:r>
                        <a:rPr lang="en-SG" sz="1200">
                          <a:effectLst/>
                          <a:highlight>
                            <a:srgbClr val="FFFF00"/>
                          </a:highlight>
                        </a:rPr>
                        <a:t>2] Travel / Tourism 48%</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u="sng">
                          <a:effectLst/>
                          <a:hlinkClick r:id="rId12"/>
                        </a:rPr>
                        <a:t>1</a:t>
                      </a:r>
                      <a:r>
                        <a:rPr lang="en-SG" sz="1200">
                          <a:effectLst/>
                        </a:rPr>
                        <a:t> / </a:t>
                      </a:r>
                      <a:r>
                        <a:rPr lang="en-SG" sz="1200" u="sng">
                          <a:effectLst/>
                          <a:hlinkClick r:id="rId13"/>
                        </a:rPr>
                        <a:t>1</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extLst>
                  <a:ext uri="{0D108BD9-81ED-4DB2-BD59-A6C34878D82A}">
                    <a16:rowId xmlns:a16="http://schemas.microsoft.com/office/drawing/2014/main" val="3394038283"/>
                  </a:ext>
                </a:extLst>
              </a:tr>
              <a:tr h="263885">
                <a:tc>
                  <a:txBody>
                    <a:bodyPr/>
                    <a:lstStyle/>
                    <a:p>
                      <a:pPr>
                        <a:lnSpc>
                          <a:spcPct val="100000"/>
                        </a:lnSpc>
                        <a:spcAft>
                          <a:spcPts val="0"/>
                        </a:spcAft>
                      </a:pPr>
                      <a:r>
                        <a:rPr lang="en-SG" sz="1200">
                          <a:effectLst/>
                        </a:rPr>
                        <a:t>197] </a:t>
                      </a:r>
                      <a:r>
                        <a:rPr lang="en-SG" sz="1200" u="sng">
                          <a:effectLst/>
                          <a:hlinkClick r:id="rId14"/>
                        </a:rPr>
                        <a:t>natashawilona12</a:t>
                      </a:r>
                      <a:r>
                        <a:rPr lang="en-SG" sz="1200">
                          <a:effectLst/>
                        </a:rPr>
                        <a:t> (Celebrity / Model 2008-now)</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35.7M</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46% / 54%</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1K / 722K</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1] Beauty / Fashion 69%</a:t>
                      </a:r>
                    </a:p>
                    <a:p>
                      <a:pPr>
                        <a:lnSpc>
                          <a:spcPct val="100000"/>
                        </a:lnSpc>
                        <a:spcAft>
                          <a:spcPts val="0"/>
                        </a:spcAft>
                      </a:pPr>
                      <a:r>
                        <a:rPr lang="en-SG" sz="1200">
                          <a:effectLst/>
                          <a:highlight>
                            <a:srgbClr val="FFFF00"/>
                          </a:highlight>
                        </a:rPr>
                        <a:t>5] Travel / Tourism 42%</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u="sng">
                          <a:effectLst/>
                          <a:hlinkClick r:id="rId15"/>
                        </a:rPr>
                        <a:t>1</a:t>
                      </a:r>
                      <a:r>
                        <a:rPr lang="en-SG" sz="1200">
                          <a:effectLst/>
                        </a:rPr>
                        <a:t> / </a:t>
                      </a:r>
                      <a:r>
                        <a:rPr lang="en-SG" sz="1200" u="sng">
                          <a:effectLst/>
                          <a:hlinkClick r:id="rId16"/>
                        </a:rPr>
                        <a:t>9</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extLst>
                  <a:ext uri="{0D108BD9-81ED-4DB2-BD59-A6C34878D82A}">
                    <a16:rowId xmlns:a16="http://schemas.microsoft.com/office/drawing/2014/main" val="3044379247"/>
                  </a:ext>
                </a:extLst>
              </a:tr>
              <a:tr h="220867">
                <a:tc>
                  <a:txBody>
                    <a:bodyPr/>
                    <a:lstStyle/>
                    <a:p>
                      <a:pPr>
                        <a:lnSpc>
                          <a:spcPct val="100000"/>
                        </a:lnSpc>
                        <a:spcAft>
                          <a:spcPts val="0"/>
                        </a:spcAft>
                      </a:pPr>
                      <a:r>
                        <a:rPr lang="en-SG" sz="1200">
                          <a:effectLst/>
                        </a:rPr>
                        <a:t>502] </a:t>
                      </a:r>
                      <a:r>
                        <a:rPr lang="en-SG" sz="1200" u="sng">
                          <a:effectLst/>
                          <a:hlinkClick r:id="rId17"/>
                        </a:rPr>
                        <a:t>cita_citata</a:t>
                      </a:r>
                      <a:r>
                        <a:rPr lang="en-SG" sz="1200">
                          <a:effectLst/>
                        </a:rPr>
                        <a:t> (Celebrity / R&amp;B Singer 2014-now)</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14.5M</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56% / 54%</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3K / 7K</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1] Beauty / Fashion 63%</a:t>
                      </a:r>
                    </a:p>
                    <a:p>
                      <a:pPr>
                        <a:lnSpc>
                          <a:spcPct val="100000"/>
                        </a:lnSpc>
                        <a:spcAft>
                          <a:spcPts val="0"/>
                        </a:spcAft>
                      </a:pPr>
                      <a:r>
                        <a:rPr lang="en-SG" sz="1200">
                          <a:effectLst/>
                          <a:highlight>
                            <a:srgbClr val="FFFF00"/>
                          </a:highlight>
                        </a:rPr>
                        <a:t>3] Travel / Tourism 44%</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u="sng">
                          <a:effectLst/>
                          <a:hlinkClick r:id="rId18"/>
                        </a:rPr>
                        <a:t>0</a:t>
                      </a:r>
                      <a:r>
                        <a:rPr lang="en-SG" sz="1200">
                          <a:effectLst/>
                        </a:rPr>
                        <a:t> / </a:t>
                      </a:r>
                      <a:r>
                        <a:rPr lang="en-SG" sz="1200" u="sng">
                          <a:effectLst/>
                          <a:hlinkClick r:id="rId19"/>
                        </a:rPr>
                        <a:t>0</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extLst>
                  <a:ext uri="{0D108BD9-81ED-4DB2-BD59-A6C34878D82A}">
                    <a16:rowId xmlns:a16="http://schemas.microsoft.com/office/drawing/2014/main" val="1581267823"/>
                  </a:ext>
                </a:extLst>
              </a:tr>
              <a:tr h="263885">
                <a:tc>
                  <a:txBody>
                    <a:bodyPr/>
                    <a:lstStyle/>
                    <a:p>
                      <a:pPr>
                        <a:lnSpc>
                          <a:spcPct val="100000"/>
                        </a:lnSpc>
                        <a:spcAft>
                          <a:spcPts val="0"/>
                        </a:spcAft>
                      </a:pPr>
                      <a:r>
                        <a:rPr lang="en-SG" sz="1200">
                          <a:effectLst/>
                        </a:rPr>
                        <a:t>620] ayutingting92 (Celebrity / Singer 2006-now)</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44.9M</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38% / 62%</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9K / 103K</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2] Travel / Tourism 57%</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u="sng">
                          <a:effectLst/>
                          <a:hlinkClick r:id="rId20"/>
                        </a:rPr>
                        <a:t>1</a:t>
                      </a:r>
                      <a:r>
                        <a:rPr lang="en-SG" sz="1200">
                          <a:effectLst/>
                        </a:rPr>
                        <a:t> / </a:t>
                      </a:r>
                      <a:r>
                        <a:rPr lang="en-SG" sz="1200" u="sng">
                          <a:effectLst/>
                          <a:hlinkClick r:id="rId21"/>
                        </a:rPr>
                        <a:t>9</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extLst>
                  <a:ext uri="{0D108BD9-81ED-4DB2-BD59-A6C34878D82A}">
                    <a16:rowId xmlns:a16="http://schemas.microsoft.com/office/drawing/2014/main" val="1296896101"/>
                  </a:ext>
                </a:extLst>
              </a:tr>
              <a:tr h="220867">
                <a:tc>
                  <a:txBody>
                    <a:bodyPr/>
                    <a:lstStyle/>
                    <a:p>
                      <a:pPr>
                        <a:lnSpc>
                          <a:spcPct val="100000"/>
                        </a:lnSpc>
                        <a:spcAft>
                          <a:spcPts val="0"/>
                        </a:spcAft>
                      </a:pPr>
                      <a:r>
                        <a:rPr lang="en-SG" sz="1200">
                          <a:effectLst/>
                        </a:rPr>
                        <a:t>712] </a:t>
                      </a:r>
                      <a:r>
                        <a:rPr lang="en-SG" sz="1200" u="sng">
                          <a:effectLst/>
                          <a:hlinkClick r:id="rId22"/>
                        </a:rPr>
                        <a:t>titi_kamall</a:t>
                      </a:r>
                      <a:r>
                        <a:rPr lang="en-SG" sz="1200">
                          <a:effectLst/>
                        </a:rPr>
                        <a:t> (Celebrity / Actress 1996-now)</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12.6M</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36% / 64%</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5K / 16K</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1] Beauty / Fashion 60%</a:t>
                      </a:r>
                    </a:p>
                    <a:p>
                      <a:pPr>
                        <a:lnSpc>
                          <a:spcPct val="100000"/>
                        </a:lnSpc>
                        <a:spcAft>
                          <a:spcPts val="0"/>
                        </a:spcAft>
                      </a:pPr>
                      <a:r>
                        <a:rPr lang="en-SG" sz="1200">
                          <a:effectLst/>
                          <a:highlight>
                            <a:srgbClr val="FFFF00"/>
                          </a:highlight>
                        </a:rPr>
                        <a:t>3] Travel / Tourism 48%</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u="sng" dirty="0">
                          <a:effectLst/>
                          <a:hlinkClick r:id="rId23"/>
                        </a:rPr>
                        <a:t>1</a:t>
                      </a:r>
                      <a:r>
                        <a:rPr lang="en-SG" sz="1200" dirty="0">
                          <a:effectLst/>
                        </a:rPr>
                        <a:t> / </a:t>
                      </a:r>
                      <a:r>
                        <a:rPr lang="en-SG" sz="1200" u="sng" dirty="0">
                          <a:effectLst/>
                          <a:hlinkClick r:id="rId24"/>
                        </a:rPr>
                        <a:t>29</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extLst>
                  <a:ext uri="{0D108BD9-81ED-4DB2-BD59-A6C34878D82A}">
                    <a16:rowId xmlns:a16="http://schemas.microsoft.com/office/drawing/2014/main" val="2291115534"/>
                  </a:ext>
                </a:extLst>
              </a:tr>
              <a:tr h="220867">
                <a:tc>
                  <a:txBody>
                    <a:bodyPr/>
                    <a:lstStyle/>
                    <a:p>
                      <a:pPr>
                        <a:lnSpc>
                          <a:spcPct val="100000"/>
                        </a:lnSpc>
                        <a:spcAft>
                          <a:spcPts val="0"/>
                        </a:spcAft>
                      </a:pPr>
                      <a:r>
                        <a:rPr lang="en-SG" sz="1200">
                          <a:effectLst/>
                        </a:rPr>
                        <a:t>808] jscmila (Celebrity / Actress 2002-now)</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18.8M</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60% / 40%</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1K / 126K</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1] Beauty / Fashion 66%</a:t>
                      </a:r>
                    </a:p>
                    <a:p>
                      <a:pPr>
                        <a:lnSpc>
                          <a:spcPct val="100000"/>
                        </a:lnSpc>
                        <a:spcAft>
                          <a:spcPts val="0"/>
                        </a:spcAft>
                      </a:pPr>
                      <a:r>
                        <a:rPr lang="en-SG" sz="1200">
                          <a:effectLst/>
                          <a:highlight>
                            <a:srgbClr val="FFFF00"/>
                          </a:highlight>
                        </a:rPr>
                        <a:t>2] Travel / Tourism 56%</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u="sng">
                          <a:effectLst/>
                          <a:hlinkClick r:id="rId25"/>
                        </a:rPr>
                        <a:t>0</a:t>
                      </a:r>
                      <a:r>
                        <a:rPr lang="en-SG" sz="1200">
                          <a:effectLst/>
                        </a:rPr>
                        <a:t> / </a:t>
                      </a:r>
                      <a:r>
                        <a:rPr lang="en-SG" sz="1200" u="sng">
                          <a:effectLst/>
                          <a:hlinkClick r:id="rId26"/>
                        </a:rPr>
                        <a:t>4</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extLst>
                  <a:ext uri="{0D108BD9-81ED-4DB2-BD59-A6C34878D82A}">
                    <a16:rowId xmlns:a16="http://schemas.microsoft.com/office/drawing/2014/main" val="3464116132"/>
                  </a:ext>
                </a:extLst>
              </a:tr>
              <a:tr h="310328">
                <a:tc>
                  <a:txBody>
                    <a:bodyPr/>
                    <a:lstStyle/>
                    <a:p>
                      <a:pPr>
                        <a:lnSpc>
                          <a:spcPct val="100000"/>
                        </a:lnSpc>
                        <a:spcAft>
                          <a:spcPts val="0"/>
                        </a:spcAft>
                      </a:pPr>
                      <a:r>
                        <a:rPr lang="en-SG" sz="1200" dirty="0">
                          <a:effectLst/>
                        </a:rPr>
                        <a:t>1544] </a:t>
                      </a:r>
                      <a:r>
                        <a:rPr lang="en-SG" sz="1200" u="sng" dirty="0" err="1">
                          <a:effectLst/>
                          <a:hlinkClick r:id="rId27"/>
                        </a:rPr>
                        <a:t>rantymaria</a:t>
                      </a:r>
                      <a:r>
                        <a:rPr lang="en-SG" sz="1200" dirty="0">
                          <a:effectLst/>
                        </a:rPr>
                        <a:t> (Celebrity / Actress 2006-now)</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8M</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49% / 51%</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544 / 116K</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1] Travel / Tourism 53%</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u="sng">
                          <a:effectLst/>
                          <a:hlinkClick r:id="rId28"/>
                        </a:rPr>
                        <a:t>0</a:t>
                      </a:r>
                      <a:r>
                        <a:rPr lang="en-SG" sz="1200">
                          <a:effectLst/>
                        </a:rPr>
                        <a:t> / </a:t>
                      </a:r>
                      <a:r>
                        <a:rPr lang="en-SG" sz="1200" u="sng">
                          <a:effectLst/>
                          <a:hlinkClick r:id="rId29"/>
                        </a:rPr>
                        <a:t>2</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extLst>
                  <a:ext uri="{0D108BD9-81ED-4DB2-BD59-A6C34878D82A}">
                    <a16:rowId xmlns:a16="http://schemas.microsoft.com/office/drawing/2014/main" val="3437089949"/>
                  </a:ext>
                </a:extLst>
              </a:tr>
              <a:tr h="174423">
                <a:tc>
                  <a:txBody>
                    <a:bodyPr/>
                    <a:lstStyle/>
                    <a:p>
                      <a:pPr>
                        <a:lnSpc>
                          <a:spcPct val="100000"/>
                        </a:lnSpc>
                        <a:spcAft>
                          <a:spcPts val="0"/>
                        </a:spcAft>
                      </a:pPr>
                      <a:r>
                        <a:rPr lang="en-SG" sz="1200">
                          <a:effectLst/>
                        </a:rPr>
                        <a:t>B+ </a:t>
                      </a:r>
                      <a:r>
                        <a:rPr lang="en-SG" sz="1200" u="sng">
                          <a:effectLst/>
                          <a:highlight>
                            <a:srgbClr val="FFFF00"/>
                          </a:highlight>
                          <a:hlinkClick r:id="rId30"/>
                        </a:rPr>
                        <a:t>Traveloka</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681K</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43% / 57%</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1,691</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1] Travel / Tourism 73%</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u="sng">
                          <a:effectLst/>
                          <a:highlight>
                            <a:srgbClr val="FFFF00"/>
                          </a:highlight>
                          <a:hlinkClick r:id="rId31"/>
                        </a:rPr>
                        <a:t>4</a:t>
                      </a:r>
                      <a:r>
                        <a:rPr lang="en-SG" sz="1200">
                          <a:effectLst/>
                        </a:rPr>
                        <a:t> / 15</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extLst>
                  <a:ext uri="{0D108BD9-81ED-4DB2-BD59-A6C34878D82A}">
                    <a16:rowId xmlns:a16="http://schemas.microsoft.com/office/drawing/2014/main" val="3686716608"/>
                  </a:ext>
                </a:extLst>
              </a:tr>
              <a:tr h="220867">
                <a:tc>
                  <a:txBody>
                    <a:bodyPr/>
                    <a:lstStyle/>
                    <a:p>
                      <a:pPr>
                        <a:lnSpc>
                          <a:spcPct val="100000"/>
                        </a:lnSpc>
                        <a:spcAft>
                          <a:spcPts val="0"/>
                        </a:spcAft>
                      </a:pPr>
                      <a:r>
                        <a:rPr lang="en-SG" sz="1200">
                          <a:effectLst/>
                        </a:rPr>
                        <a:t>B+ </a:t>
                      </a:r>
                      <a:r>
                        <a:rPr lang="en-SG" sz="1200" u="sng">
                          <a:effectLst/>
                          <a:hlinkClick r:id="rId32"/>
                        </a:rPr>
                        <a:t>dede inoen</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3.68M</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 </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u="sng">
                          <a:effectLst/>
                          <a:hlinkClick r:id="rId33"/>
                        </a:rPr>
                        <a:t>817</a:t>
                      </a:r>
                      <a:r>
                        <a:rPr lang="en-SG" sz="1200">
                          <a:effectLst/>
                        </a:rPr>
                        <a:t> / 2,889</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1] Gourmet</a:t>
                      </a:r>
                    </a:p>
                    <a:p>
                      <a:pPr>
                        <a:lnSpc>
                          <a:spcPct val="100000"/>
                        </a:lnSpc>
                        <a:spcAft>
                          <a:spcPts val="0"/>
                        </a:spcAft>
                      </a:pPr>
                      <a:r>
                        <a:rPr lang="en-SG" sz="1200">
                          <a:effectLst/>
                        </a:rPr>
                        <a:t>2] </a:t>
                      </a:r>
                      <a:r>
                        <a:rPr lang="en-SG" sz="1200" u="sng">
                          <a:effectLst/>
                          <a:hlinkClick r:id="rId34"/>
                        </a:rPr>
                        <a:t>Travel</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u="sng">
                          <a:effectLst/>
                          <a:hlinkClick r:id="rId35"/>
                        </a:rPr>
                        <a:t>0</a:t>
                      </a:r>
                      <a:r>
                        <a:rPr lang="en-SG" sz="1200">
                          <a:effectLst/>
                        </a:rPr>
                        <a:t> / </a:t>
                      </a:r>
                      <a:r>
                        <a:rPr lang="en-SG" sz="1200" u="sng">
                          <a:effectLst/>
                          <a:hlinkClick r:id="rId36"/>
                        </a:rPr>
                        <a:t>5</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extLst>
                  <a:ext uri="{0D108BD9-81ED-4DB2-BD59-A6C34878D82A}">
                    <a16:rowId xmlns:a16="http://schemas.microsoft.com/office/drawing/2014/main" val="775589481"/>
                  </a:ext>
                </a:extLst>
              </a:tr>
              <a:tr h="220867">
                <a:tc>
                  <a:txBody>
                    <a:bodyPr/>
                    <a:lstStyle/>
                    <a:p>
                      <a:pPr>
                        <a:lnSpc>
                          <a:spcPct val="100000"/>
                        </a:lnSpc>
                        <a:spcAft>
                          <a:spcPts val="0"/>
                        </a:spcAft>
                      </a:pPr>
                      <a:r>
                        <a:rPr lang="en-SG" sz="1200">
                          <a:effectLst/>
                        </a:rPr>
                        <a:t>B+ </a:t>
                      </a:r>
                      <a:r>
                        <a:rPr lang="en-SG" sz="1200" u="sng">
                          <a:effectLst/>
                          <a:hlinkClick r:id="rId37"/>
                        </a:rPr>
                        <a:t>Hungry Fever</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458K</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 </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490 / 6.2K</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1] Gourmet</a:t>
                      </a:r>
                    </a:p>
                    <a:p>
                      <a:pPr>
                        <a:lnSpc>
                          <a:spcPct val="100000"/>
                        </a:lnSpc>
                        <a:spcAft>
                          <a:spcPts val="0"/>
                        </a:spcAft>
                      </a:pPr>
                      <a:r>
                        <a:rPr lang="en-SG" sz="1200">
                          <a:effectLst/>
                        </a:rPr>
                        <a:t>2] Voyage</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0 / </a:t>
                      </a:r>
                      <a:r>
                        <a:rPr lang="en-SG" sz="1200" u="sng">
                          <a:effectLst/>
                          <a:hlinkClick r:id="rId38"/>
                        </a:rPr>
                        <a:t>15</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extLst>
                  <a:ext uri="{0D108BD9-81ED-4DB2-BD59-A6C34878D82A}">
                    <a16:rowId xmlns:a16="http://schemas.microsoft.com/office/drawing/2014/main" val="3906889971"/>
                  </a:ext>
                </a:extLst>
              </a:tr>
              <a:tr h="174423">
                <a:tc>
                  <a:txBody>
                    <a:bodyPr/>
                    <a:lstStyle/>
                    <a:p>
                      <a:pPr>
                        <a:lnSpc>
                          <a:spcPct val="100000"/>
                        </a:lnSpc>
                        <a:spcAft>
                          <a:spcPts val="0"/>
                        </a:spcAft>
                      </a:pPr>
                      <a:r>
                        <a:rPr lang="en-SG" sz="1200">
                          <a:effectLst/>
                        </a:rPr>
                        <a:t>B+ </a:t>
                      </a:r>
                      <a:r>
                        <a:rPr lang="en-SG" sz="1200" u="sng">
                          <a:effectLst/>
                          <a:hlinkClick r:id="rId39"/>
                        </a:rPr>
                        <a:t>Trevo Indonesia</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29.8k</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 </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622 / </a:t>
                      </a:r>
                      <a:r>
                        <a:rPr lang="en-SG" sz="1200" u="sng">
                          <a:effectLst/>
                          <a:hlinkClick r:id="rId40"/>
                        </a:rPr>
                        <a:t>997</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1] Transport</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u="sng">
                          <a:effectLst/>
                          <a:hlinkClick r:id="rId41"/>
                        </a:rPr>
                        <a:t>0</a:t>
                      </a:r>
                      <a:r>
                        <a:rPr lang="en-SG" sz="1200">
                          <a:effectLst/>
                        </a:rPr>
                        <a:t> / </a:t>
                      </a:r>
                      <a:r>
                        <a:rPr lang="en-SG" sz="1200" u="sng">
                          <a:effectLst/>
                          <a:hlinkClick r:id="rId42"/>
                        </a:rPr>
                        <a:t>5</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extLst>
                  <a:ext uri="{0D108BD9-81ED-4DB2-BD59-A6C34878D82A}">
                    <a16:rowId xmlns:a16="http://schemas.microsoft.com/office/drawing/2014/main" val="3506817246"/>
                  </a:ext>
                </a:extLst>
              </a:tr>
              <a:tr h="174423">
                <a:tc>
                  <a:txBody>
                    <a:bodyPr/>
                    <a:lstStyle/>
                    <a:p>
                      <a:pPr>
                        <a:lnSpc>
                          <a:spcPct val="100000"/>
                        </a:lnSpc>
                        <a:spcAft>
                          <a:spcPts val="0"/>
                        </a:spcAft>
                      </a:pPr>
                      <a:r>
                        <a:rPr lang="en-SG" sz="1200" dirty="0">
                          <a:effectLst/>
                        </a:rPr>
                        <a:t>C+ </a:t>
                      </a:r>
                      <a:r>
                        <a:rPr lang="en-SG" sz="1200" u="sng" dirty="0">
                          <a:effectLst/>
                          <a:hlinkClick r:id="rId43"/>
                        </a:rPr>
                        <a:t>Kasih </a:t>
                      </a:r>
                      <a:r>
                        <a:rPr lang="en-SG" sz="1200" u="sng" dirty="0" err="1">
                          <a:effectLst/>
                          <a:hlinkClick r:id="rId43"/>
                        </a:rPr>
                        <a:t>Anggara</a:t>
                      </a:r>
                      <a:r>
                        <a:rPr lang="en-SG" sz="1200" u="sng" dirty="0">
                          <a:effectLst/>
                          <a:hlinkClick r:id="rId43"/>
                        </a:rPr>
                        <a:t> channel</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1.09K</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 </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155</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a:effectLst/>
                        </a:rPr>
                        <a:t>“Singapore holiday activities for Indonesian”</a:t>
                      </a:r>
                      <a:endParaRPr lang="en-SG" sz="120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tc>
                  <a:txBody>
                    <a:bodyPr/>
                    <a:lstStyle/>
                    <a:p>
                      <a:pPr>
                        <a:lnSpc>
                          <a:spcPct val="100000"/>
                        </a:lnSpc>
                        <a:spcAft>
                          <a:spcPts val="0"/>
                        </a:spcAft>
                      </a:pPr>
                      <a:r>
                        <a:rPr lang="en-SG" sz="1200" u="sng" dirty="0">
                          <a:effectLst/>
                          <a:highlight>
                            <a:srgbClr val="FFFF00"/>
                          </a:highlight>
                          <a:hlinkClick r:id="rId44"/>
                        </a:rPr>
                        <a:t>18</a:t>
                      </a:r>
                      <a:r>
                        <a:rPr lang="en-SG" sz="1200" dirty="0">
                          <a:effectLst/>
                        </a:rPr>
                        <a:t> / 130</a:t>
                      </a:r>
                      <a:endParaRPr lang="en-SG"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1349" marR="31349" marT="0" marB="0"/>
                </a:tc>
                <a:extLst>
                  <a:ext uri="{0D108BD9-81ED-4DB2-BD59-A6C34878D82A}">
                    <a16:rowId xmlns:a16="http://schemas.microsoft.com/office/drawing/2014/main" val="2744376529"/>
                  </a:ext>
                </a:extLst>
              </a:tr>
            </a:tbl>
          </a:graphicData>
        </a:graphic>
      </p:graphicFrame>
    </p:spTree>
    <p:extLst>
      <p:ext uri="{BB962C8B-B14F-4D97-AF65-F5344CB8AC3E}">
        <p14:creationId xmlns:p14="http://schemas.microsoft.com/office/powerpoint/2010/main" val="3829416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B7D79-FD62-B377-7602-F99D40708895}"/>
              </a:ext>
            </a:extLst>
          </p:cNvPr>
          <p:cNvSpPr>
            <a:spLocks noGrp="1"/>
          </p:cNvSpPr>
          <p:nvPr>
            <p:ph type="title"/>
          </p:nvPr>
        </p:nvSpPr>
        <p:spPr/>
        <p:txBody>
          <a:bodyPr/>
          <a:lstStyle/>
          <a:p>
            <a:r>
              <a:rPr lang="en-US" dirty="0"/>
              <a:t>Diving into Social Media </a:t>
            </a:r>
          </a:p>
        </p:txBody>
      </p:sp>
      <p:sp>
        <p:nvSpPr>
          <p:cNvPr id="3" name="Vertical Text Placeholder 2">
            <a:extLst>
              <a:ext uri="{FF2B5EF4-FFF2-40B4-BE49-F238E27FC236}">
                <a16:creationId xmlns:a16="http://schemas.microsoft.com/office/drawing/2014/main" id="{4964E56C-6417-460F-F3EE-2EDB7C547F2C}"/>
              </a:ext>
            </a:extLst>
          </p:cNvPr>
          <p:cNvSpPr>
            <a:spLocks noGrp="1"/>
          </p:cNvSpPr>
          <p:nvPr>
            <p:ph type="body" orient="vert" idx="1"/>
          </p:nvPr>
        </p:nvSpPr>
        <p:spPr>
          <a:xfrm rot="16200000">
            <a:off x="1237708" y="2710046"/>
            <a:ext cx="2152481" cy="3273229"/>
          </a:xfrm>
        </p:spPr>
        <p:txBody>
          <a:bodyPr>
            <a:normAutofit/>
          </a:bodyPr>
          <a:lstStyle/>
          <a:p>
            <a:r>
              <a:rPr lang="en-US" dirty="0"/>
              <a:t>Instagram</a:t>
            </a:r>
          </a:p>
          <a:p>
            <a:pPr lvl="1"/>
            <a:r>
              <a:rPr lang="en-US" dirty="0"/>
              <a:t>Is a more photo centric social media platform</a:t>
            </a:r>
          </a:p>
          <a:p>
            <a:pPr lvl="1"/>
            <a:r>
              <a:rPr lang="en-US" dirty="0"/>
              <a:t>the average character count per user’s post is about 130-150</a:t>
            </a:r>
          </a:p>
          <a:p>
            <a:pPr lvl="1"/>
            <a:endParaRPr lang="en-US" dirty="0"/>
          </a:p>
        </p:txBody>
      </p:sp>
      <p:sp>
        <p:nvSpPr>
          <p:cNvPr id="4" name="Vertical Text Placeholder 2">
            <a:extLst>
              <a:ext uri="{FF2B5EF4-FFF2-40B4-BE49-F238E27FC236}">
                <a16:creationId xmlns:a16="http://schemas.microsoft.com/office/drawing/2014/main" id="{284FC7A0-1B40-3CF6-28C1-882FB169FDB7}"/>
              </a:ext>
            </a:extLst>
          </p:cNvPr>
          <p:cNvSpPr txBox="1">
            <a:spLocks/>
          </p:cNvSpPr>
          <p:nvPr/>
        </p:nvSpPr>
        <p:spPr>
          <a:xfrm rot="16200000">
            <a:off x="5483309" y="2856094"/>
            <a:ext cx="2444581" cy="3273229"/>
          </a:xfrm>
          <a:prstGeom prst="rect">
            <a:avLst/>
          </a:prstGeom>
        </p:spPr>
        <p:txBody>
          <a:bodyPr vert="eaVert"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META(Facebook)</a:t>
            </a:r>
          </a:p>
          <a:p>
            <a:pPr lvl="1"/>
            <a:r>
              <a:rPr lang="en-US" dirty="0"/>
              <a:t>User posts are more text centric as photos are more commonly posted into 1 post for separation</a:t>
            </a:r>
          </a:p>
          <a:p>
            <a:pPr lvl="1"/>
            <a:r>
              <a:rPr lang="en-US" dirty="0"/>
              <a:t>The average character count per post is about 80-100</a:t>
            </a:r>
          </a:p>
          <a:p>
            <a:pPr lvl="1"/>
            <a:endParaRPr lang="en-US" dirty="0"/>
          </a:p>
        </p:txBody>
      </p:sp>
      <p:pic>
        <p:nvPicPr>
          <p:cNvPr id="6" name="Picture 5">
            <a:extLst>
              <a:ext uri="{FF2B5EF4-FFF2-40B4-BE49-F238E27FC236}">
                <a16:creationId xmlns:a16="http://schemas.microsoft.com/office/drawing/2014/main" id="{77C529BE-3760-D1F0-EE2A-369F8F22CD40}"/>
              </a:ext>
            </a:extLst>
          </p:cNvPr>
          <p:cNvPicPr>
            <a:picLocks noChangeAspect="1"/>
          </p:cNvPicPr>
          <p:nvPr/>
        </p:nvPicPr>
        <p:blipFill>
          <a:blip r:embed="rId3"/>
          <a:stretch>
            <a:fillRect/>
          </a:stretch>
        </p:blipFill>
        <p:spPr>
          <a:xfrm>
            <a:off x="5878752" y="1485900"/>
            <a:ext cx="1653694" cy="1528763"/>
          </a:xfrm>
          <a:prstGeom prst="rect">
            <a:avLst/>
          </a:prstGeom>
        </p:spPr>
      </p:pic>
      <p:pic>
        <p:nvPicPr>
          <p:cNvPr id="8" name="Picture 7">
            <a:extLst>
              <a:ext uri="{FF2B5EF4-FFF2-40B4-BE49-F238E27FC236}">
                <a16:creationId xmlns:a16="http://schemas.microsoft.com/office/drawing/2014/main" id="{09D2520D-3A6F-A54D-E794-029F95977039}"/>
              </a:ext>
            </a:extLst>
          </p:cNvPr>
          <p:cNvPicPr>
            <a:picLocks noChangeAspect="1"/>
          </p:cNvPicPr>
          <p:nvPr/>
        </p:nvPicPr>
        <p:blipFill>
          <a:blip r:embed="rId4"/>
          <a:stretch>
            <a:fillRect/>
          </a:stretch>
        </p:blipFill>
        <p:spPr>
          <a:xfrm>
            <a:off x="1759116" y="1656285"/>
            <a:ext cx="1109663" cy="1187992"/>
          </a:xfrm>
          <a:prstGeom prst="rect">
            <a:avLst/>
          </a:prstGeom>
        </p:spPr>
      </p:pic>
    </p:spTree>
    <p:extLst>
      <p:ext uri="{BB962C8B-B14F-4D97-AF65-F5344CB8AC3E}">
        <p14:creationId xmlns:p14="http://schemas.microsoft.com/office/powerpoint/2010/main" val="30883992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271BE-9235-1CAE-6459-CC78C2592ACD}"/>
              </a:ext>
            </a:extLst>
          </p:cNvPr>
          <p:cNvSpPr>
            <a:spLocks noGrp="1"/>
          </p:cNvSpPr>
          <p:nvPr>
            <p:ph type="title"/>
          </p:nvPr>
        </p:nvSpPr>
        <p:spPr>
          <a:xfrm>
            <a:off x="677334" y="609600"/>
            <a:ext cx="8596668" cy="1320800"/>
          </a:xfrm>
        </p:spPr>
        <p:txBody>
          <a:bodyPr>
            <a:normAutofit fontScale="90000"/>
          </a:bodyPr>
          <a:lstStyle/>
          <a:p>
            <a:r>
              <a:rPr lang="en-SG" dirty="0">
                <a:hlinkClick r:id="rId3"/>
              </a:rPr>
              <a:t>https://youtu.be/HF56-DomhoE</a:t>
            </a:r>
            <a:br>
              <a:rPr lang="en-SG" dirty="0"/>
            </a:br>
            <a:r>
              <a:rPr lang="en-SG" dirty="0"/>
              <a:t>2022 March </a:t>
            </a:r>
            <a:r>
              <a:rPr lang="en-SG" b="1" dirty="0"/>
              <a:t>09</a:t>
            </a:r>
            <a:r>
              <a:rPr lang="en-SG" baseline="30000" dirty="0"/>
              <a:t>th</a:t>
            </a:r>
            <a:r>
              <a:rPr lang="en-SG" dirty="0"/>
              <a:t> (294 views)</a:t>
            </a:r>
            <a:br>
              <a:rPr lang="en-SG" dirty="0"/>
            </a:br>
            <a:r>
              <a:rPr lang="en-SG" dirty="0"/>
              <a:t>94 likes 312 comments</a:t>
            </a:r>
          </a:p>
        </p:txBody>
      </p:sp>
      <p:pic>
        <p:nvPicPr>
          <p:cNvPr id="4" name="Content Placeholder 3">
            <a:extLst>
              <a:ext uri="{FF2B5EF4-FFF2-40B4-BE49-F238E27FC236}">
                <a16:creationId xmlns:a16="http://schemas.microsoft.com/office/drawing/2014/main" id="{4C7E0D80-2D85-4266-9F3B-95CFCA91F08D}"/>
              </a:ext>
            </a:extLst>
          </p:cNvPr>
          <p:cNvPicPr>
            <a:picLocks noGrp="1" noChangeAspect="1"/>
          </p:cNvPicPr>
          <p:nvPr>
            <p:ph idx="1"/>
          </p:nvPr>
        </p:nvPicPr>
        <p:blipFill rotWithShape="1">
          <a:blip r:embed="rId4"/>
          <a:srcRect l="1554" t="7579"/>
          <a:stretch/>
        </p:blipFill>
        <p:spPr>
          <a:xfrm>
            <a:off x="677863" y="2542945"/>
            <a:ext cx="11347882" cy="2508481"/>
          </a:xfrm>
          <a:prstGeom prst="rect">
            <a:avLst/>
          </a:prstGeom>
        </p:spPr>
      </p:pic>
      <p:sp>
        <p:nvSpPr>
          <p:cNvPr id="7" name="Title 1">
            <a:extLst>
              <a:ext uri="{FF2B5EF4-FFF2-40B4-BE49-F238E27FC236}">
                <a16:creationId xmlns:a16="http://schemas.microsoft.com/office/drawing/2014/main" id="{7D424266-DBE1-BDFC-AD38-FB30CDCCB365}"/>
              </a:ext>
            </a:extLst>
          </p:cNvPr>
          <p:cNvSpPr txBox="1">
            <a:spLocks/>
          </p:cNvSpPr>
          <p:nvPr/>
        </p:nvSpPr>
        <p:spPr>
          <a:xfrm>
            <a:off x="677334" y="5394036"/>
            <a:ext cx="9861357" cy="1209964"/>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2000" dirty="0">
                <a:solidFill>
                  <a:schemeClr val="tx1"/>
                </a:solidFill>
              </a:rPr>
              <a:t>"</a:t>
            </a:r>
            <a:r>
              <a:rPr lang="en-US" sz="2000" dirty="0" err="1">
                <a:solidFill>
                  <a:schemeClr val="tx1"/>
                </a:solidFill>
              </a:rPr>
              <a:t>indah</a:t>
            </a:r>
            <a:r>
              <a:rPr lang="en-US" sz="2000" dirty="0">
                <a:solidFill>
                  <a:schemeClr val="tx1"/>
                </a:solidFill>
              </a:rPr>
              <a:t>" (Bahasa Indonesian detected online Google Translate) : </a:t>
            </a:r>
            <a:r>
              <a:rPr lang="en-US" sz="2000" b="1" dirty="0">
                <a:solidFill>
                  <a:schemeClr val="accent2"/>
                </a:solidFill>
              </a:rPr>
              <a:t>Beautiful</a:t>
            </a:r>
          </a:p>
          <a:p>
            <a:pPr>
              <a:lnSpc>
                <a:spcPct val="90000"/>
              </a:lnSpc>
            </a:pPr>
            <a:endParaRPr lang="en-US" sz="2000" b="1" dirty="0">
              <a:solidFill>
                <a:schemeClr val="accent2"/>
              </a:solidFill>
            </a:endParaRPr>
          </a:p>
          <a:p>
            <a:pPr>
              <a:lnSpc>
                <a:spcPct val="90000"/>
              </a:lnSpc>
            </a:pPr>
            <a:r>
              <a:rPr lang="en-US" sz="2000" dirty="0">
                <a:solidFill>
                  <a:schemeClr val="tx1"/>
                </a:solidFill>
              </a:rPr>
              <a:t>"</a:t>
            </a:r>
            <a:r>
              <a:rPr lang="en-US" sz="2000" dirty="0" err="1">
                <a:solidFill>
                  <a:schemeClr val="tx1"/>
                </a:solidFill>
              </a:rPr>
              <a:t>tempat</a:t>
            </a:r>
            <a:r>
              <a:rPr lang="en-US" sz="2000" dirty="0">
                <a:solidFill>
                  <a:schemeClr val="tx1"/>
                </a:solidFill>
              </a:rPr>
              <a:t>" (Bahasa Indonesian detected online Google Translate) : </a:t>
            </a:r>
            <a:r>
              <a:rPr lang="en-US" sz="2000" b="1" dirty="0">
                <a:solidFill>
                  <a:schemeClr val="accent2"/>
                </a:solidFill>
              </a:rPr>
              <a:t>Place</a:t>
            </a:r>
          </a:p>
        </p:txBody>
      </p:sp>
    </p:spTree>
    <p:extLst>
      <p:ext uri="{BB962C8B-B14F-4D97-AF65-F5344CB8AC3E}">
        <p14:creationId xmlns:p14="http://schemas.microsoft.com/office/powerpoint/2010/main" val="38909692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271BE-9235-1CAE-6459-CC78C2592ACD}"/>
              </a:ext>
            </a:extLst>
          </p:cNvPr>
          <p:cNvSpPr>
            <a:spLocks noGrp="1"/>
          </p:cNvSpPr>
          <p:nvPr>
            <p:ph type="title"/>
          </p:nvPr>
        </p:nvSpPr>
        <p:spPr>
          <a:xfrm>
            <a:off x="677334" y="609600"/>
            <a:ext cx="8596668" cy="1320800"/>
          </a:xfrm>
        </p:spPr>
        <p:txBody>
          <a:bodyPr>
            <a:normAutofit fontScale="90000"/>
          </a:bodyPr>
          <a:lstStyle/>
          <a:p>
            <a:r>
              <a:rPr lang="en-SG" dirty="0">
                <a:hlinkClick r:id="rId3"/>
              </a:rPr>
              <a:t>https://youtu.be/ZSam8qi7jm8</a:t>
            </a:r>
            <a:r>
              <a:rPr lang="en-SG" dirty="0"/>
              <a:t> </a:t>
            </a:r>
            <a:br>
              <a:rPr lang="en-SG" dirty="0"/>
            </a:br>
            <a:r>
              <a:rPr lang="en-SG" dirty="0"/>
              <a:t>2022 March </a:t>
            </a:r>
            <a:r>
              <a:rPr lang="en-SG" b="1" dirty="0"/>
              <a:t>27</a:t>
            </a:r>
            <a:r>
              <a:rPr lang="en-SG" baseline="30000" dirty="0"/>
              <a:t>th</a:t>
            </a:r>
            <a:r>
              <a:rPr lang="en-SG" dirty="0"/>
              <a:t> (264 views)</a:t>
            </a:r>
            <a:br>
              <a:rPr lang="en-SG" dirty="0"/>
            </a:br>
            <a:r>
              <a:rPr lang="en-SG" dirty="0"/>
              <a:t>86 likes 259 comments</a:t>
            </a:r>
          </a:p>
        </p:txBody>
      </p:sp>
      <p:pic>
        <p:nvPicPr>
          <p:cNvPr id="4" name="Content Placeholder 3">
            <a:extLst>
              <a:ext uri="{FF2B5EF4-FFF2-40B4-BE49-F238E27FC236}">
                <a16:creationId xmlns:a16="http://schemas.microsoft.com/office/drawing/2014/main" id="{4C7E0D80-2D85-4266-9F3B-95CFCA91F08D}"/>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263" b="263"/>
          <a:stretch/>
        </p:blipFill>
        <p:spPr>
          <a:xfrm>
            <a:off x="677863" y="2542945"/>
            <a:ext cx="11347882" cy="2508481"/>
          </a:xfrm>
          <a:prstGeom prst="rect">
            <a:avLst/>
          </a:prstGeom>
        </p:spPr>
      </p:pic>
      <p:sp>
        <p:nvSpPr>
          <p:cNvPr id="7" name="Title 1">
            <a:extLst>
              <a:ext uri="{FF2B5EF4-FFF2-40B4-BE49-F238E27FC236}">
                <a16:creationId xmlns:a16="http://schemas.microsoft.com/office/drawing/2014/main" id="{7D424266-DBE1-BDFC-AD38-FB30CDCCB365}"/>
              </a:ext>
            </a:extLst>
          </p:cNvPr>
          <p:cNvSpPr txBox="1">
            <a:spLocks/>
          </p:cNvSpPr>
          <p:nvPr/>
        </p:nvSpPr>
        <p:spPr>
          <a:xfrm>
            <a:off x="677334" y="5394036"/>
            <a:ext cx="9861357" cy="1209964"/>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2000" dirty="0">
                <a:solidFill>
                  <a:schemeClr val="tx1"/>
                </a:solidFill>
              </a:rPr>
              <a:t>"</a:t>
            </a:r>
            <a:r>
              <a:rPr lang="en-US" sz="2000" dirty="0" err="1">
                <a:solidFill>
                  <a:schemeClr val="tx1"/>
                </a:solidFill>
              </a:rPr>
              <a:t>sekali</a:t>
            </a:r>
            <a:r>
              <a:rPr lang="en-US" sz="2000" dirty="0">
                <a:solidFill>
                  <a:schemeClr val="tx1"/>
                </a:solidFill>
              </a:rPr>
              <a:t>" (Bahasa Indonesian detected online Google Translate) : </a:t>
            </a:r>
            <a:r>
              <a:rPr lang="en-US" sz="2000" b="1" dirty="0">
                <a:solidFill>
                  <a:schemeClr val="accent2"/>
                </a:solidFill>
              </a:rPr>
              <a:t>Very</a:t>
            </a:r>
          </a:p>
          <a:p>
            <a:pPr>
              <a:lnSpc>
                <a:spcPct val="90000"/>
              </a:lnSpc>
            </a:pPr>
            <a:endParaRPr lang="en-US" sz="2000" b="1" dirty="0">
              <a:solidFill>
                <a:schemeClr val="accent2"/>
              </a:solidFill>
            </a:endParaRPr>
          </a:p>
          <a:p>
            <a:pPr>
              <a:lnSpc>
                <a:spcPct val="90000"/>
              </a:lnSpc>
            </a:pPr>
            <a:r>
              <a:rPr lang="en-US" sz="2000" dirty="0">
                <a:solidFill>
                  <a:schemeClr val="tx1"/>
                </a:solidFill>
              </a:rPr>
              <a:t>"</a:t>
            </a:r>
            <a:r>
              <a:rPr lang="en-US" sz="2000" dirty="0" err="1">
                <a:solidFill>
                  <a:schemeClr val="tx1"/>
                </a:solidFill>
              </a:rPr>
              <a:t>kak</a:t>
            </a:r>
            <a:r>
              <a:rPr lang="en-US" sz="2000" dirty="0">
                <a:solidFill>
                  <a:schemeClr val="tx1"/>
                </a:solidFill>
              </a:rPr>
              <a:t>" (Bahasa Indonesian online Google Translate) : </a:t>
            </a:r>
            <a:r>
              <a:rPr lang="en-US" sz="2000" b="1" dirty="0">
                <a:solidFill>
                  <a:schemeClr val="accent2"/>
                </a:solidFill>
              </a:rPr>
              <a:t>Sis</a:t>
            </a:r>
          </a:p>
        </p:txBody>
      </p:sp>
    </p:spTree>
    <p:extLst>
      <p:ext uri="{BB962C8B-B14F-4D97-AF65-F5344CB8AC3E}">
        <p14:creationId xmlns:p14="http://schemas.microsoft.com/office/powerpoint/2010/main" val="8358108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53346-B87D-99D4-F60E-DA20B471C5B6}"/>
              </a:ext>
            </a:extLst>
          </p:cNvPr>
          <p:cNvSpPr>
            <a:spLocks noGrp="1"/>
          </p:cNvSpPr>
          <p:nvPr>
            <p:ph type="ctrTitle"/>
          </p:nvPr>
        </p:nvSpPr>
        <p:spPr/>
        <p:txBody>
          <a:bodyPr/>
          <a:lstStyle/>
          <a:p>
            <a:r>
              <a:rPr lang="en-US" dirty="0"/>
              <a:t>Data Collection</a:t>
            </a:r>
          </a:p>
        </p:txBody>
      </p:sp>
      <p:sp>
        <p:nvSpPr>
          <p:cNvPr id="3" name="Subtitle 2">
            <a:extLst>
              <a:ext uri="{FF2B5EF4-FFF2-40B4-BE49-F238E27FC236}">
                <a16:creationId xmlns:a16="http://schemas.microsoft.com/office/drawing/2014/main" id="{AF256B93-6375-E09C-14A3-73175671366B}"/>
              </a:ext>
            </a:extLst>
          </p:cNvPr>
          <p:cNvSpPr>
            <a:spLocks noGrp="1"/>
          </p:cNvSpPr>
          <p:nvPr>
            <p:ph type="subTitle" idx="1"/>
          </p:nvPr>
        </p:nvSpPr>
        <p:spPr/>
        <p:txBody>
          <a:bodyPr/>
          <a:lstStyle/>
          <a:p>
            <a:r>
              <a:rPr lang="en-US" dirty="0"/>
              <a:t>Overcoming repetitive automation blockage by ‘Bot Detection’</a:t>
            </a:r>
          </a:p>
          <a:p>
            <a:r>
              <a:rPr lang="en-US" dirty="0"/>
              <a:t>with readily available tools for speed + F.O.C.</a:t>
            </a:r>
          </a:p>
        </p:txBody>
      </p:sp>
    </p:spTree>
    <p:extLst>
      <p:ext uri="{BB962C8B-B14F-4D97-AF65-F5344CB8AC3E}">
        <p14:creationId xmlns:p14="http://schemas.microsoft.com/office/powerpoint/2010/main" val="31692096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545D0-BACA-9637-07E0-27233BEE6C2E}"/>
              </a:ext>
            </a:extLst>
          </p:cNvPr>
          <p:cNvSpPr>
            <a:spLocks noGrp="1"/>
          </p:cNvSpPr>
          <p:nvPr>
            <p:ph type="title"/>
          </p:nvPr>
        </p:nvSpPr>
        <p:spPr>
          <a:xfrm>
            <a:off x="677333" y="609600"/>
            <a:ext cx="9713575" cy="1320800"/>
          </a:xfrm>
        </p:spPr>
        <p:txBody>
          <a:bodyPr>
            <a:normAutofit/>
          </a:bodyPr>
          <a:lstStyle/>
          <a:p>
            <a:r>
              <a:rPr lang="nl-NL" dirty="0"/>
              <a:t>Google - </a:t>
            </a:r>
            <a:r>
              <a:rPr lang="nl-NL" dirty="0">
                <a:hlinkClick r:id="rId3"/>
              </a:rPr>
              <a:t>https://dataminer.io/</a:t>
            </a:r>
            <a:endParaRPr lang="en-SG" dirty="0"/>
          </a:p>
        </p:txBody>
      </p:sp>
      <p:pic>
        <p:nvPicPr>
          <p:cNvPr id="7" name="Content Placeholder 6" descr="Graphical user interface, text, application, email&#10;&#10;Description automatically generated">
            <a:extLst>
              <a:ext uri="{FF2B5EF4-FFF2-40B4-BE49-F238E27FC236}">
                <a16:creationId xmlns:a16="http://schemas.microsoft.com/office/drawing/2014/main" id="{89C737E4-013B-1D8C-C099-01CA6179EE6E}"/>
              </a:ext>
            </a:extLst>
          </p:cNvPr>
          <p:cNvPicPr>
            <a:picLocks noGrp="1" noChangeAspect="1"/>
          </p:cNvPicPr>
          <p:nvPr>
            <p:ph idx="1"/>
          </p:nvPr>
        </p:nvPicPr>
        <p:blipFill>
          <a:blip r:embed="rId4"/>
          <a:stretch>
            <a:fillRect/>
          </a:stretch>
        </p:blipFill>
        <p:spPr>
          <a:xfrm>
            <a:off x="1118508" y="1269868"/>
            <a:ext cx="7235010" cy="53105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67506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545D0-BACA-9637-07E0-27233BEE6C2E}"/>
              </a:ext>
            </a:extLst>
          </p:cNvPr>
          <p:cNvSpPr>
            <a:spLocks noGrp="1"/>
          </p:cNvSpPr>
          <p:nvPr>
            <p:ph type="title"/>
          </p:nvPr>
        </p:nvSpPr>
        <p:spPr>
          <a:xfrm>
            <a:off x="677333" y="609600"/>
            <a:ext cx="9713575" cy="1320800"/>
          </a:xfrm>
        </p:spPr>
        <p:txBody>
          <a:bodyPr>
            <a:normAutofit/>
          </a:bodyPr>
          <a:lstStyle/>
          <a:p>
            <a:r>
              <a:rPr lang="en-SG" dirty="0">
                <a:hlinkClick r:id="rId3"/>
              </a:rPr>
              <a:t>https://webscraper.io/</a:t>
            </a:r>
            <a:br>
              <a:rPr lang="en-SG" dirty="0"/>
            </a:br>
            <a:r>
              <a:rPr lang="en-SG" dirty="0"/>
              <a:t>Traveloka / TripAdvisor / </a:t>
            </a:r>
            <a:r>
              <a:rPr lang="en-SG" dirty="0" err="1"/>
              <a:t>Klook</a:t>
            </a:r>
            <a:r>
              <a:rPr lang="en-SG" dirty="0"/>
              <a:t> / </a:t>
            </a:r>
            <a:r>
              <a:rPr lang="en-SG" dirty="0" err="1"/>
              <a:t>Tiket</a:t>
            </a:r>
            <a:endParaRPr lang="en-SG" dirty="0"/>
          </a:p>
        </p:txBody>
      </p:sp>
      <p:pic>
        <p:nvPicPr>
          <p:cNvPr id="6" name="Content Placeholder 5" descr="Graphical user interface&#10;&#10;Description automatically generated with low confidence">
            <a:hlinkClick r:id="rId3"/>
            <a:extLst>
              <a:ext uri="{FF2B5EF4-FFF2-40B4-BE49-F238E27FC236}">
                <a16:creationId xmlns:a16="http://schemas.microsoft.com/office/drawing/2014/main" id="{6E33EBEB-257C-4708-8458-54E56E73E016}"/>
              </a:ext>
            </a:extLst>
          </p:cNvPr>
          <p:cNvPicPr>
            <a:picLocks noGrp="1" noChangeAspect="1"/>
          </p:cNvPicPr>
          <p:nvPr>
            <p:ph idx="1"/>
          </p:nvPr>
        </p:nvPicPr>
        <p:blipFill>
          <a:blip r:embed="rId4"/>
          <a:stretch>
            <a:fillRect/>
          </a:stretch>
        </p:blipFill>
        <p:spPr>
          <a:xfrm>
            <a:off x="677862" y="1785600"/>
            <a:ext cx="11251535" cy="4147200"/>
          </a:xfrm>
          <a:prstGeom prst="rect">
            <a:avLst/>
          </a:prstGeom>
        </p:spPr>
      </p:pic>
    </p:spTree>
    <p:extLst>
      <p:ext uri="{BB962C8B-B14F-4D97-AF65-F5344CB8AC3E}">
        <p14:creationId xmlns:p14="http://schemas.microsoft.com/office/powerpoint/2010/main" val="7135438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383F-B9D1-A5C6-30FC-01B025A4B34C}"/>
              </a:ext>
            </a:extLst>
          </p:cNvPr>
          <p:cNvSpPr>
            <a:spLocks noGrp="1"/>
          </p:cNvSpPr>
          <p:nvPr>
            <p:ph type="title"/>
          </p:nvPr>
        </p:nvSpPr>
        <p:spPr>
          <a:xfrm>
            <a:off x="1286933" y="609600"/>
            <a:ext cx="10197494" cy="1099457"/>
          </a:xfrm>
        </p:spPr>
        <p:txBody>
          <a:bodyPr>
            <a:normAutofit/>
          </a:bodyPr>
          <a:lstStyle/>
          <a:p>
            <a:pPr>
              <a:lnSpc>
                <a:spcPct val="90000"/>
              </a:lnSpc>
            </a:pPr>
            <a:r>
              <a:rPr lang="en-US" sz="2800" dirty="0"/>
              <a:t>No Indonesia reviews in native language from </a:t>
            </a:r>
            <a:r>
              <a:rPr lang="en-US" sz="2800" dirty="0" err="1"/>
              <a:t>klook</a:t>
            </a:r>
            <a:r>
              <a:rPr lang="en-US" sz="2800" dirty="0"/>
              <a:t> (0%)</a:t>
            </a:r>
            <a:endParaRPr lang="en-SG" sz="2800" dirty="0"/>
          </a:p>
        </p:txBody>
      </p:sp>
      <p:graphicFrame>
        <p:nvGraphicFramePr>
          <p:cNvPr id="6" name="Content Placeholder 5">
            <a:extLst>
              <a:ext uri="{FF2B5EF4-FFF2-40B4-BE49-F238E27FC236}">
                <a16:creationId xmlns:a16="http://schemas.microsoft.com/office/drawing/2014/main" id="{8CE6148D-FF80-7BB0-EC93-67793320E6B7}"/>
              </a:ext>
            </a:extLst>
          </p:cNvPr>
          <p:cNvGraphicFramePr>
            <a:graphicFrameLocks noGrp="1"/>
          </p:cNvGraphicFramePr>
          <p:nvPr>
            <p:ph idx="1"/>
          </p:nvPr>
        </p:nvGraphicFramePr>
        <p:xfrm>
          <a:off x="1664175" y="1059873"/>
          <a:ext cx="6975825" cy="2503109"/>
        </p:xfrm>
        <a:graphic>
          <a:graphicData uri="http://schemas.openxmlformats.org/drawingml/2006/table">
            <a:tbl>
              <a:tblPr firstRow="1" firstCol="1" bandRow="1">
                <a:tableStyleId>{5C22544A-7EE6-4342-B048-85BDC9FD1C3A}</a:tableStyleId>
              </a:tblPr>
              <a:tblGrid>
                <a:gridCol w="973471">
                  <a:extLst>
                    <a:ext uri="{9D8B030D-6E8A-4147-A177-3AD203B41FA5}">
                      <a16:colId xmlns:a16="http://schemas.microsoft.com/office/drawing/2014/main" val="359073994"/>
                    </a:ext>
                  </a:extLst>
                </a:gridCol>
                <a:gridCol w="651477">
                  <a:extLst>
                    <a:ext uri="{9D8B030D-6E8A-4147-A177-3AD203B41FA5}">
                      <a16:colId xmlns:a16="http://schemas.microsoft.com/office/drawing/2014/main" val="3336450429"/>
                    </a:ext>
                  </a:extLst>
                </a:gridCol>
                <a:gridCol w="651477">
                  <a:extLst>
                    <a:ext uri="{9D8B030D-6E8A-4147-A177-3AD203B41FA5}">
                      <a16:colId xmlns:a16="http://schemas.microsoft.com/office/drawing/2014/main" val="301587829"/>
                    </a:ext>
                  </a:extLst>
                </a:gridCol>
                <a:gridCol w="568425">
                  <a:extLst>
                    <a:ext uri="{9D8B030D-6E8A-4147-A177-3AD203B41FA5}">
                      <a16:colId xmlns:a16="http://schemas.microsoft.com/office/drawing/2014/main" val="237747324"/>
                    </a:ext>
                  </a:extLst>
                </a:gridCol>
                <a:gridCol w="568425">
                  <a:extLst>
                    <a:ext uri="{9D8B030D-6E8A-4147-A177-3AD203B41FA5}">
                      <a16:colId xmlns:a16="http://schemas.microsoft.com/office/drawing/2014/main" val="571367906"/>
                    </a:ext>
                  </a:extLst>
                </a:gridCol>
                <a:gridCol w="639904">
                  <a:extLst>
                    <a:ext uri="{9D8B030D-6E8A-4147-A177-3AD203B41FA5}">
                      <a16:colId xmlns:a16="http://schemas.microsoft.com/office/drawing/2014/main" val="1579406969"/>
                    </a:ext>
                  </a:extLst>
                </a:gridCol>
                <a:gridCol w="639904">
                  <a:extLst>
                    <a:ext uri="{9D8B030D-6E8A-4147-A177-3AD203B41FA5}">
                      <a16:colId xmlns:a16="http://schemas.microsoft.com/office/drawing/2014/main" val="494473191"/>
                    </a:ext>
                  </a:extLst>
                </a:gridCol>
                <a:gridCol w="639904">
                  <a:extLst>
                    <a:ext uri="{9D8B030D-6E8A-4147-A177-3AD203B41FA5}">
                      <a16:colId xmlns:a16="http://schemas.microsoft.com/office/drawing/2014/main" val="1346383908"/>
                    </a:ext>
                  </a:extLst>
                </a:gridCol>
                <a:gridCol w="558214">
                  <a:extLst>
                    <a:ext uri="{9D8B030D-6E8A-4147-A177-3AD203B41FA5}">
                      <a16:colId xmlns:a16="http://schemas.microsoft.com/office/drawing/2014/main" val="3925873838"/>
                    </a:ext>
                  </a:extLst>
                </a:gridCol>
                <a:gridCol w="558214">
                  <a:extLst>
                    <a:ext uri="{9D8B030D-6E8A-4147-A177-3AD203B41FA5}">
                      <a16:colId xmlns:a16="http://schemas.microsoft.com/office/drawing/2014/main" val="1217591369"/>
                    </a:ext>
                  </a:extLst>
                </a:gridCol>
                <a:gridCol w="526410">
                  <a:extLst>
                    <a:ext uri="{9D8B030D-6E8A-4147-A177-3AD203B41FA5}">
                      <a16:colId xmlns:a16="http://schemas.microsoft.com/office/drawing/2014/main" val="3303369927"/>
                    </a:ext>
                  </a:extLst>
                </a:gridCol>
              </a:tblGrid>
              <a:tr h="190500">
                <a:tc>
                  <a:txBody>
                    <a:bodyPr/>
                    <a:lstStyle/>
                    <a:p>
                      <a:pPr>
                        <a:lnSpc>
                          <a:spcPct val="107000"/>
                        </a:lnSpc>
                        <a:spcAft>
                          <a:spcPts val="800"/>
                        </a:spcAft>
                      </a:pPr>
                      <a:r>
                        <a:rPr lang="en-SG" sz="900" dirty="0">
                          <a:effectLst/>
                        </a:rPr>
                        <a:t>Travel Review</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gridSpan="5">
                  <a:txBody>
                    <a:bodyPr/>
                    <a:lstStyle/>
                    <a:p>
                      <a:pPr algn="ctr">
                        <a:lnSpc>
                          <a:spcPct val="107000"/>
                        </a:lnSpc>
                        <a:spcAft>
                          <a:spcPts val="800"/>
                        </a:spcAft>
                      </a:pPr>
                      <a:r>
                        <a:rPr lang="en-SG" sz="1800" dirty="0">
                          <a:effectLst/>
                        </a:rPr>
                        <a:t>Hotel (222)</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gridSpan="5">
                  <a:txBody>
                    <a:bodyPr/>
                    <a:lstStyle/>
                    <a:p>
                      <a:pPr algn="ctr">
                        <a:lnSpc>
                          <a:spcPct val="107000"/>
                        </a:lnSpc>
                        <a:spcAft>
                          <a:spcPts val="800"/>
                        </a:spcAft>
                      </a:pPr>
                      <a:r>
                        <a:rPr lang="en-SG" sz="1800" dirty="0">
                          <a:effectLst/>
                        </a:rPr>
                        <a:t>Dining (98)</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3365552855"/>
                  </a:ext>
                </a:extLst>
              </a:tr>
              <a:tr h="190500">
                <a:tc rowSpan="2">
                  <a:txBody>
                    <a:bodyPr/>
                    <a:lstStyle/>
                    <a:p>
                      <a:pPr>
                        <a:lnSpc>
                          <a:spcPct val="107000"/>
                        </a:lnSpc>
                        <a:spcAft>
                          <a:spcPts val="800"/>
                        </a:spcAft>
                      </a:pPr>
                      <a:r>
                        <a:rPr lang="en-SG" sz="1200">
                          <a:effectLst/>
                        </a:rPr>
                        <a:t>Traveloka</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gridSpan="5">
                  <a:txBody>
                    <a:bodyPr/>
                    <a:lstStyle/>
                    <a:p>
                      <a:pPr algn="ctr">
                        <a:lnSpc>
                          <a:spcPct val="107000"/>
                        </a:lnSpc>
                        <a:spcAft>
                          <a:spcPts val="800"/>
                        </a:spcAft>
                      </a:pPr>
                      <a:r>
                        <a:rPr lang="en-SG" sz="1000">
                          <a:effectLst/>
                        </a:rPr>
                        <a:t>117</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rowSpan="2" gridSpan="5">
                  <a:txBody>
                    <a:bodyPr/>
                    <a:lstStyle/>
                    <a:p>
                      <a:pPr algn="ctr">
                        <a:lnSpc>
                          <a:spcPct val="107000"/>
                        </a:lnSpc>
                        <a:spcAft>
                          <a:spcPts val="800"/>
                        </a:spcAft>
                      </a:pPr>
                      <a:r>
                        <a:rPr lang="en-SG" sz="1000" i="1" dirty="0">
                          <a:solidFill>
                            <a:srgbClr val="FF0000"/>
                          </a:solidFill>
                          <a:effectLst/>
                        </a:rPr>
                        <a:t>No F&amp;B category</a:t>
                      </a:r>
                      <a:endParaRPr lang="en-SG" sz="1100" i="1"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rowSpan="2" hMerge="1">
                  <a:txBody>
                    <a:bodyPr/>
                    <a:lstStyle/>
                    <a:p>
                      <a:endParaRPr lang="en-SG"/>
                    </a:p>
                  </a:txBody>
                  <a:tcPr/>
                </a:tc>
                <a:tc rowSpan="2" hMerge="1">
                  <a:txBody>
                    <a:bodyPr/>
                    <a:lstStyle/>
                    <a:p>
                      <a:endParaRPr lang="en-SG"/>
                    </a:p>
                  </a:txBody>
                  <a:tcPr/>
                </a:tc>
                <a:tc rowSpan="2" hMerge="1">
                  <a:txBody>
                    <a:bodyPr/>
                    <a:lstStyle/>
                    <a:p>
                      <a:endParaRPr lang="en-SG"/>
                    </a:p>
                  </a:txBody>
                  <a:tcPr/>
                </a:tc>
                <a:tc rowSpan="2" hMerge="1">
                  <a:txBody>
                    <a:bodyPr/>
                    <a:lstStyle/>
                    <a:p>
                      <a:endParaRPr lang="en-SG"/>
                    </a:p>
                  </a:txBody>
                  <a:tcPr/>
                </a:tc>
                <a:extLst>
                  <a:ext uri="{0D108BD9-81ED-4DB2-BD59-A6C34878D82A}">
                    <a16:rowId xmlns:a16="http://schemas.microsoft.com/office/drawing/2014/main" val="1037815062"/>
                  </a:ext>
                </a:extLst>
              </a:tr>
              <a:tr h="190500">
                <a:tc vMerge="1">
                  <a:txBody>
                    <a:bodyPr/>
                    <a:lstStyle/>
                    <a:p>
                      <a:endParaRPr lang="en-SG"/>
                    </a:p>
                  </a:txBody>
                  <a:tcPr/>
                </a:tc>
                <a:tc>
                  <a:txBody>
                    <a:bodyPr/>
                    <a:lstStyle/>
                    <a:p>
                      <a:pPr algn="ctr">
                        <a:lnSpc>
                          <a:spcPct val="107000"/>
                        </a:lnSpc>
                        <a:spcAft>
                          <a:spcPts val="800"/>
                        </a:spcAft>
                      </a:pPr>
                      <a:r>
                        <a:rPr lang="en-SG" sz="1000">
                          <a:effectLst/>
                        </a:rPr>
                        <a:t>68 (2018)</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a:effectLst/>
                        </a:rPr>
                        <a:t>43 (2019)</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a:effectLst/>
                        </a:rPr>
                        <a:t>6 (2020)</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a:effectLst/>
                        </a:rPr>
                        <a:t> </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a:effectLst/>
                        </a:rPr>
                        <a:t> </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gridSpan="5" vMerge="1">
                  <a:txBody>
                    <a:bodyPr/>
                    <a:lstStyle/>
                    <a:p>
                      <a:endParaRPr lang="en-SG"/>
                    </a:p>
                  </a:txBody>
                  <a:tcPr/>
                </a:tc>
                <a:tc hMerge="1" vMerge="1">
                  <a:txBody>
                    <a:bodyPr/>
                    <a:lstStyle/>
                    <a:p>
                      <a:endParaRPr lang="en-SG"/>
                    </a:p>
                  </a:txBody>
                  <a:tcPr/>
                </a:tc>
                <a:tc hMerge="1" vMerge="1">
                  <a:txBody>
                    <a:bodyPr/>
                    <a:lstStyle/>
                    <a:p>
                      <a:endParaRPr lang="en-SG"/>
                    </a:p>
                  </a:txBody>
                  <a:tcPr/>
                </a:tc>
                <a:tc hMerge="1" vMerge="1">
                  <a:txBody>
                    <a:bodyPr/>
                    <a:lstStyle/>
                    <a:p>
                      <a:endParaRPr lang="en-SG"/>
                    </a:p>
                  </a:txBody>
                  <a:tcPr/>
                </a:tc>
                <a:tc hMerge="1" vMerge="1">
                  <a:txBody>
                    <a:bodyPr/>
                    <a:lstStyle/>
                    <a:p>
                      <a:endParaRPr lang="en-SG"/>
                    </a:p>
                  </a:txBody>
                  <a:tcPr/>
                </a:tc>
                <a:extLst>
                  <a:ext uri="{0D108BD9-81ED-4DB2-BD59-A6C34878D82A}">
                    <a16:rowId xmlns:a16="http://schemas.microsoft.com/office/drawing/2014/main" val="3406850652"/>
                  </a:ext>
                </a:extLst>
              </a:tr>
              <a:tr h="190500">
                <a:tc rowSpan="2">
                  <a:txBody>
                    <a:bodyPr/>
                    <a:lstStyle/>
                    <a:p>
                      <a:pPr>
                        <a:lnSpc>
                          <a:spcPct val="107000"/>
                        </a:lnSpc>
                        <a:spcAft>
                          <a:spcPts val="800"/>
                        </a:spcAft>
                      </a:pPr>
                      <a:r>
                        <a:rPr lang="en-SG" sz="1200">
                          <a:effectLst/>
                        </a:rPr>
                        <a:t>Google</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gridSpan="5">
                  <a:txBody>
                    <a:bodyPr/>
                    <a:lstStyle/>
                    <a:p>
                      <a:pPr algn="ctr">
                        <a:lnSpc>
                          <a:spcPct val="107000"/>
                        </a:lnSpc>
                        <a:spcAft>
                          <a:spcPts val="800"/>
                        </a:spcAft>
                      </a:pPr>
                      <a:r>
                        <a:rPr lang="en-SG" sz="1000">
                          <a:effectLst/>
                        </a:rPr>
                        <a:t>92</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gridSpan="5">
                  <a:txBody>
                    <a:bodyPr/>
                    <a:lstStyle/>
                    <a:p>
                      <a:pPr algn="ctr">
                        <a:lnSpc>
                          <a:spcPct val="107000"/>
                        </a:lnSpc>
                        <a:spcAft>
                          <a:spcPts val="800"/>
                        </a:spcAft>
                      </a:pPr>
                      <a:r>
                        <a:rPr lang="en-SG" sz="1000">
                          <a:effectLst/>
                        </a:rPr>
                        <a:t>86</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3645420594"/>
                  </a:ext>
                </a:extLst>
              </a:tr>
              <a:tr h="190500">
                <a:tc vMerge="1">
                  <a:txBody>
                    <a:bodyPr/>
                    <a:lstStyle/>
                    <a:p>
                      <a:endParaRPr lang="en-SG"/>
                    </a:p>
                  </a:txBody>
                  <a:tcPr/>
                </a:tc>
                <a:tc>
                  <a:txBody>
                    <a:bodyPr/>
                    <a:lstStyle/>
                    <a:p>
                      <a:pPr algn="ctr">
                        <a:lnSpc>
                          <a:spcPct val="107000"/>
                        </a:lnSpc>
                        <a:spcAft>
                          <a:spcPts val="800"/>
                        </a:spcAft>
                      </a:pPr>
                      <a:r>
                        <a:rPr lang="en-SG" sz="1000">
                          <a:effectLst/>
                        </a:rPr>
                        <a:t>14 (2018)</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a:effectLst/>
                        </a:rPr>
                        <a:t>36 (2019)</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a:effectLst/>
                        </a:rPr>
                        <a:t>29 (2020)</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a:effectLst/>
                        </a:rPr>
                        <a:t>7 (2021)</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a:effectLst/>
                        </a:rPr>
                        <a:t>6 (2022)</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a:effectLst/>
                        </a:rPr>
                        <a:t>20 (2018)</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a:effectLst/>
                        </a:rPr>
                        <a:t>37 (2019)</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a:effectLst/>
                        </a:rPr>
                        <a:t>25 (2020)</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a:effectLst/>
                        </a:rPr>
                        <a:t>3 (2021)</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a:effectLst/>
                        </a:rPr>
                        <a:t>1 (2022)</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819588574"/>
                  </a:ext>
                </a:extLst>
              </a:tr>
              <a:tr h="190500">
                <a:tc rowSpan="2">
                  <a:txBody>
                    <a:bodyPr/>
                    <a:lstStyle/>
                    <a:p>
                      <a:pPr>
                        <a:lnSpc>
                          <a:spcPct val="107000"/>
                        </a:lnSpc>
                        <a:spcAft>
                          <a:spcPts val="800"/>
                        </a:spcAft>
                      </a:pPr>
                      <a:r>
                        <a:rPr lang="en-SG" sz="1200">
                          <a:effectLst/>
                        </a:rPr>
                        <a:t>TripAdvisor</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gridSpan="5">
                  <a:txBody>
                    <a:bodyPr/>
                    <a:lstStyle/>
                    <a:p>
                      <a:pPr algn="ctr">
                        <a:lnSpc>
                          <a:spcPct val="107000"/>
                        </a:lnSpc>
                        <a:spcAft>
                          <a:spcPts val="800"/>
                        </a:spcAft>
                      </a:pPr>
                      <a:r>
                        <a:rPr lang="en-SG" sz="1000">
                          <a:effectLst/>
                        </a:rPr>
                        <a:t>4</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gridSpan="5">
                  <a:txBody>
                    <a:bodyPr/>
                    <a:lstStyle/>
                    <a:p>
                      <a:pPr algn="ctr">
                        <a:lnSpc>
                          <a:spcPct val="107000"/>
                        </a:lnSpc>
                        <a:spcAft>
                          <a:spcPts val="800"/>
                        </a:spcAft>
                      </a:pPr>
                      <a:r>
                        <a:rPr lang="en-SG" sz="1000">
                          <a:effectLst/>
                        </a:rPr>
                        <a:t>12</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2312268074"/>
                  </a:ext>
                </a:extLst>
              </a:tr>
              <a:tr h="190500">
                <a:tc vMerge="1">
                  <a:txBody>
                    <a:bodyPr/>
                    <a:lstStyle/>
                    <a:p>
                      <a:endParaRPr lang="en-SG"/>
                    </a:p>
                  </a:txBody>
                  <a:tcPr/>
                </a:tc>
                <a:tc>
                  <a:txBody>
                    <a:bodyPr/>
                    <a:lstStyle/>
                    <a:p>
                      <a:pPr algn="ctr">
                        <a:lnSpc>
                          <a:spcPct val="107000"/>
                        </a:lnSpc>
                        <a:spcAft>
                          <a:spcPts val="800"/>
                        </a:spcAft>
                      </a:pPr>
                      <a:r>
                        <a:rPr lang="en-SG" sz="1000">
                          <a:effectLst/>
                        </a:rPr>
                        <a:t>1 (2018)</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a:effectLst/>
                        </a:rPr>
                        <a:t>3 (2019)</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a:effectLst/>
                        </a:rPr>
                        <a:t> </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a:effectLst/>
                        </a:rPr>
                        <a:t> </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a:effectLst/>
                        </a:rPr>
                        <a:t> </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a:effectLst/>
                        </a:rPr>
                        <a:t>5 (2018)</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a:effectLst/>
                        </a:rPr>
                        <a:t>6 (2019)</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a:effectLst/>
                        </a:rPr>
                        <a:t>1 (2020)</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800"/>
                        </a:spcAft>
                      </a:pPr>
                      <a:r>
                        <a:rPr lang="en-SG" sz="1000">
                          <a:effectLst/>
                        </a:rPr>
                        <a:t> </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800"/>
                        </a:spcAft>
                      </a:pPr>
                      <a:r>
                        <a:rPr lang="en-SG" sz="1000">
                          <a:effectLst/>
                        </a:rPr>
                        <a:t> </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537164508"/>
                  </a:ext>
                </a:extLst>
              </a:tr>
              <a:tr h="190500">
                <a:tc>
                  <a:txBody>
                    <a:bodyPr/>
                    <a:lstStyle/>
                    <a:p>
                      <a:pPr>
                        <a:lnSpc>
                          <a:spcPct val="107000"/>
                        </a:lnSpc>
                        <a:spcAft>
                          <a:spcPts val="800"/>
                        </a:spcAft>
                      </a:pPr>
                      <a:r>
                        <a:rPr lang="en-SG" sz="1200">
                          <a:effectLst/>
                        </a:rPr>
                        <a:t>Klook</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gridSpan="5">
                  <a:txBody>
                    <a:bodyPr/>
                    <a:lstStyle/>
                    <a:p>
                      <a:pPr algn="ctr">
                        <a:lnSpc>
                          <a:spcPct val="107000"/>
                        </a:lnSpc>
                        <a:spcAft>
                          <a:spcPts val="800"/>
                        </a:spcAft>
                      </a:pPr>
                      <a:r>
                        <a:rPr lang="en-SG" sz="1000" dirty="0">
                          <a:solidFill>
                            <a:srgbClr val="FF0000"/>
                          </a:solidFill>
                          <a:effectLst/>
                        </a:rPr>
                        <a:t>0</a:t>
                      </a:r>
                      <a:endParaRPr lang="en-SG"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gridSpan="5">
                  <a:txBody>
                    <a:bodyPr/>
                    <a:lstStyle/>
                    <a:p>
                      <a:pPr algn="ctr">
                        <a:lnSpc>
                          <a:spcPct val="107000"/>
                        </a:lnSpc>
                        <a:spcAft>
                          <a:spcPts val="800"/>
                        </a:spcAft>
                      </a:pPr>
                      <a:r>
                        <a:rPr lang="en-SG" sz="1000" dirty="0">
                          <a:solidFill>
                            <a:srgbClr val="FF0000"/>
                          </a:solidFill>
                          <a:effectLst/>
                        </a:rPr>
                        <a:t>0</a:t>
                      </a:r>
                      <a:endParaRPr lang="en-SG"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4054764436"/>
                  </a:ext>
                </a:extLst>
              </a:tr>
              <a:tr h="190500">
                <a:tc rowSpan="2">
                  <a:txBody>
                    <a:bodyPr/>
                    <a:lstStyle/>
                    <a:p>
                      <a:pPr>
                        <a:lnSpc>
                          <a:spcPct val="107000"/>
                        </a:lnSpc>
                        <a:spcAft>
                          <a:spcPts val="800"/>
                        </a:spcAft>
                      </a:pPr>
                      <a:r>
                        <a:rPr lang="en-SG" sz="1200">
                          <a:effectLst/>
                        </a:rPr>
                        <a:t>Tiket</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gridSpan="5">
                  <a:txBody>
                    <a:bodyPr/>
                    <a:lstStyle/>
                    <a:p>
                      <a:pPr algn="ctr">
                        <a:lnSpc>
                          <a:spcPct val="107000"/>
                        </a:lnSpc>
                        <a:spcAft>
                          <a:spcPts val="800"/>
                        </a:spcAft>
                      </a:pPr>
                      <a:r>
                        <a:rPr lang="en-SG" sz="1000">
                          <a:effectLst/>
                        </a:rPr>
                        <a:t>9 (out of 16 / 7 Inggris reviews)</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rowSpan="2" gridSpan="5">
                  <a:txBody>
                    <a:bodyPr/>
                    <a:lstStyle/>
                    <a:p>
                      <a:pPr algn="ctr">
                        <a:lnSpc>
                          <a:spcPct val="107000"/>
                        </a:lnSpc>
                        <a:spcAft>
                          <a:spcPts val="800"/>
                        </a:spcAft>
                      </a:pPr>
                      <a:r>
                        <a:rPr lang="en-SG" sz="1000" i="1" dirty="0">
                          <a:solidFill>
                            <a:srgbClr val="FF0000"/>
                          </a:solidFill>
                          <a:effectLst/>
                        </a:rPr>
                        <a:t>No F&amp;B category</a:t>
                      </a:r>
                      <a:endParaRPr lang="en-SG" sz="1100" i="1"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rowSpan="2" hMerge="1">
                  <a:txBody>
                    <a:bodyPr/>
                    <a:lstStyle/>
                    <a:p>
                      <a:endParaRPr lang="en-SG"/>
                    </a:p>
                  </a:txBody>
                  <a:tcPr/>
                </a:tc>
                <a:tc rowSpan="2" hMerge="1">
                  <a:txBody>
                    <a:bodyPr/>
                    <a:lstStyle/>
                    <a:p>
                      <a:endParaRPr lang="en-SG"/>
                    </a:p>
                  </a:txBody>
                  <a:tcPr/>
                </a:tc>
                <a:tc rowSpan="2" hMerge="1">
                  <a:txBody>
                    <a:bodyPr/>
                    <a:lstStyle/>
                    <a:p>
                      <a:endParaRPr lang="en-SG"/>
                    </a:p>
                  </a:txBody>
                  <a:tcPr/>
                </a:tc>
                <a:tc rowSpan="2" hMerge="1">
                  <a:txBody>
                    <a:bodyPr/>
                    <a:lstStyle/>
                    <a:p>
                      <a:endParaRPr lang="en-SG"/>
                    </a:p>
                  </a:txBody>
                  <a:tcPr/>
                </a:tc>
                <a:extLst>
                  <a:ext uri="{0D108BD9-81ED-4DB2-BD59-A6C34878D82A}">
                    <a16:rowId xmlns:a16="http://schemas.microsoft.com/office/drawing/2014/main" val="1069192500"/>
                  </a:ext>
                </a:extLst>
              </a:tr>
              <a:tr h="190500">
                <a:tc vMerge="1">
                  <a:txBody>
                    <a:bodyPr/>
                    <a:lstStyle/>
                    <a:p>
                      <a:endParaRPr lang="en-SG"/>
                    </a:p>
                  </a:txBody>
                  <a:tcPr/>
                </a:tc>
                <a:tc>
                  <a:txBody>
                    <a:bodyPr/>
                    <a:lstStyle/>
                    <a:p>
                      <a:pPr algn="ctr">
                        <a:lnSpc>
                          <a:spcPct val="107000"/>
                        </a:lnSpc>
                        <a:spcAft>
                          <a:spcPts val="800"/>
                        </a:spcAft>
                      </a:pPr>
                      <a:r>
                        <a:rPr lang="en-SG" sz="1000">
                          <a:effectLst/>
                        </a:rPr>
                        <a:t>1 (2018)</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dirty="0">
                          <a:effectLst/>
                        </a:rPr>
                        <a:t>7 (2019)</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a:effectLst/>
                        </a:rPr>
                        <a:t>1 (2020)</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a:effectLst/>
                        </a:rPr>
                        <a:t> </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000" dirty="0">
                          <a:effectLst/>
                        </a:rPr>
                        <a:t> </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gridSpan="5" vMerge="1">
                  <a:txBody>
                    <a:bodyPr/>
                    <a:lstStyle/>
                    <a:p>
                      <a:endParaRPr lang="en-SG"/>
                    </a:p>
                  </a:txBody>
                  <a:tcPr/>
                </a:tc>
                <a:tc hMerge="1" vMerge="1">
                  <a:txBody>
                    <a:bodyPr/>
                    <a:lstStyle/>
                    <a:p>
                      <a:endParaRPr lang="en-SG"/>
                    </a:p>
                  </a:txBody>
                  <a:tcPr/>
                </a:tc>
                <a:tc hMerge="1" vMerge="1">
                  <a:txBody>
                    <a:bodyPr/>
                    <a:lstStyle/>
                    <a:p>
                      <a:endParaRPr lang="en-SG"/>
                    </a:p>
                  </a:txBody>
                  <a:tcPr/>
                </a:tc>
                <a:tc hMerge="1" vMerge="1">
                  <a:txBody>
                    <a:bodyPr/>
                    <a:lstStyle/>
                    <a:p>
                      <a:endParaRPr lang="en-SG"/>
                    </a:p>
                  </a:txBody>
                  <a:tcPr/>
                </a:tc>
                <a:tc hMerge="1" vMerge="1">
                  <a:txBody>
                    <a:bodyPr/>
                    <a:lstStyle/>
                    <a:p>
                      <a:endParaRPr lang="en-SG"/>
                    </a:p>
                  </a:txBody>
                  <a:tcPr/>
                </a:tc>
                <a:extLst>
                  <a:ext uri="{0D108BD9-81ED-4DB2-BD59-A6C34878D82A}">
                    <a16:rowId xmlns:a16="http://schemas.microsoft.com/office/drawing/2014/main" val="2894549827"/>
                  </a:ext>
                </a:extLst>
              </a:tr>
            </a:tbl>
          </a:graphicData>
        </a:graphic>
      </p:graphicFrame>
      <p:sp>
        <p:nvSpPr>
          <p:cNvPr id="7" name="Rectangle 1">
            <a:extLst>
              <a:ext uri="{FF2B5EF4-FFF2-40B4-BE49-F238E27FC236}">
                <a16:creationId xmlns:a16="http://schemas.microsoft.com/office/drawing/2014/main" id="{E18932E3-316A-FB62-AD6D-92DCF8B72D4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graphicFrame>
        <p:nvGraphicFramePr>
          <p:cNvPr id="11" name="Chart 10">
            <a:extLst>
              <a:ext uri="{FF2B5EF4-FFF2-40B4-BE49-F238E27FC236}">
                <a16:creationId xmlns:a16="http://schemas.microsoft.com/office/drawing/2014/main" id="{6855B8A2-E7C5-5856-1840-EEFE6F5FAB47}"/>
              </a:ext>
            </a:extLst>
          </p:cNvPr>
          <p:cNvGraphicFramePr/>
          <p:nvPr/>
        </p:nvGraphicFramePr>
        <p:xfrm>
          <a:off x="1664175" y="3562982"/>
          <a:ext cx="6975824" cy="3111418"/>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 Box 2">
            <a:extLst>
              <a:ext uri="{FF2B5EF4-FFF2-40B4-BE49-F238E27FC236}">
                <a16:creationId xmlns:a16="http://schemas.microsoft.com/office/drawing/2014/main" id="{56A1DD43-1BC8-7083-6234-A12ACC68715A}"/>
              </a:ext>
            </a:extLst>
          </p:cNvPr>
          <p:cNvSpPr txBox="1">
            <a:spLocks noChangeArrowheads="1"/>
          </p:cNvSpPr>
          <p:nvPr/>
        </p:nvSpPr>
        <p:spPr bwMode="auto">
          <a:xfrm>
            <a:off x="7380000" y="4335020"/>
            <a:ext cx="1070737" cy="467629"/>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SG" sz="2400" b="1" dirty="0">
                <a:solidFill>
                  <a:srgbClr val="FFFFFF"/>
                </a:solidFill>
                <a:effectLst/>
                <a:latin typeface="+mj-lt"/>
                <a:ea typeface="DengXian" panose="02010600030101010101" pitchFamily="2" charset="-122"/>
                <a:cs typeface="Times New Roman" panose="02020603050405020304" pitchFamily="18" charset="0"/>
              </a:rPr>
              <a:t>36.5%</a:t>
            </a:r>
            <a:endParaRPr lang="en-SG" sz="2400" dirty="0">
              <a:effectLst/>
              <a:latin typeface="+mj-lt"/>
              <a:ea typeface="DengXian" panose="02010600030101010101" pitchFamily="2" charset="-122"/>
              <a:cs typeface="Times New Roman" panose="02020603050405020304" pitchFamily="18" charset="0"/>
            </a:endParaRPr>
          </a:p>
        </p:txBody>
      </p:sp>
      <p:sp>
        <p:nvSpPr>
          <p:cNvPr id="15" name="Text Box 2">
            <a:extLst>
              <a:ext uri="{FF2B5EF4-FFF2-40B4-BE49-F238E27FC236}">
                <a16:creationId xmlns:a16="http://schemas.microsoft.com/office/drawing/2014/main" id="{0DC3ED1B-D19E-E564-2924-C30650EE1FE8}"/>
              </a:ext>
            </a:extLst>
          </p:cNvPr>
          <p:cNvSpPr txBox="1">
            <a:spLocks noChangeArrowheads="1"/>
          </p:cNvSpPr>
          <p:nvPr/>
        </p:nvSpPr>
        <p:spPr bwMode="auto">
          <a:xfrm>
            <a:off x="6277350" y="4742861"/>
            <a:ext cx="1143788" cy="467629"/>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SG" sz="2400" b="1" dirty="0">
                <a:solidFill>
                  <a:srgbClr val="FFFFFF"/>
                </a:solidFill>
                <a:effectLst/>
                <a:latin typeface="+mj-lt"/>
                <a:ea typeface="DengXian" panose="02010600030101010101" pitchFamily="2" charset="-122"/>
                <a:cs typeface="Times New Roman" panose="02020603050405020304" pitchFamily="18" charset="0"/>
              </a:rPr>
              <a:t>28.8%</a:t>
            </a:r>
            <a:endParaRPr lang="en-SG" sz="2400" dirty="0">
              <a:effectLst/>
              <a:latin typeface="+mj-lt"/>
              <a:ea typeface="DengXian" panose="02010600030101010101" pitchFamily="2" charset="-122"/>
              <a:cs typeface="Times New Roman" panose="02020603050405020304" pitchFamily="18" charset="0"/>
            </a:endParaRPr>
          </a:p>
        </p:txBody>
      </p:sp>
      <p:sp>
        <p:nvSpPr>
          <p:cNvPr id="16" name="Text Box 2">
            <a:extLst>
              <a:ext uri="{FF2B5EF4-FFF2-40B4-BE49-F238E27FC236}">
                <a16:creationId xmlns:a16="http://schemas.microsoft.com/office/drawing/2014/main" id="{B8F7B304-C78A-ECD6-B018-3AC05210E20F}"/>
              </a:ext>
            </a:extLst>
          </p:cNvPr>
          <p:cNvSpPr txBox="1">
            <a:spLocks noChangeArrowheads="1"/>
          </p:cNvSpPr>
          <p:nvPr/>
        </p:nvSpPr>
        <p:spPr bwMode="auto">
          <a:xfrm>
            <a:off x="5373510" y="5330498"/>
            <a:ext cx="1143788" cy="467629"/>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SG" sz="2400" b="1" dirty="0">
                <a:solidFill>
                  <a:srgbClr val="FFFFFF"/>
                </a:solidFill>
                <a:effectLst/>
                <a:latin typeface="+mj-lt"/>
                <a:ea typeface="DengXian" panose="02010600030101010101" pitchFamily="2" charset="-122"/>
                <a:cs typeface="Times New Roman" panose="02020603050405020304" pitchFamily="18" charset="0"/>
              </a:rPr>
              <a:t>26.8%</a:t>
            </a:r>
            <a:endParaRPr lang="en-SG" sz="2400" dirty="0">
              <a:effectLst/>
              <a:latin typeface="+mj-lt"/>
              <a:ea typeface="DengXian" panose="02010600030101010101" pitchFamily="2" charset="-122"/>
              <a:cs typeface="Times New Roman" panose="02020603050405020304" pitchFamily="18" charset="0"/>
            </a:endParaRPr>
          </a:p>
        </p:txBody>
      </p:sp>
      <p:sp>
        <p:nvSpPr>
          <p:cNvPr id="17" name="Text Box 2">
            <a:extLst>
              <a:ext uri="{FF2B5EF4-FFF2-40B4-BE49-F238E27FC236}">
                <a16:creationId xmlns:a16="http://schemas.microsoft.com/office/drawing/2014/main" id="{4C1CA469-55B6-0788-2F6D-561A2C3BF85B}"/>
              </a:ext>
            </a:extLst>
          </p:cNvPr>
          <p:cNvSpPr txBox="1">
            <a:spLocks noChangeArrowheads="1"/>
          </p:cNvSpPr>
          <p:nvPr/>
        </p:nvSpPr>
        <p:spPr bwMode="auto">
          <a:xfrm>
            <a:off x="1737989" y="5301698"/>
            <a:ext cx="992505" cy="400110"/>
          </a:xfrm>
          <a:prstGeom prst="rect">
            <a:avLst/>
          </a:prstGeom>
          <a:noFill/>
          <a:ln w="9525">
            <a:noFill/>
            <a:miter lim="800000"/>
            <a:headEnd/>
            <a:tailEnd/>
          </a:ln>
        </p:spPr>
        <p:txBody>
          <a:bodyPr rot="0" vert="horz" wrap="square" lIns="91440" tIns="45720" rIns="91440" bIns="45720" anchor="t" anchorCtr="0">
            <a:spAutoFit/>
          </a:bodyPr>
          <a:lstStyle/>
          <a:p>
            <a:r>
              <a:rPr lang="en-US" sz="1000" i="1" dirty="0">
                <a:solidFill>
                  <a:srgbClr val="4472C4"/>
                </a:solidFill>
                <a:effectLst/>
                <a:latin typeface="Arial" panose="020B0604020202020204" pitchFamily="34" charset="0"/>
                <a:ea typeface="Calibri" panose="020F0502020204030204" pitchFamily="34" charset="0"/>
                <a:cs typeface="Times New Roman" panose="02020603050405020304" pitchFamily="18" charset="0"/>
              </a:rPr>
              <a:t>Jan-May</a:t>
            </a:r>
            <a:endParaRPr lang="en-SG"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000" i="1" dirty="0">
                <a:solidFill>
                  <a:srgbClr val="4472C4"/>
                </a:solidFill>
                <a:effectLst/>
                <a:latin typeface="Arial" panose="020B0604020202020204" pitchFamily="34" charset="0"/>
                <a:ea typeface="Calibri" panose="020F0502020204030204" pitchFamily="34" charset="0"/>
                <a:cs typeface="Times New Roman" panose="02020603050405020304" pitchFamily="18" charset="0"/>
              </a:rPr>
              <a:t>only 5 months</a:t>
            </a:r>
            <a:endParaRPr lang="en-SG"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310809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hlinkClick r:id="rId3"/>
            <a:extLst>
              <a:ext uri="{FF2B5EF4-FFF2-40B4-BE49-F238E27FC236}">
                <a16:creationId xmlns:a16="http://schemas.microsoft.com/office/drawing/2014/main" id="{6BF3B01C-D1CD-0F42-A9E2-17487F9B0ED7}"/>
              </a:ext>
            </a:extLst>
          </p:cNvPr>
          <p:cNvPicPr>
            <a:picLocks noChangeAspect="1"/>
          </p:cNvPicPr>
          <p:nvPr/>
        </p:nvPicPr>
        <p:blipFill rotWithShape="1">
          <a:blip r:embed="rId4">
            <a:alphaModFix amt="40000"/>
          </a:blip>
          <a:srcRect b="31403"/>
          <a:stretch/>
        </p:blipFill>
        <p:spPr>
          <a:xfrm>
            <a:off x="20" y="10"/>
            <a:ext cx="12191980" cy="6857990"/>
          </a:xfrm>
          <a:prstGeom prst="rect">
            <a:avLst/>
          </a:prstGeom>
        </p:spPr>
      </p:pic>
      <p:sp>
        <p:nvSpPr>
          <p:cNvPr id="2" name="Title 1">
            <a:extLst>
              <a:ext uri="{FF2B5EF4-FFF2-40B4-BE49-F238E27FC236}">
                <a16:creationId xmlns:a16="http://schemas.microsoft.com/office/drawing/2014/main" id="{94FF3891-883F-CECB-709E-ACC3BEFAD41B}"/>
              </a:ext>
            </a:extLst>
          </p:cNvPr>
          <p:cNvSpPr>
            <a:spLocks noGrp="1"/>
          </p:cNvSpPr>
          <p:nvPr>
            <p:ph type="title"/>
          </p:nvPr>
        </p:nvSpPr>
        <p:spPr>
          <a:xfrm>
            <a:off x="5963138" y="1656870"/>
            <a:ext cx="6077509" cy="2336803"/>
          </a:xfrm>
        </p:spPr>
        <p:txBody>
          <a:bodyPr>
            <a:normAutofit/>
          </a:bodyPr>
          <a:lstStyle/>
          <a:p>
            <a:pPr algn="r">
              <a:lnSpc>
                <a:spcPct val="90000"/>
              </a:lnSpc>
            </a:pPr>
            <a:r>
              <a:rPr lang="en-US" sz="3100" dirty="0"/>
              <a:t>Patrons wrote more than double</a:t>
            </a:r>
            <a:br>
              <a:rPr lang="en-US" sz="3100" dirty="0"/>
            </a:br>
            <a:r>
              <a:rPr lang="en-US" sz="3100" dirty="0"/>
              <a:t>the quantity of reviews for</a:t>
            </a:r>
            <a:br>
              <a:rPr lang="en-US" sz="3100" dirty="0"/>
            </a:br>
            <a:r>
              <a:rPr lang="en-US" sz="3100" b="1" dirty="0">
                <a:solidFill>
                  <a:schemeClr val="tx1"/>
                </a:solidFill>
              </a:rPr>
              <a:t>ACCOMMODATIONS</a:t>
            </a:r>
            <a:r>
              <a:rPr lang="en-US" sz="3100" dirty="0"/>
              <a:t> than dining</a:t>
            </a:r>
            <a:endParaRPr lang="en-SG" sz="3100" dirty="0"/>
          </a:p>
        </p:txBody>
      </p:sp>
      <p:sp>
        <p:nvSpPr>
          <p:cNvPr id="9" name="Content Placeholder 8">
            <a:extLst>
              <a:ext uri="{FF2B5EF4-FFF2-40B4-BE49-F238E27FC236}">
                <a16:creationId xmlns:a16="http://schemas.microsoft.com/office/drawing/2014/main" id="{F55555A9-6EFF-B5F7-5FBB-95EA5D3C70BF}"/>
              </a:ext>
            </a:extLst>
          </p:cNvPr>
          <p:cNvSpPr>
            <a:spLocks noGrp="1"/>
          </p:cNvSpPr>
          <p:nvPr>
            <p:ph idx="1"/>
          </p:nvPr>
        </p:nvSpPr>
        <p:spPr>
          <a:xfrm>
            <a:off x="677334" y="4618892"/>
            <a:ext cx="8596668" cy="1422470"/>
          </a:xfrm>
        </p:spPr>
        <p:txBody>
          <a:bodyPr>
            <a:normAutofit/>
          </a:bodyPr>
          <a:lstStyle/>
          <a:p>
            <a:pPr marL="0" indent="0">
              <a:buNone/>
            </a:pPr>
            <a:r>
              <a:rPr lang="en-US" b="1" dirty="0">
                <a:solidFill>
                  <a:srgbClr val="FFFFFF"/>
                </a:solidFill>
              </a:rPr>
              <a:t>58%</a:t>
            </a:r>
            <a:r>
              <a:rPr lang="en-US" dirty="0">
                <a:solidFill>
                  <a:srgbClr val="FFFFFF"/>
                </a:solidFill>
              </a:rPr>
              <a:t> of the travel reviews are for ‘Attractions’ but barely </a:t>
            </a:r>
            <a:r>
              <a:rPr lang="en-US" b="1" dirty="0">
                <a:solidFill>
                  <a:srgbClr val="FFFFFF"/>
                </a:solidFill>
              </a:rPr>
              <a:t>13%</a:t>
            </a:r>
            <a:r>
              <a:rPr lang="en-US" dirty="0">
                <a:solidFill>
                  <a:srgbClr val="FFFFFF"/>
                </a:solidFill>
              </a:rPr>
              <a:t> for ‘Dining’.</a:t>
            </a:r>
          </a:p>
        </p:txBody>
      </p:sp>
    </p:spTree>
    <p:extLst>
      <p:ext uri="{BB962C8B-B14F-4D97-AF65-F5344CB8AC3E}">
        <p14:creationId xmlns:p14="http://schemas.microsoft.com/office/powerpoint/2010/main" val="39710879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545D0-BACA-9637-07E0-27233BEE6C2E}"/>
              </a:ext>
            </a:extLst>
          </p:cNvPr>
          <p:cNvSpPr>
            <a:spLocks noGrp="1"/>
          </p:cNvSpPr>
          <p:nvPr>
            <p:ph type="title"/>
          </p:nvPr>
        </p:nvSpPr>
        <p:spPr>
          <a:xfrm>
            <a:off x="677333" y="609600"/>
            <a:ext cx="9713575" cy="1320800"/>
          </a:xfrm>
        </p:spPr>
        <p:txBody>
          <a:bodyPr>
            <a:normAutofit/>
          </a:bodyPr>
          <a:lstStyle/>
          <a:p>
            <a:r>
              <a:rPr lang="en-US" b="1" dirty="0"/>
              <a:t>TripAdvisor</a:t>
            </a:r>
            <a:r>
              <a:rPr lang="en-US" dirty="0"/>
              <a:t> reviews are predominantly</a:t>
            </a:r>
            <a:br>
              <a:rPr lang="en-US" dirty="0"/>
            </a:br>
            <a:r>
              <a:rPr lang="en-US" dirty="0"/>
              <a:t>not originally in Bahasa Indonesia (only 0.2%)</a:t>
            </a:r>
            <a:endParaRPr lang="en-SG" dirty="0"/>
          </a:p>
        </p:txBody>
      </p:sp>
      <p:pic>
        <p:nvPicPr>
          <p:cNvPr id="6" name="Content Placeholder 5" descr="Graphical user interface, text, application&#10;&#10;Description automatically generated">
            <a:hlinkClick r:id="rId3"/>
            <a:extLst>
              <a:ext uri="{FF2B5EF4-FFF2-40B4-BE49-F238E27FC236}">
                <a16:creationId xmlns:a16="http://schemas.microsoft.com/office/drawing/2014/main" id="{3430FB62-E614-9879-68BD-F5F9F03C12EF}"/>
              </a:ext>
            </a:extLst>
          </p:cNvPr>
          <p:cNvPicPr>
            <a:picLocks noGrp="1" noChangeAspect="1"/>
          </p:cNvPicPr>
          <p:nvPr>
            <p:ph idx="1"/>
          </p:nvPr>
        </p:nvPicPr>
        <p:blipFill rotWithShape="1">
          <a:blip r:embed="rId4"/>
          <a:srcRect b="3188"/>
          <a:stretch/>
        </p:blipFill>
        <p:spPr bwMode="auto">
          <a:xfrm>
            <a:off x="677333" y="1884510"/>
            <a:ext cx="5668181" cy="4710254"/>
          </a:xfrm>
          <a:prstGeom prst="rect">
            <a:avLst/>
          </a:prstGeom>
          <a:ln>
            <a:noFill/>
          </a:ln>
          <a:extLst>
            <a:ext uri="{53640926-AAD7-44D8-BBD7-CCE9431645EC}">
              <a14:shadowObscured xmlns:a14="http://schemas.microsoft.com/office/drawing/2010/main"/>
            </a:ext>
          </a:extLst>
        </p:spPr>
      </p:pic>
      <p:sp>
        <p:nvSpPr>
          <p:cNvPr id="7" name="Arrow: Right 6">
            <a:extLst>
              <a:ext uri="{FF2B5EF4-FFF2-40B4-BE49-F238E27FC236}">
                <a16:creationId xmlns:a16="http://schemas.microsoft.com/office/drawing/2014/main" id="{26025B54-4D2A-FBC7-FA4D-9202574AB9DD}"/>
              </a:ext>
            </a:extLst>
          </p:cNvPr>
          <p:cNvSpPr/>
          <p:nvPr/>
        </p:nvSpPr>
        <p:spPr>
          <a:xfrm rot="14026245">
            <a:off x="5485847" y="4804354"/>
            <a:ext cx="423545" cy="209550"/>
          </a:xfrm>
          <a:prstGeom prst="rightArrow">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pic>
        <p:nvPicPr>
          <p:cNvPr id="8" name="Picture 7" descr="Graphical user interface, text, application&#10;&#10;Description automatically generated">
            <a:extLst>
              <a:ext uri="{FF2B5EF4-FFF2-40B4-BE49-F238E27FC236}">
                <a16:creationId xmlns:a16="http://schemas.microsoft.com/office/drawing/2014/main" id="{3F6CD7BC-7AD4-3BF0-CDA3-224A382B4AA5}"/>
              </a:ext>
            </a:extLst>
          </p:cNvPr>
          <p:cNvPicPr>
            <a:picLocks noChangeAspect="1"/>
          </p:cNvPicPr>
          <p:nvPr/>
        </p:nvPicPr>
        <p:blipFill rotWithShape="1">
          <a:blip r:embed="rId5"/>
          <a:srcRect b="2969"/>
          <a:stretch/>
        </p:blipFill>
        <p:spPr bwMode="auto">
          <a:xfrm>
            <a:off x="6345514" y="1884510"/>
            <a:ext cx="5680708" cy="4710254"/>
          </a:xfrm>
          <a:prstGeom prst="rect">
            <a:avLst/>
          </a:prstGeom>
          <a:ln>
            <a:noFill/>
          </a:ln>
          <a:extLst>
            <a:ext uri="{53640926-AAD7-44D8-BBD7-CCE9431645EC}">
              <a14:shadowObscured xmlns:a14="http://schemas.microsoft.com/office/drawing/2010/main"/>
            </a:ext>
          </a:extLst>
        </p:spPr>
      </p:pic>
      <p:sp>
        <p:nvSpPr>
          <p:cNvPr id="9" name="Arrow: Right 8">
            <a:extLst>
              <a:ext uri="{FF2B5EF4-FFF2-40B4-BE49-F238E27FC236}">
                <a16:creationId xmlns:a16="http://schemas.microsoft.com/office/drawing/2014/main" id="{E61D926A-6BF6-5532-B97C-270DBA7E9000}"/>
              </a:ext>
            </a:extLst>
          </p:cNvPr>
          <p:cNvSpPr/>
          <p:nvPr/>
        </p:nvSpPr>
        <p:spPr>
          <a:xfrm rot="14026245">
            <a:off x="11163264" y="4804354"/>
            <a:ext cx="423545" cy="209550"/>
          </a:xfrm>
          <a:prstGeom prst="rightArrow">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Tree>
    <p:extLst>
      <p:ext uri="{BB962C8B-B14F-4D97-AF65-F5344CB8AC3E}">
        <p14:creationId xmlns:p14="http://schemas.microsoft.com/office/powerpoint/2010/main" val="27910120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ap&#10;&#10;Description automatically generated">
            <a:extLst>
              <a:ext uri="{FF2B5EF4-FFF2-40B4-BE49-F238E27FC236}">
                <a16:creationId xmlns:a16="http://schemas.microsoft.com/office/drawing/2014/main" id="{43E53BBA-83BE-C821-B1DF-EC453BF8428A}"/>
              </a:ext>
            </a:extLst>
          </p:cNvPr>
          <p:cNvPicPr>
            <a:picLocks noGrp="1" noChangeAspect="1"/>
          </p:cNvPicPr>
          <p:nvPr>
            <p:ph idx="1"/>
          </p:nvPr>
        </p:nvPicPr>
        <p:blipFill rotWithShape="1">
          <a:blip r:embed="rId3"/>
          <a:srcRect r="661" b="1"/>
          <a:stretch/>
        </p:blipFill>
        <p:spPr>
          <a:xfrm>
            <a:off x="643467" y="643467"/>
            <a:ext cx="10905066" cy="5571066"/>
          </a:xfrm>
          <a:prstGeom prst="rect">
            <a:avLst/>
          </a:prstGeom>
        </p:spPr>
      </p:pic>
      <p:sp>
        <p:nvSpPr>
          <p:cNvPr id="33" name="Title 1">
            <a:extLst>
              <a:ext uri="{FF2B5EF4-FFF2-40B4-BE49-F238E27FC236}">
                <a16:creationId xmlns:a16="http://schemas.microsoft.com/office/drawing/2014/main" id="{68DF4CBF-8B65-B9AD-5DEC-B1D1ED3B94AC}"/>
              </a:ext>
            </a:extLst>
          </p:cNvPr>
          <p:cNvSpPr>
            <a:spLocks noGrp="1"/>
          </p:cNvSpPr>
          <p:nvPr>
            <p:ph type="title"/>
          </p:nvPr>
        </p:nvSpPr>
        <p:spPr>
          <a:xfrm>
            <a:off x="5017693" y="674252"/>
            <a:ext cx="6559119" cy="1320800"/>
          </a:xfrm>
        </p:spPr>
        <p:txBody>
          <a:bodyPr>
            <a:normAutofit fontScale="90000"/>
          </a:bodyPr>
          <a:lstStyle/>
          <a:p>
            <a:pPr algn="r"/>
            <a:r>
              <a:rPr lang="en-US" sz="3300" dirty="0">
                <a:solidFill>
                  <a:schemeClr val="accent2"/>
                </a:solidFill>
              </a:rPr>
              <a:t>‘</a:t>
            </a:r>
            <a:r>
              <a:rPr lang="en-US" sz="3300" b="1" i="1" dirty="0" err="1">
                <a:solidFill>
                  <a:schemeClr val="accent2"/>
                </a:solidFill>
              </a:rPr>
              <a:t>Tampilkan</a:t>
            </a:r>
            <a:r>
              <a:rPr lang="en-US" sz="3300" b="1" i="1" dirty="0">
                <a:solidFill>
                  <a:schemeClr val="accent2"/>
                </a:solidFill>
              </a:rPr>
              <a:t> Bahasa Asli</a:t>
            </a:r>
            <a:r>
              <a:rPr lang="en-US" sz="3300" dirty="0">
                <a:solidFill>
                  <a:schemeClr val="accent2"/>
                </a:solidFill>
              </a:rPr>
              <a:t>’</a:t>
            </a:r>
            <a:br>
              <a:rPr lang="en-US" sz="3300" dirty="0">
                <a:solidFill>
                  <a:schemeClr val="accent2"/>
                </a:solidFill>
              </a:rPr>
            </a:br>
            <a:r>
              <a:rPr lang="en-US" sz="3300" dirty="0">
                <a:solidFill>
                  <a:schemeClr val="accent2"/>
                </a:solidFill>
              </a:rPr>
              <a:t>translates as ‘Show Native Language’</a:t>
            </a:r>
            <a:endParaRPr lang="en-SG" sz="3300" dirty="0">
              <a:solidFill>
                <a:schemeClr val="accent2"/>
              </a:solidFill>
            </a:endParaRPr>
          </a:p>
        </p:txBody>
      </p:sp>
      <p:pic>
        <p:nvPicPr>
          <p:cNvPr id="35" name="Content Placeholder 8" descr="Graphical user interface, website&#10;&#10;Description automatically generated">
            <a:extLst>
              <a:ext uri="{FF2B5EF4-FFF2-40B4-BE49-F238E27FC236}">
                <a16:creationId xmlns:a16="http://schemas.microsoft.com/office/drawing/2014/main" id="{31BAFA25-D88E-D062-417B-EA6965967FA3}"/>
              </a:ext>
            </a:extLst>
          </p:cNvPr>
          <p:cNvPicPr>
            <a:picLocks noChangeAspect="1"/>
          </p:cNvPicPr>
          <p:nvPr/>
        </p:nvPicPr>
        <p:blipFill>
          <a:blip r:embed="rId4"/>
          <a:stretch>
            <a:fillRect/>
          </a:stretch>
        </p:blipFill>
        <p:spPr>
          <a:xfrm>
            <a:off x="218426" y="1879600"/>
            <a:ext cx="6981447" cy="3948906"/>
          </a:xfrm>
          <a:prstGeom prst="rect">
            <a:avLst/>
          </a:prstGeom>
        </p:spPr>
      </p:pic>
    </p:spTree>
    <p:extLst>
      <p:ext uri="{BB962C8B-B14F-4D97-AF65-F5344CB8AC3E}">
        <p14:creationId xmlns:p14="http://schemas.microsoft.com/office/powerpoint/2010/main" val="20052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Graphical user interface, website&#10;&#10;Description automatically generated">
            <a:extLst>
              <a:ext uri="{FF2B5EF4-FFF2-40B4-BE49-F238E27FC236}">
                <a16:creationId xmlns:a16="http://schemas.microsoft.com/office/drawing/2014/main" id="{30CF7951-11F7-E9D9-B0C6-6006A04EF063}"/>
              </a:ext>
            </a:extLst>
          </p:cNvPr>
          <p:cNvPicPr>
            <a:picLocks noChangeAspect="1"/>
          </p:cNvPicPr>
          <p:nvPr/>
        </p:nvPicPr>
        <p:blipFill>
          <a:blip r:embed="rId3"/>
          <a:stretch>
            <a:fillRect/>
          </a:stretch>
        </p:blipFill>
        <p:spPr>
          <a:xfrm>
            <a:off x="6284703" y="242277"/>
            <a:ext cx="4651504" cy="6368119"/>
          </a:xfrm>
          <a:prstGeom prst="rect">
            <a:avLst/>
          </a:prstGeom>
        </p:spPr>
      </p:pic>
      <p:sp>
        <p:nvSpPr>
          <p:cNvPr id="7" name="Arrow: Right 6">
            <a:extLst>
              <a:ext uri="{FF2B5EF4-FFF2-40B4-BE49-F238E27FC236}">
                <a16:creationId xmlns:a16="http://schemas.microsoft.com/office/drawing/2014/main" id="{26025B54-4D2A-FBC7-FA4D-9202574AB9DD}"/>
              </a:ext>
            </a:extLst>
          </p:cNvPr>
          <p:cNvSpPr/>
          <p:nvPr/>
        </p:nvSpPr>
        <p:spPr>
          <a:xfrm rot="14026245">
            <a:off x="7861725" y="3088809"/>
            <a:ext cx="423545" cy="209550"/>
          </a:xfrm>
          <a:prstGeom prst="rightArrow">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pic>
        <p:nvPicPr>
          <p:cNvPr id="12" name="Picture 11" descr="Graphical user interface, website&#10;&#10;Description automatically generated">
            <a:extLst>
              <a:ext uri="{FF2B5EF4-FFF2-40B4-BE49-F238E27FC236}">
                <a16:creationId xmlns:a16="http://schemas.microsoft.com/office/drawing/2014/main" id="{7ADE448F-D8C3-34AA-33D0-56F5C1311E99}"/>
              </a:ext>
            </a:extLst>
          </p:cNvPr>
          <p:cNvPicPr>
            <a:picLocks noChangeAspect="1"/>
          </p:cNvPicPr>
          <p:nvPr/>
        </p:nvPicPr>
        <p:blipFill>
          <a:blip r:embed="rId4"/>
          <a:stretch>
            <a:fillRect/>
          </a:stretch>
        </p:blipFill>
        <p:spPr>
          <a:xfrm>
            <a:off x="677333" y="242277"/>
            <a:ext cx="4559626" cy="6368118"/>
          </a:xfrm>
          <a:prstGeom prst="rect">
            <a:avLst/>
          </a:prstGeom>
        </p:spPr>
      </p:pic>
      <p:sp>
        <p:nvSpPr>
          <p:cNvPr id="14" name="Content Placeholder 13">
            <a:extLst>
              <a:ext uri="{FF2B5EF4-FFF2-40B4-BE49-F238E27FC236}">
                <a16:creationId xmlns:a16="http://schemas.microsoft.com/office/drawing/2014/main" id="{C22667E5-8651-343F-638B-3C82D69B0501}"/>
              </a:ext>
            </a:extLst>
          </p:cNvPr>
          <p:cNvSpPr>
            <a:spLocks noGrp="1"/>
          </p:cNvSpPr>
          <p:nvPr>
            <p:ph idx="1"/>
          </p:nvPr>
        </p:nvSpPr>
        <p:spPr>
          <a:xfrm>
            <a:off x="7197970" y="478194"/>
            <a:ext cx="3597994" cy="545024"/>
          </a:xfrm>
        </p:spPr>
        <p:txBody>
          <a:bodyPr>
            <a:noAutofit/>
          </a:bodyPr>
          <a:lstStyle/>
          <a:p>
            <a:pPr marL="0" indent="0" algn="r">
              <a:buNone/>
            </a:pPr>
            <a:r>
              <a:rPr lang="en-US" sz="2000" dirty="0">
                <a:solidFill>
                  <a:schemeClr val="accent2"/>
                </a:solidFill>
              </a:rPr>
              <a:t>Bahasa Indonesia not listed in the original review languages</a:t>
            </a:r>
            <a:endParaRPr lang="en-SG" sz="2000" dirty="0">
              <a:solidFill>
                <a:schemeClr val="accent2"/>
              </a:solidFill>
            </a:endParaRPr>
          </a:p>
        </p:txBody>
      </p:sp>
      <p:sp>
        <p:nvSpPr>
          <p:cNvPr id="9" name="Arrow: Right 8">
            <a:extLst>
              <a:ext uri="{FF2B5EF4-FFF2-40B4-BE49-F238E27FC236}">
                <a16:creationId xmlns:a16="http://schemas.microsoft.com/office/drawing/2014/main" id="{E61D926A-6BF6-5532-B97C-270DBA7E9000}"/>
              </a:ext>
            </a:extLst>
          </p:cNvPr>
          <p:cNvSpPr/>
          <p:nvPr/>
        </p:nvSpPr>
        <p:spPr>
          <a:xfrm rot="14026245">
            <a:off x="4950129" y="552576"/>
            <a:ext cx="423545" cy="209550"/>
          </a:xfrm>
          <a:prstGeom prst="rightArrow">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
        <p:nvSpPr>
          <p:cNvPr id="16" name="Text Box 2">
            <a:extLst>
              <a:ext uri="{FF2B5EF4-FFF2-40B4-BE49-F238E27FC236}">
                <a16:creationId xmlns:a16="http://schemas.microsoft.com/office/drawing/2014/main" id="{7F6FE47F-72BB-C8A2-7305-634934EE8412}"/>
              </a:ext>
            </a:extLst>
          </p:cNvPr>
          <p:cNvSpPr txBox="1">
            <a:spLocks noChangeArrowheads="1"/>
          </p:cNvSpPr>
          <p:nvPr/>
        </p:nvSpPr>
        <p:spPr bwMode="auto">
          <a:xfrm>
            <a:off x="7451897" y="5449724"/>
            <a:ext cx="2317115" cy="280013"/>
          </a:xfrm>
          <a:prstGeom prst="rect">
            <a:avLst/>
          </a:prstGeom>
          <a:noFill/>
          <a:ln w="9525">
            <a:noFill/>
            <a:miter lim="800000"/>
            <a:headEnd/>
            <a:tailEnd/>
          </a:ln>
        </p:spPr>
        <p:txBody>
          <a:bodyPr rot="0" vert="horz" wrap="square" lIns="91440" tIns="45720" rIns="91440" bIns="45720" anchor="t" anchorCtr="0">
            <a:spAutoFit/>
          </a:bodyPr>
          <a:lstStyle/>
          <a:p>
            <a:pPr marL="342900" lvl="0" indent="-342900">
              <a:lnSpc>
                <a:spcPct val="107000"/>
              </a:lnSpc>
              <a:spcAft>
                <a:spcPts val="800"/>
              </a:spcAft>
              <a:buFont typeface="Wingdings" panose="05000000000000000000" pitchFamily="2" charset="2"/>
              <a:buChar char=""/>
            </a:pPr>
            <a:r>
              <a:rPr lang="en-SG" sz="1200" dirty="0">
                <a:solidFill>
                  <a:schemeClr val="accent2"/>
                </a:solidFill>
                <a:effectLst/>
                <a:latin typeface="Arial" panose="020B0604020202020204" pitchFamily="34" charset="0"/>
                <a:ea typeface="Calibri" panose="020F0502020204030204" pitchFamily="34" charset="0"/>
                <a:cs typeface="Arial" panose="020B0604020202020204" pitchFamily="34" charset="0"/>
              </a:rPr>
              <a:t>‘Show Native Language’</a:t>
            </a:r>
            <a:endParaRPr lang="en-SG" sz="1100" dirty="0">
              <a:solidFill>
                <a:schemeClr val="accent2"/>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0485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fade">
                                      <p:cBhvr>
                                        <p:cTn id="16"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build="p"/>
      <p:bldP spid="9"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B7D79-FD62-B377-7602-F99D40708895}"/>
              </a:ext>
            </a:extLst>
          </p:cNvPr>
          <p:cNvSpPr>
            <a:spLocks noGrp="1"/>
          </p:cNvSpPr>
          <p:nvPr>
            <p:ph type="title"/>
          </p:nvPr>
        </p:nvSpPr>
        <p:spPr/>
        <p:txBody>
          <a:bodyPr/>
          <a:lstStyle/>
          <a:p>
            <a:r>
              <a:rPr lang="en-US" dirty="0"/>
              <a:t>Diving into Social Media </a:t>
            </a:r>
          </a:p>
        </p:txBody>
      </p:sp>
      <p:sp>
        <p:nvSpPr>
          <p:cNvPr id="3" name="Vertical Text Placeholder 2">
            <a:extLst>
              <a:ext uri="{FF2B5EF4-FFF2-40B4-BE49-F238E27FC236}">
                <a16:creationId xmlns:a16="http://schemas.microsoft.com/office/drawing/2014/main" id="{4964E56C-6417-460F-F3EE-2EDB7C547F2C}"/>
              </a:ext>
            </a:extLst>
          </p:cNvPr>
          <p:cNvSpPr>
            <a:spLocks noGrp="1"/>
          </p:cNvSpPr>
          <p:nvPr>
            <p:ph type="body" orient="vert" idx="1"/>
          </p:nvPr>
        </p:nvSpPr>
        <p:spPr>
          <a:xfrm rot="16200000">
            <a:off x="1237708" y="2868625"/>
            <a:ext cx="2152481" cy="3273229"/>
          </a:xfrm>
        </p:spPr>
        <p:txBody>
          <a:bodyPr>
            <a:normAutofit/>
          </a:bodyPr>
          <a:lstStyle/>
          <a:p>
            <a:r>
              <a:rPr lang="en-US" dirty="0" err="1"/>
              <a:t>Tiktok</a:t>
            </a:r>
            <a:endParaRPr lang="en-US" dirty="0"/>
          </a:p>
          <a:p>
            <a:pPr lvl="1"/>
            <a:r>
              <a:rPr lang="en-US" dirty="0"/>
              <a:t>Video centric social media platform</a:t>
            </a:r>
          </a:p>
          <a:p>
            <a:pPr lvl="1"/>
            <a:r>
              <a:rPr lang="en-US" dirty="0"/>
              <a:t>Posts often have less than 40 characters or do not even include any text</a:t>
            </a:r>
          </a:p>
          <a:p>
            <a:pPr lvl="1"/>
            <a:endParaRPr lang="en-US" dirty="0"/>
          </a:p>
        </p:txBody>
      </p:sp>
      <p:sp>
        <p:nvSpPr>
          <p:cNvPr id="4" name="Vertical Text Placeholder 2">
            <a:extLst>
              <a:ext uri="{FF2B5EF4-FFF2-40B4-BE49-F238E27FC236}">
                <a16:creationId xmlns:a16="http://schemas.microsoft.com/office/drawing/2014/main" id="{284FC7A0-1B40-3CF6-28C1-882FB169FDB7}"/>
              </a:ext>
            </a:extLst>
          </p:cNvPr>
          <p:cNvSpPr txBox="1">
            <a:spLocks/>
          </p:cNvSpPr>
          <p:nvPr/>
        </p:nvSpPr>
        <p:spPr>
          <a:xfrm rot="16200000">
            <a:off x="5391148" y="3106834"/>
            <a:ext cx="2628900" cy="3273229"/>
          </a:xfrm>
          <a:prstGeom prst="rect">
            <a:avLst/>
          </a:prstGeom>
        </p:spPr>
        <p:txBody>
          <a:bodyPr vert="eaVert"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Twitter</a:t>
            </a:r>
          </a:p>
          <a:p>
            <a:pPr lvl="1"/>
            <a:r>
              <a:rPr lang="en-US" dirty="0"/>
              <a:t>Very text centric Social Media platform</a:t>
            </a:r>
          </a:p>
          <a:p>
            <a:pPr lvl="1"/>
            <a:r>
              <a:rPr lang="en-US" dirty="0"/>
              <a:t>There are 2 common lengths of tweets. Very short tweets about 28 characters</a:t>
            </a:r>
          </a:p>
          <a:p>
            <a:pPr lvl="1"/>
            <a:r>
              <a:rPr lang="en-US" dirty="0"/>
              <a:t>The other common tweet length is about 140 character which was twitter initial character limit</a:t>
            </a:r>
          </a:p>
          <a:p>
            <a:pPr lvl="1"/>
            <a:endParaRPr lang="en-US" dirty="0"/>
          </a:p>
        </p:txBody>
      </p:sp>
      <p:pic>
        <p:nvPicPr>
          <p:cNvPr id="7" name="Picture 6">
            <a:extLst>
              <a:ext uri="{FF2B5EF4-FFF2-40B4-BE49-F238E27FC236}">
                <a16:creationId xmlns:a16="http://schemas.microsoft.com/office/drawing/2014/main" id="{B94AAB82-5627-9A49-F1EE-2ADAE180B320}"/>
              </a:ext>
            </a:extLst>
          </p:cNvPr>
          <p:cNvPicPr>
            <a:picLocks noChangeAspect="1"/>
          </p:cNvPicPr>
          <p:nvPr/>
        </p:nvPicPr>
        <p:blipFill>
          <a:blip r:embed="rId3"/>
          <a:stretch>
            <a:fillRect/>
          </a:stretch>
        </p:blipFill>
        <p:spPr>
          <a:xfrm>
            <a:off x="1597749" y="1739637"/>
            <a:ext cx="1320249" cy="1398197"/>
          </a:xfrm>
          <a:prstGeom prst="rect">
            <a:avLst/>
          </a:prstGeom>
        </p:spPr>
      </p:pic>
      <p:pic>
        <p:nvPicPr>
          <p:cNvPr id="10" name="Picture 9">
            <a:extLst>
              <a:ext uri="{FF2B5EF4-FFF2-40B4-BE49-F238E27FC236}">
                <a16:creationId xmlns:a16="http://schemas.microsoft.com/office/drawing/2014/main" id="{C7C6B811-CEE8-A346-90C2-892A7CAAB936}"/>
              </a:ext>
            </a:extLst>
          </p:cNvPr>
          <p:cNvPicPr>
            <a:picLocks noChangeAspect="1"/>
          </p:cNvPicPr>
          <p:nvPr/>
        </p:nvPicPr>
        <p:blipFill>
          <a:blip r:embed="rId4"/>
          <a:stretch>
            <a:fillRect/>
          </a:stretch>
        </p:blipFill>
        <p:spPr>
          <a:xfrm>
            <a:off x="6148294" y="1852153"/>
            <a:ext cx="1114609" cy="1173163"/>
          </a:xfrm>
          <a:prstGeom prst="rect">
            <a:avLst/>
          </a:prstGeom>
        </p:spPr>
      </p:pic>
    </p:spTree>
    <p:extLst>
      <p:ext uri="{BB962C8B-B14F-4D97-AF65-F5344CB8AC3E}">
        <p14:creationId xmlns:p14="http://schemas.microsoft.com/office/powerpoint/2010/main" val="27891758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ext&#10;&#10;Description automatically generated">
            <a:hlinkClick r:id="rId3"/>
            <a:extLst>
              <a:ext uri="{FF2B5EF4-FFF2-40B4-BE49-F238E27FC236}">
                <a16:creationId xmlns:a16="http://schemas.microsoft.com/office/drawing/2014/main" id="{0008BB3F-7900-DE95-F3AF-D5C2007358DB}"/>
              </a:ext>
            </a:extLst>
          </p:cNvPr>
          <p:cNvPicPr>
            <a:picLocks noGrp="1" noChangeAspect="1"/>
          </p:cNvPicPr>
          <p:nvPr>
            <p:ph idx="1"/>
          </p:nvPr>
        </p:nvPicPr>
        <p:blipFill>
          <a:blip r:embed="rId4"/>
          <a:stretch>
            <a:fillRect/>
          </a:stretch>
        </p:blipFill>
        <p:spPr>
          <a:xfrm>
            <a:off x="677334" y="609599"/>
            <a:ext cx="8802568" cy="3052701"/>
          </a:xfrm>
          <a:prstGeom prst="rect">
            <a:avLst/>
          </a:prstGeom>
        </p:spPr>
      </p:pic>
      <p:graphicFrame>
        <p:nvGraphicFramePr>
          <p:cNvPr id="5" name="Table 4">
            <a:extLst>
              <a:ext uri="{FF2B5EF4-FFF2-40B4-BE49-F238E27FC236}">
                <a16:creationId xmlns:a16="http://schemas.microsoft.com/office/drawing/2014/main" id="{249E0199-3A56-4319-78BC-86AE589E682B}"/>
              </a:ext>
            </a:extLst>
          </p:cNvPr>
          <p:cNvGraphicFramePr>
            <a:graphicFrameLocks noGrp="1"/>
          </p:cNvGraphicFramePr>
          <p:nvPr/>
        </p:nvGraphicFramePr>
        <p:xfrm>
          <a:off x="677334" y="4633720"/>
          <a:ext cx="9118093" cy="1614680"/>
        </p:xfrm>
        <a:graphic>
          <a:graphicData uri="http://schemas.openxmlformats.org/drawingml/2006/table">
            <a:tbl>
              <a:tblPr firstRow="1" firstCol="1" bandRow="1">
                <a:tableStyleId>{5C22544A-7EE6-4342-B048-85BDC9FD1C3A}</a:tableStyleId>
              </a:tblPr>
              <a:tblGrid>
                <a:gridCol w="1262507">
                  <a:extLst>
                    <a:ext uri="{9D8B030D-6E8A-4147-A177-3AD203B41FA5}">
                      <a16:colId xmlns:a16="http://schemas.microsoft.com/office/drawing/2014/main" val="2046056487"/>
                    </a:ext>
                  </a:extLst>
                </a:gridCol>
                <a:gridCol w="1230948">
                  <a:extLst>
                    <a:ext uri="{9D8B030D-6E8A-4147-A177-3AD203B41FA5}">
                      <a16:colId xmlns:a16="http://schemas.microsoft.com/office/drawing/2014/main" val="520762205"/>
                    </a:ext>
                  </a:extLst>
                </a:gridCol>
                <a:gridCol w="1681798">
                  <a:extLst>
                    <a:ext uri="{9D8B030D-6E8A-4147-A177-3AD203B41FA5}">
                      <a16:colId xmlns:a16="http://schemas.microsoft.com/office/drawing/2014/main" val="3155275902"/>
                    </a:ext>
                  </a:extLst>
                </a:gridCol>
                <a:gridCol w="789622">
                  <a:extLst>
                    <a:ext uri="{9D8B030D-6E8A-4147-A177-3AD203B41FA5}">
                      <a16:colId xmlns:a16="http://schemas.microsoft.com/office/drawing/2014/main" val="3198984798"/>
                    </a:ext>
                  </a:extLst>
                </a:gridCol>
                <a:gridCol w="1681798">
                  <a:extLst>
                    <a:ext uri="{9D8B030D-6E8A-4147-A177-3AD203B41FA5}">
                      <a16:colId xmlns:a16="http://schemas.microsoft.com/office/drawing/2014/main" val="3657091772"/>
                    </a:ext>
                  </a:extLst>
                </a:gridCol>
                <a:gridCol w="789622">
                  <a:extLst>
                    <a:ext uri="{9D8B030D-6E8A-4147-A177-3AD203B41FA5}">
                      <a16:colId xmlns:a16="http://schemas.microsoft.com/office/drawing/2014/main" val="1848455564"/>
                    </a:ext>
                  </a:extLst>
                </a:gridCol>
                <a:gridCol w="1681798">
                  <a:extLst>
                    <a:ext uri="{9D8B030D-6E8A-4147-A177-3AD203B41FA5}">
                      <a16:colId xmlns:a16="http://schemas.microsoft.com/office/drawing/2014/main" val="624018952"/>
                    </a:ext>
                  </a:extLst>
                </a:gridCol>
              </a:tblGrid>
              <a:tr h="190500">
                <a:tc>
                  <a:txBody>
                    <a:bodyPr/>
                    <a:lstStyle/>
                    <a:p>
                      <a:pPr>
                        <a:lnSpc>
                          <a:spcPct val="107000"/>
                        </a:lnSpc>
                      </a:pPr>
                      <a:endParaRPr lang="en-SG" sz="20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800"/>
                        </a:spcAft>
                      </a:pPr>
                      <a:r>
                        <a:rPr lang="en-SG" sz="1600">
                          <a:effectLst/>
                        </a:rPr>
                        <a:t>Attractions</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800"/>
                        </a:spcAft>
                      </a:pPr>
                      <a:r>
                        <a:rPr lang="en-SG" sz="1600">
                          <a:effectLst/>
                        </a:rPr>
                        <a:t>Indo 2018-2022</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800"/>
                        </a:spcAft>
                      </a:pPr>
                      <a:r>
                        <a:rPr lang="en-SG" sz="1600">
                          <a:effectLst/>
                        </a:rPr>
                        <a:t>Dining</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800"/>
                        </a:spcAft>
                      </a:pPr>
                      <a:r>
                        <a:rPr lang="en-SG" sz="1600">
                          <a:effectLst/>
                        </a:rPr>
                        <a:t>Indo 2018-2022</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800"/>
                        </a:spcAft>
                      </a:pPr>
                      <a:r>
                        <a:rPr lang="en-SG" sz="1600" dirty="0">
                          <a:effectLst/>
                        </a:rPr>
                        <a:t>Hotel</a:t>
                      </a:r>
                      <a:endParaRPr lang="en-SG" sz="2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nSpc>
                          <a:spcPct val="107000"/>
                        </a:lnSpc>
                        <a:spcAft>
                          <a:spcPts val="800"/>
                        </a:spcAft>
                      </a:pPr>
                      <a:r>
                        <a:rPr lang="en-SG" sz="1600" dirty="0">
                          <a:effectLst/>
                        </a:rPr>
                        <a:t>Indo 2018-2022</a:t>
                      </a:r>
                      <a:endParaRPr lang="en-SG" sz="2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608504086"/>
                  </a:ext>
                </a:extLst>
              </a:tr>
              <a:tr h="190500">
                <a:tc>
                  <a:txBody>
                    <a:bodyPr/>
                    <a:lstStyle/>
                    <a:p>
                      <a:pPr>
                        <a:lnSpc>
                          <a:spcPct val="107000"/>
                        </a:lnSpc>
                        <a:spcAft>
                          <a:spcPts val="800"/>
                        </a:spcAft>
                      </a:pPr>
                      <a:r>
                        <a:rPr lang="en-SG" sz="1600" dirty="0">
                          <a:effectLst/>
                        </a:rPr>
                        <a:t>Traveloka</a:t>
                      </a:r>
                      <a:endParaRPr lang="en-SG" sz="2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dirty="0">
                          <a:effectLst/>
                        </a:rPr>
                        <a:t>13.7%</a:t>
                      </a:r>
                      <a:endParaRPr lang="en-SG" sz="2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dirty="0">
                          <a:effectLst/>
                        </a:rPr>
                        <a:t>2,042</a:t>
                      </a:r>
                      <a:endParaRPr lang="en-SG" sz="2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600">
                          <a:effectLst/>
                        </a:rPr>
                        <a:t>-</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600">
                          <a:effectLst/>
                        </a:rPr>
                        <a:t>-</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dirty="0">
                          <a:effectLst/>
                        </a:rPr>
                        <a:t>3,302</a:t>
                      </a:r>
                      <a:endParaRPr lang="en-SG" sz="2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b="1" dirty="0">
                          <a:effectLst/>
                        </a:rPr>
                        <a:t>3.5%</a:t>
                      </a:r>
                      <a:endParaRPr lang="en-SG" sz="2000" b="1"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390179361"/>
                  </a:ext>
                </a:extLst>
              </a:tr>
              <a:tr h="88232">
                <a:tc>
                  <a:txBody>
                    <a:bodyPr/>
                    <a:lstStyle/>
                    <a:p>
                      <a:pPr>
                        <a:lnSpc>
                          <a:spcPct val="107000"/>
                        </a:lnSpc>
                        <a:spcAft>
                          <a:spcPts val="800"/>
                        </a:spcAft>
                      </a:pPr>
                      <a:r>
                        <a:rPr lang="en-SG" sz="1600" dirty="0">
                          <a:effectLst/>
                        </a:rPr>
                        <a:t>Google</a:t>
                      </a:r>
                      <a:endParaRPr lang="en-SG" sz="2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nSpc>
                          <a:spcPct val="107000"/>
                        </a:lnSpc>
                      </a:pPr>
                      <a:endParaRPr lang="en-SG" sz="2000" dirty="0">
                        <a:effectLst/>
                        <a:latin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a:effectLst/>
                        </a:rPr>
                        <a:t>2,049</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dirty="0">
                          <a:effectLst/>
                        </a:rPr>
                        <a:t>29,645</a:t>
                      </a:r>
                      <a:endParaRPr lang="en-SG" sz="2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a:effectLst/>
                        </a:rPr>
                        <a:t>0.3%</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a:effectLst/>
                        </a:rPr>
                        <a:t>23,721</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b="1" dirty="0">
                          <a:effectLst/>
                        </a:rPr>
                        <a:t>0.4%</a:t>
                      </a:r>
                      <a:endParaRPr lang="en-SG" sz="2000" b="1"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632197426"/>
                  </a:ext>
                </a:extLst>
              </a:tr>
              <a:tr h="190500">
                <a:tc>
                  <a:txBody>
                    <a:bodyPr/>
                    <a:lstStyle/>
                    <a:p>
                      <a:pPr>
                        <a:lnSpc>
                          <a:spcPct val="107000"/>
                        </a:lnSpc>
                        <a:spcAft>
                          <a:spcPts val="800"/>
                        </a:spcAft>
                      </a:pPr>
                      <a:r>
                        <a:rPr lang="en-SG" sz="1600">
                          <a:effectLst/>
                        </a:rPr>
                        <a:t>TripAdvisor</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a:effectLst/>
                        </a:rPr>
                        <a:t>0.4%</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a:effectLst/>
                        </a:rPr>
                        <a:t>244</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a:effectLst/>
                        </a:rPr>
                        <a:t>13,666</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a:effectLst/>
                        </a:rPr>
                        <a:t>0.0878%</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a:effectLst/>
                        </a:rPr>
                        <a:t>28,263</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a:effectLst/>
                        </a:rPr>
                        <a:t>0.0142%</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737965978"/>
                  </a:ext>
                </a:extLst>
              </a:tr>
              <a:tr h="190500">
                <a:tc>
                  <a:txBody>
                    <a:bodyPr/>
                    <a:lstStyle/>
                    <a:p>
                      <a:pPr>
                        <a:lnSpc>
                          <a:spcPct val="107000"/>
                        </a:lnSpc>
                        <a:spcAft>
                          <a:spcPts val="800"/>
                        </a:spcAft>
                      </a:pPr>
                      <a:r>
                        <a:rPr lang="en-SG" sz="1600">
                          <a:effectLst/>
                        </a:rPr>
                        <a:t>Klook</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a:effectLst/>
                        </a:rPr>
                        <a:t>0.3%</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a:effectLst/>
                        </a:rPr>
                        <a:t>543</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a:effectLst/>
                        </a:rPr>
                        <a:t>14,366</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dirty="0">
                          <a:effectLst/>
                        </a:rPr>
                        <a:t>0%</a:t>
                      </a:r>
                      <a:endParaRPr lang="en-SG" sz="2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a:effectLst/>
                        </a:rPr>
                        <a:t>8,927</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dirty="0">
                          <a:effectLst/>
                        </a:rPr>
                        <a:t>0%</a:t>
                      </a:r>
                      <a:endParaRPr lang="en-SG" sz="2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694554286"/>
                  </a:ext>
                </a:extLst>
              </a:tr>
              <a:tr h="190500">
                <a:tc>
                  <a:txBody>
                    <a:bodyPr/>
                    <a:lstStyle/>
                    <a:p>
                      <a:pPr>
                        <a:lnSpc>
                          <a:spcPct val="107000"/>
                        </a:lnSpc>
                        <a:spcAft>
                          <a:spcPts val="800"/>
                        </a:spcAft>
                      </a:pPr>
                      <a:r>
                        <a:rPr lang="en-SG" sz="1600" dirty="0" err="1">
                          <a:effectLst/>
                        </a:rPr>
                        <a:t>Tiket</a:t>
                      </a:r>
                      <a:endParaRPr lang="en-SG" sz="2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dirty="0">
                          <a:effectLst/>
                        </a:rPr>
                        <a:t>94</a:t>
                      </a:r>
                      <a:endParaRPr lang="en-SG" sz="2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600">
                          <a:effectLst/>
                        </a:rPr>
                        <a:t>-</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600">
                          <a:effectLst/>
                        </a:rPr>
                        <a:t>-</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SG" sz="1600">
                          <a:effectLst/>
                        </a:rPr>
                        <a:t>-</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a:effectLst/>
                        </a:rPr>
                        <a:t>22</a:t>
                      </a:r>
                      <a:endParaRPr lang="en-SG" sz="20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algn="r">
                        <a:lnSpc>
                          <a:spcPct val="107000"/>
                        </a:lnSpc>
                        <a:spcAft>
                          <a:spcPts val="800"/>
                        </a:spcAft>
                      </a:pPr>
                      <a:r>
                        <a:rPr lang="en-SG" sz="1600" dirty="0">
                          <a:effectLst/>
                          <a:highlight>
                            <a:srgbClr val="FFFF00"/>
                          </a:highlight>
                        </a:rPr>
                        <a:t>40.9%</a:t>
                      </a:r>
                      <a:endParaRPr lang="en-SG" sz="2000" dirty="0">
                        <a:effectLst/>
                        <a:highlight>
                          <a:srgbClr val="FFFF00"/>
                        </a:highligh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644696941"/>
                  </a:ext>
                </a:extLst>
              </a:tr>
            </a:tbl>
          </a:graphicData>
        </a:graphic>
      </p:graphicFrame>
      <p:sp>
        <p:nvSpPr>
          <p:cNvPr id="2" name="Title 1">
            <a:extLst>
              <a:ext uri="{FF2B5EF4-FFF2-40B4-BE49-F238E27FC236}">
                <a16:creationId xmlns:a16="http://schemas.microsoft.com/office/drawing/2014/main" id="{E5EC1BBF-A336-D493-2F3F-B1E50BDB1115}"/>
              </a:ext>
            </a:extLst>
          </p:cNvPr>
          <p:cNvSpPr>
            <a:spLocks noGrp="1"/>
          </p:cNvSpPr>
          <p:nvPr>
            <p:ph type="title"/>
          </p:nvPr>
        </p:nvSpPr>
        <p:spPr>
          <a:xfrm>
            <a:off x="677334" y="609600"/>
            <a:ext cx="8596668" cy="1320800"/>
          </a:xfrm>
        </p:spPr>
        <p:txBody>
          <a:bodyPr/>
          <a:lstStyle/>
          <a:p>
            <a:endParaRPr lang="en-SG" dirty="0"/>
          </a:p>
        </p:txBody>
      </p:sp>
    </p:spTree>
    <p:extLst>
      <p:ext uri="{BB962C8B-B14F-4D97-AF65-F5344CB8AC3E}">
        <p14:creationId xmlns:p14="http://schemas.microsoft.com/office/powerpoint/2010/main" val="3111696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application&#10;&#10;Description automatically generated">
            <a:extLst>
              <a:ext uri="{FF2B5EF4-FFF2-40B4-BE49-F238E27FC236}">
                <a16:creationId xmlns:a16="http://schemas.microsoft.com/office/drawing/2014/main" id="{F195BC16-E2F0-715B-47F3-639FE7DD0956}"/>
              </a:ext>
            </a:extLst>
          </p:cNvPr>
          <p:cNvPicPr>
            <a:picLocks noGrp="1" noChangeAspect="1"/>
          </p:cNvPicPr>
          <p:nvPr>
            <p:ph idx="1"/>
          </p:nvPr>
        </p:nvPicPr>
        <p:blipFill>
          <a:blip r:embed="rId3"/>
          <a:stretch>
            <a:fillRect/>
          </a:stretch>
        </p:blipFill>
        <p:spPr>
          <a:xfrm>
            <a:off x="457199" y="0"/>
            <a:ext cx="5514679" cy="6858000"/>
          </a:xfrm>
          <a:prstGeom prst="rect">
            <a:avLst/>
          </a:prstGeom>
        </p:spPr>
      </p:pic>
      <p:sp>
        <p:nvSpPr>
          <p:cNvPr id="2" name="Title 1">
            <a:extLst>
              <a:ext uri="{FF2B5EF4-FFF2-40B4-BE49-F238E27FC236}">
                <a16:creationId xmlns:a16="http://schemas.microsoft.com/office/drawing/2014/main" id="{F66CABD3-E7C5-E3C3-3096-747BCC199F6F}"/>
              </a:ext>
            </a:extLst>
          </p:cNvPr>
          <p:cNvSpPr>
            <a:spLocks noGrp="1"/>
          </p:cNvSpPr>
          <p:nvPr>
            <p:ph type="title"/>
          </p:nvPr>
        </p:nvSpPr>
        <p:spPr>
          <a:xfrm>
            <a:off x="4055016" y="3567406"/>
            <a:ext cx="6563221" cy="1320800"/>
          </a:xfrm>
        </p:spPr>
        <p:txBody>
          <a:bodyPr>
            <a:normAutofit/>
          </a:bodyPr>
          <a:lstStyle/>
          <a:p>
            <a:r>
              <a:rPr lang="en-SG" dirty="0"/>
              <a:t>https://www.tiket.com/hotel/</a:t>
            </a:r>
            <a:br>
              <a:rPr lang="en-SG" dirty="0"/>
            </a:br>
            <a:r>
              <a:rPr lang="en-SG" dirty="0" err="1"/>
              <a:t>singapore</a:t>
            </a:r>
            <a:r>
              <a:rPr lang="en-SG" dirty="0"/>
              <a:t>/area/</a:t>
            </a:r>
            <a:r>
              <a:rPr lang="en-SG" dirty="0" err="1"/>
              <a:t>sentosa</a:t>
            </a:r>
            <a:r>
              <a:rPr lang="en-SG" dirty="0"/>
              <a:t>-island</a:t>
            </a:r>
          </a:p>
        </p:txBody>
      </p:sp>
    </p:spTree>
    <p:extLst>
      <p:ext uri="{BB962C8B-B14F-4D97-AF65-F5344CB8AC3E}">
        <p14:creationId xmlns:p14="http://schemas.microsoft.com/office/powerpoint/2010/main" val="40974188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B1879-5359-FE70-A04B-3FA457C080F9}"/>
              </a:ext>
            </a:extLst>
          </p:cNvPr>
          <p:cNvSpPr>
            <a:spLocks noGrp="1"/>
          </p:cNvSpPr>
          <p:nvPr>
            <p:ph type="title"/>
          </p:nvPr>
        </p:nvSpPr>
        <p:spPr>
          <a:xfrm>
            <a:off x="677334" y="609600"/>
            <a:ext cx="8596668" cy="1320800"/>
          </a:xfrm>
        </p:spPr>
        <p:txBody>
          <a:bodyPr/>
          <a:lstStyle/>
          <a:p>
            <a:endParaRPr lang="en-SG"/>
          </a:p>
        </p:txBody>
      </p:sp>
      <p:pic>
        <p:nvPicPr>
          <p:cNvPr id="4" name="Content Placeholder 3" descr="Graphical user interface, text, application, email&#10;&#10;Description automatically generated">
            <a:extLst>
              <a:ext uri="{FF2B5EF4-FFF2-40B4-BE49-F238E27FC236}">
                <a16:creationId xmlns:a16="http://schemas.microsoft.com/office/drawing/2014/main" id="{34C228E1-4935-258C-E4B2-FDD0B4B3DEEA}"/>
              </a:ext>
            </a:extLst>
          </p:cNvPr>
          <p:cNvPicPr>
            <a:picLocks noGrp="1" noChangeAspect="1"/>
          </p:cNvPicPr>
          <p:nvPr>
            <p:ph idx="1"/>
          </p:nvPr>
        </p:nvPicPr>
        <p:blipFill rotWithShape="1">
          <a:blip r:embed="rId3"/>
          <a:srcRect b="2101"/>
          <a:stretch/>
        </p:blipFill>
        <p:spPr>
          <a:xfrm>
            <a:off x="3304068" y="609599"/>
            <a:ext cx="6156554" cy="5436637"/>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C8901590-634A-C7DA-6F5F-E78626AD558D}"/>
              </a:ext>
            </a:extLst>
          </p:cNvPr>
          <p:cNvPicPr>
            <a:picLocks noChangeAspect="1"/>
          </p:cNvPicPr>
          <p:nvPr/>
        </p:nvPicPr>
        <p:blipFill rotWithShape="1">
          <a:blip r:embed="rId4"/>
          <a:srcRect b="4707"/>
          <a:stretch/>
        </p:blipFill>
        <p:spPr>
          <a:xfrm>
            <a:off x="677334" y="3004457"/>
            <a:ext cx="6164009" cy="3243943"/>
          </a:xfrm>
          <a:prstGeom prst="rect">
            <a:avLst/>
          </a:prstGeom>
        </p:spPr>
      </p:pic>
    </p:spTree>
    <p:extLst>
      <p:ext uri="{BB962C8B-B14F-4D97-AF65-F5344CB8AC3E}">
        <p14:creationId xmlns:p14="http://schemas.microsoft.com/office/powerpoint/2010/main" val="2431570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ap&#10;&#10;Description automatically generated">
            <a:extLst>
              <a:ext uri="{FF2B5EF4-FFF2-40B4-BE49-F238E27FC236}">
                <a16:creationId xmlns:a16="http://schemas.microsoft.com/office/drawing/2014/main" id="{881C671C-7281-E600-84B6-5F11DBA4760A}"/>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B3545456-3F17-96BF-AB34-6B9BD367AD48}"/>
              </a:ext>
            </a:extLst>
          </p:cNvPr>
          <p:cNvPicPr>
            <a:picLocks noChangeAspect="1"/>
          </p:cNvPicPr>
          <p:nvPr/>
        </p:nvPicPr>
        <p:blipFill rotWithShape="1">
          <a:blip r:embed="rId4"/>
          <a:srcRect l="2580" t="377" b="1"/>
          <a:stretch/>
        </p:blipFill>
        <p:spPr bwMode="auto">
          <a:xfrm>
            <a:off x="1250302" y="1465246"/>
            <a:ext cx="4411980" cy="5144285"/>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99F90277-C121-BE06-6B1C-8EDE1393EB9B}"/>
              </a:ext>
            </a:extLst>
          </p:cNvPr>
          <p:cNvSpPr>
            <a:spLocks noGrp="1"/>
          </p:cNvSpPr>
          <p:nvPr>
            <p:ph type="title"/>
          </p:nvPr>
        </p:nvSpPr>
        <p:spPr>
          <a:xfrm>
            <a:off x="5487800" y="1119673"/>
            <a:ext cx="4411980" cy="1772814"/>
          </a:xfrm>
        </p:spPr>
        <p:txBody>
          <a:bodyPr>
            <a:normAutofit/>
          </a:bodyPr>
          <a:lstStyle/>
          <a:p>
            <a:pPr algn="r">
              <a:lnSpc>
                <a:spcPct val="90000"/>
              </a:lnSpc>
            </a:pPr>
            <a:r>
              <a:rPr lang="en-SG" sz="2800" dirty="0"/>
              <a:t>Booking.com also doesn’t have any hotel/dining reviews originally in Bahasa Indonesia</a:t>
            </a:r>
          </a:p>
        </p:txBody>
      </p:sp>
    </p:spTree>
    <p:extLst>
      <p:ext uri="{BB962C8B-B14F-4D97-AF65-F5344CB8AC3E}">
        <p14:creationId xmlns:p14="http://schemas.microsoft.com/office/powerpoint/2010/main" val="256956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53346-B87D-99D4-F60E-DA20B471C5B6}"/>
              </a:ext>
            </a:extLst>
          </p:cNvPr>
          <p:cNvSpPr>
            <a:spLocks noGrp="1"/>
          </p:cNvSpPr>
          <p:nvPr>
            <p:ph type="ctrTitle"/>
          </p:nvPr>
        </p:nvSpPr>
        <p:spPr/>
        <p:txBody>
          <a:bodyPr/>
          <a:lstStyle/>
          <a:p>
            <a:r>
              <a:rPr lang="en-US" dirty="0"/>
              <a:t>Sentosa Hotels</a:t>
            </a:r>
          </a:p>
        </p:txBody>
      </p:sp>
      <p:sp>
        <p:nvSpPr>
          <p:cNvPr id="3" name="Subtitle 2">
            <a:extLst>
              <a:ext uri="{FF2B5EF4-FFF2-40B4-BE49-F238E27FC236}">
                <a16:creationId xmlns:a16="http://schemas.microsoft.com/office/drawing/2014/main" id="{AF256B93-6375-E09C-14A3-73175671366B}"/>
              </a:ext>
            </a:extLst>
          </p:cNvPr>
          <p:cNvSpPr>
            <a:spLocks noGrp="1"/>
          </p:cNvSpPr>
          <p:nvPr>
            <p:ph type="subTitle" idx="1"/>
          </p:nvPr>
        </p:nvSpPr>
        <p:spPr/>
        <p:txBody>
          <a:bodyPr/>
          <a:lstStyle/>
          <a:p>
            <a:r>
              <a:rPr lang="en-US" dirty="0"/>
              <a:t>Bahasa Indonesian 2018 – May 2022</a:t>
            </a:r>
          </a:p>
        </p:txBody>
      </p:sp>
    </p:spTree>
    <p:extLst>
      <p:ext uri="{BB962C8B-B14F-4D97-AF65-F5344CB8AC3E}">
        <p14:creationId xmlns:p14="http://schemas.microsoft.com/office/powerpoint/2010/main" val="4981008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D7031D3-36E9-0DF6-506D-66B1808C825B}"/>
              </a:ext>
            </a:extLst>
          </p:cNvPr>
          <p:cNvGraphicFramePr>
            <a:graphicFrameLocks noGrp="1"/>
          </p:cNvGraphicFramePr>
          <p:nvPr>
            <p:ph idx="1"/>
          </p:nvPr>
        </p:nvGraphicFramePr>
        <p:xfrm>
          <a:off x="1286933" y="609600"/>
          <a:ext cx="9618133" cy="543242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8B857A3-E9D9-60E8-623E-8731AF8FCB63}"/>
              </a:ext>
            </a:extLst>
          </p:cNvPr>
          <p:cNvSpPr>
            <a:spLocks noGrp="1"/>
          </p:cNvSpPr>
          <p:nvPr>
            <p:ph type="title"/>
          </p:nvPr>
        </p:nvSpPr>
        <p:spPr>
          <a:xfrm>
            <a:off x="1286933" y="609600"/>
            <a:ext cx="5726426" cy="2337786"/>
          </a:xfrm>
        </p:spPr>
        <p:txBody>
          <a:bodyPr>
            <a:normAutofit/>
          </a:bodyPr>
          <a:lstStyle/>
          <a:p>
            <a:pPr>
              <a:tabLst>
                <a:tab pos="4660900" algn="l"/>
              </a:tabLst>
            </a:pPr>
            <a:r>
              <a:rPr lang="en-SG" dirty="0"/>
              <a:t>#1 </a:t>
            </a:r>
            <a:r>
              <a:rPr lang="en-SG" dirty="0" err="1"/>
              <a:t>Siloso</a:t>
            </a:r>
            <a:r>
              <a:rPr lang="en-SG" dirty="0"/>
              <a:t> Beach Resort	43</a:t>
            </a:r>
            <a:br>
              <a:rPr lang="en-SG" dirty="0"/>
            </a:br>
            <a:r>
              <a:rPr lang="en-SG" dirty="0"/>
              <a:t>#2 Festive RWS	38</a:t>
            </a:r>
            <a:br>
              <a:rPr lang="en-SG" dirty="0"/>
            </a:br>
            <a:r>
              <a:rPr lang="en-SG" dirty="0"/>
              <a:t>#3 Michael RWS	28</a:t>
            </a:r>
            <a:br>
              <a:rPr lang="en-SG" dirty="0"/>
            </a:br>
            <a:r>
              <a:rPr lang="en-SG" dirty="0"/>
              <a:t>#4 Hard Rock® Hotel	26</a:t>
            </a:r>
          </a:p>
        </p:txBody>
      </p:sp>
      <p:sp>
        <p:nvSpPr>
          <p:cNvPr id="26" name="Text Box 2">
            <a:extLst>
              <a:ext uri="{FF2B5EF4-FFF2-40B4-BE49-F238E27FC236}">
                <a16:creationId xmlns:a16="http://schemas.microsoft.com/office/drawing/2014/main" id="{0EE3703A-2060-7152-9A3C-CA93496CA115}"/>
              </a:ext>
            </a:extLst>
          </p:cNvPr>
          <p:cNvSpPr txBox="1">
            <a:spLocks noChangeArrowheads="1"/>
          </p:cNvSpPr>
          <p:nvPr/>
        </p:nvSpPr>
        <p:spPr bwMode="auto">
          <a:xfrm>
            <a:off x="7431061" y="1164702"/>
            <a:ext cx="992505" cy="400110"/>
          </a:xfrm>
          <a:prstGeom prst="rect">
            <a:avLst/>
          </a:prstGeom>
          <a:noFill/>
          <a:ln w="9525">
            <a:noFill/>
            <a:miter lim="800000"/>
            <a:headEnd/>
            <a:tailEnd/>
          </a:ln>
        </p:spPr>
        <p:txBody>
          <a:bodyPr rot="0" vert="horz" wrap="square" lIns="91440" tIns="45720" rIns="91440" bIns="45720" anchor="t" anchorCtr="0">
            <a:spAutoFit/>
          </a:bodyPr>
          <a:lstStyle/>
          <a:p>
            <a:r>
              <a:rPr lang="en-US" sz="1000" i="1" dirty="0">
                <a:solidFill>
                  <a:srgbClr val="4472C4"/>
                </a:solidFill>
                <a:effectLst/>
                <a:latin typeface="Arial" panose="020B0604020202020204" pitchFamily="34" charset="0"/>
                <a:ea typeface="Calibri" panose="020F0502020204030204" pitchFamily="34" charset="0"/>
                <a:cs typeface="Times New Roman" panose="02020603050405020304" pitchFamily="18" charset="0"/>
              </a:rPr>
              <a:t>Jan-May</a:t>
            </a:r>
            <a:endParaRPr lang="en-SG"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000" i="1" dirty="0">
                <a:solidFill>
                  <a:srgbClr val="4472C4"/>
                </a:solidFill>
                <a:effectLst/>
                <a:latin typeface="Arial" panose="020B0604020202020204" pitchFamily="34" charset="0"/>
                <a:ea typeface="Calibri" panose="020F0502020204030204" pitchFamily="34" charset="0"/>
                <a:cs typeface="Times New Roman" panose="02020603050405020304" pitchFamily="18" charset="0"/>
              </a:rPr>
              <a:t>only 5 months</a:t>
            </a:r>
            <a:endParaRPr lang="en-SG"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16256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BFFD7-FDD6-51D5-FF96-41935F69B773}"/>
              </a:ext>
            </a:extLst>
          </p:cNvPr>
          <p:cNvSpPr>
            <a:spLocks noGrp="1"/>
          </p:cNvSpPr>
          <p:nvPr>
            <p:ph type="title"/>
          </p:nvPr>
        </p:nvSpPr>
        <p:spPr>
          <a:xfrm>
            <a:off x="677334" y="609600"/>
            <a:ext cx="8596668" cy="1320800"/>
          </a:xfrm>
        </p:spPr>
        <p:txBody>
          <a:bodyPr/>
          <a:lstStyle/>
          <a:p>
            <a:endParaRPr lang="en-SG"/>
          </a:p>
        </p:txBody>
      </p:sp>
      <p:graphicFrame>
        <p:nvGraphicFramePr>
          <p:cNvPr id="4" name="Content Placeholder 3">
            <a:extLst>
              <a:ext uri="{FF2B5EF4-FFF2-40B4-BE49-F238E27FC236}">
                <a16:creationId xmlns:a16="http://schemas.microsoft.com/office/drawing/2014/main" id="{EFFBF9B6-3542-391A-6593-02F47C43F87C}"/>
              </a:ext>
            </a:extLst>
          </p:cNvPr>
          <p:cNvGraphicFramePr>
            <a:graphicFrameLocks noGrp="1"/>
          </p:cNvGraphicFramePr>
          <p:nvPr>
            <p:ph idx="1"/>
          </p:nvPr>
        </p:nvGraphicFramePr>
        <p:xfrm>
          <a:off x="677334" y="609600"/>
          <a:ext cx="8975953" cy="5576580"/>
        </p:xfrm>
        <a:graphic>
          <a:graphicData uri="http://schemas.openxmlformats.org/drawingml/2006/table">
            <a:tbl>
              <a:tblPr firstRow="1" firstCol="1" bandRow="1">
                <a:tableStyleId>{5C22544A-7EE6-4342-B048-85BDC9FD1C3A}</a:tableStyleId>
              </a:tblPr>
              <a:tblGrid>
                <a:gridCol w="4830491">
                  <a:extLst>
                    <a:ext uri="{9D8B030D-6E8A-4147-A177-3AD203B41FA5}">
                      <a16:colId xmlns:a16="http://schemas.microsoft.com/office/drawing/2014/main" val="3546361471"/>
                    </a:ext>
                  </a:extLst>
                </a:gridCol>
                <a:gridCol w="752203">
                  <a:extLst>
                    <a:ext uri="{9D8B030D-6E8A-4147-A177-3AD203B41FA5}">
                      <a16:colId xmlns:a16="http://schemas.microsoft.com/office/drawing/2014/main" val="3031823989"/>
                    </a:ext>
                  </a:extLst>
                </a:gridCol>
                <a:gridCol w="1237879">
                  <a:extLst>
                    <a:ext uri="{9D8B030D-6E8A-4147-A177-3AD203B41FA5}">
                      <a16:colId xmlns:a16="http://schemas.microsoft.com/office/drawing/2014/main" val="2187920289"/>
                    </a:ext>
                  </a:extLst>
                </a:gridCol>
                <a:gridCol w="768449">
                  <a:extLst>
                    <a:ext uri="{9D8B030D-6E8A-4147-A177-3AD203B41FA5}">
                      <a16:colId xmlns:a16="http://schemas.microsoft.com/office/drawing/2014/main" val="2641598056"/>
                    </a:ext>
                  </a:extLst>
                </a:gridCol>
                <a:gridCol w="498203">
                  <a:extLst>
                    <a:ext uri="{9D8B030D-6E8A-4147-A177-3AD203B41FA5}">
                      <a16:colId xmlns:a16="http://schemas.microsoft.com/office/drawing/2014/main" val="2059449950"/>
                    </a:ext>
                  </a:extLst>
                </a:gridCol>
                <a:gridCol w="888728">
                  <a:extLst>
                    <a:ext uri="{9D8B030D-6E8A-4147-A177-3AD203B41FA5}">
                      <a16:colId xmlns:a16="http://schemas.microsoft.com/office/drawing/2014/main" val="3185212517"/>
                    </a:ext>
                  </a:extLst>
                </a:gridCol>
              </a:tblGrid>
              <a:tr h="194072">
                <a:tc gridSpan="2">
                  <a:txBody>
                    <a:bodyPr/>
                    <a:lstStyle/>
                    <a:p>
                      <a:pPr algn="r">
                        <a:lnSpc>
                          <a:spcPct val="107000"/>
                        </a:lnSpc>
                        <a:spcAft>
                          <a:spcPts val="800"/>
                        </a:spcAft>
                      </a:pPr>
                      <a:r>
                        <a:rPr lang="en-US" sz="1800" dirty="0">
                          <a:effectLst/>
                        </a:rPr>
                        <a:t>Traveloka Hotel Reviews (as of 2022 May)</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nchor="ctr"/>
                </a:tc>
                <a:tc hMerge="1">
                  <a:txBody>
                    <a:bodyPr/>
                    <a:lstStyle/>
                    <a:p>
                      <a:pPr algn="r">
                        <a:lnSpc>
                          <a:spcPct val="107000"/>
                        </a:lnSpc>
                        <a:spcAft>
                          <a:spcPts val="800"/>
                        </a:spcAft>
                      </a:pPr>
                      <a:r>
                        <a:rPr lang="en-SG" sz="1000" dirty="0">
                          <a:effectLst/>
                        </a:rPr>
                        <a:t> </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nchor="ctr"/>
                </a:tc>
                <a:tc gridSpan="2">
                  <a:txBody>
                    <a:bodyPr/>
                    <a:lstStyle/>
                    <a:p>
                      <a:pPr algn="r">
                        <a:lnSpc>
                          <a:spcPct val="107000"/>
                        </a:lnSpc>
                        <a:spcAft>
                          <a:spcPts val="800"/>
                        </a:spcAft>
                      </a:pPr>
                      <a:r>
                        <a:rPr lang="en-SG" sz="1800" dirty="0">
                          <a:effectLst/>
                        </a:rPr>
                        <a:t>Bahasa Indonesia</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nchor="ctr"/>
                </a:tc>
                <a:tc hMerge="1">
                  <a:txBody>
                    <a:bodyPr/>
                    <a:lstStyle/>
                    <a:p>
                      <a:endParaRPr lang="en-SG"/>
                    </a:p>
                  </a:txBody>
                  <a:tcPr/>
                </a:tc>
                <a:tc gridSpan="2">
                  <a:txBody>
                    <a:bodyPr/>
                    <a:lstStyle/>
                    <a:p>
                      <a:pPr>
                        <a:lnSpc>
                          <a:spcPct val="107000"/>
                        </a:lnSpc>
                        <a:spcAft>
                          <a:spcPts val="800"/>
                        </a:spcAft>
                      </a:pPr>
                      <a:r>
                        <a:rPr lang="en-SG" sz="1800">
                          <a:effectLst/>
                        </a:rPr>
                        <a:t>2018-2022</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nchor="ctr"/>
                </a:tc>
                <a:tc hMerge="1">
                  <a:txBody>
                    <a:bodyPr/>
                    <a:lstStyle/>
                    <a:p>
                      <a:endParaRPr lang="en-SG"/>
                    </a:p>
                  </a:txBody>
                  <a:tcPr/>
                </a:tc>
                <a:extLst>
                  <a:ext uri="{0D108BD9-81ED-4DB2-BD59-A6C34878D82A}">
                    <a16:rowId xmlns:a16="http://schemas.microsoft.com/office/drawing/2014/main" val="1498037669"/>
                  </a:ext>
                </a:extLst>
              </a:tr>
              <a:tr h="194072">
                <a:tc>
                  <a:txBody>
                    <a:bodyPr/>
                    <a:lstStyle/>
                    <a:p>
                      <a:pPr algn="r">
                        <a:lnSpc>
                          <a:spcPct val="107000"/>
                        </a:lnSpc>
                        <a:spcAft>
                          <a:spcPts val="800"/>
                        </a:spcAft>
                      </a:pPr>
                      <a:r>
                        <a:rPr lang="en-SG" sz="1800">
                          <a:effectLst/>
                        </a:rPr>
                        <a:t>TOTAL</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nchor="ctr"/>
                </a:tc>
                <a:tc>
                  <a:txBody>
                    <a:bodyPr/>
                    <a:lstStyle/>
                    <a:p>
                      <a:pPr algn="r">
                        <a:lnSpc>
                          <a:spcPct val="107000"/>
                        </a:lnSpc>
                        <a:spcAft>
                          <a:spcPts val="800"/>
                        </a:spcAft>
                      </a:pPr>
                      <a:r>
                        <a:rPr lang="en-SG" sz="1800" dirty="0">
                          <a:effectLst/>
                        </a:rPr>
                        <a:t>3,302</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nchor="ctr"/>
                </a:tc>
                <a:tc>
                  <a:txBody>
                    <a:bodyPr/>
                    <a:lstStyle/>
                    <a:p>
                      <a:pPr algn="r">
                        <a:lnSpc>
                          <a:spcPct val="107000"/>
                        </a:lnSpc>
                        <a:spcAft>
                          <a:spcPts val="800"/>
                        </a:spcAft>
                      </a:pPr>
                      <a:r>
                        <a:rPr lang="en-SG" sz="1800">
                          <a:effectLst/>
                        </a:rPr>
                        <a:t>8.96%</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nchor="ctr"/>
                </a:tc>
                <a:tc>
                  <a:txBody>
                    <a:bodyPr/>
                    <a:lstStyle/>
                    <a:p>
                      <a:pPr algn="r">
                        <a:lnSpc>
                          <a:spcPct val="107000"/>
                        </a:lnSpc>
                        <a:spcAft>
                          <a:spcPts val="800"/>
                        </a:spcAft>
                      </a:pPr>
                      <a:r>
                        <a:rPr lang="en-SG" sz="1800">
                          <a:effectLst/>
                        </a:rPr>
                        <a:t>296</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nchor="ctr"/>
                </a:tc>
                <a:tc>
                  <a:txBody>
                    <a:bodyPr/>
                    <a:lstStyle/>
                    <a:p>
                      <a:pPr algn="r">
                        <a:lnSpc>
                          <a:spcPct val="107000"/>
                        </a:lnSpc>
                        <a:spcAft>
                          <a:spcPts val="800"/>
                        </a:spcAft>
                      </a:pPr>
                      <a:r>
                        <a:rPr lang="en-SG" sz="1800">
                          <a:effectLst/>
                        </a:rPr>
                        <a:t>117</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nchor="ctr"/>
                </a:tc>
                <a:tc>
                  <a:txBody>
                    <a:bodyPr/>
                    <a:lstStyle/>
                    <a:p>
                      <a:pPr algn="r">
                        <a:lnSpc>
                          <a:spcPct val="107000"/>
                        </a:lnSpc>
                        <a:spcAft>
                          <a:spcPts val="800"/>
                        </a:spcAft>
                      </a:pPr>
                      <a:r>
                        <a:rPr lang="en-SG" sz="1800">
                          <a:effectLst/>
                        </a:rPr>
                        <a:t>3.54%</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nchor="ctr"/>
                </a:tc>
                <a:extLst>
                  <a:ext uri="{0D108BD9-81ED-4DB2-BD59-A6C34878D82A}">
                    <a16:rowId xmlns:a16="http://schemas.microsoft.com/office/drawing/2014/main" val="2675314449"/>
                  </a:ext>
                </a:extLst>
              </a:tr>
              <a:tr h="194072">
                <a:tc>
                  <a:txBody>
                    <a:bodyPr/>
                    <a:lstStyle/>
                    <a:p>
                      <a:pPr>
                        <a:lnSpc>
                          <a:spcPct val="107000"/>
                        </a:lnSpc>
                        <a:spcAft>
                          <a:spcPts val="800"/>
                        </a:spcAft>
                      </a:pPr>
                      <a:r>
                        <a:rPr lang="en-SG" sz="1800" dirty="0">
                          <a:effectLst/>
                        </a:rPr>
                        <a:t>1)   Amara Sanctuary Resort Sentosa</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dirty="0">
                          <a:effectLst/>
                        </a:rPr>
                        <a:t>267</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4.87%</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13</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4</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1.50%</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extLst>
                  <a:ext uri="{0D108BD9-81ED-4DB2-BD59-A6C34878D82A}">
                    <a16:rowId xmlns:a16="http://schemas.microsoft.com/office/drawing/2014/main" val="1071984782"/>
                  </a:ext>
                </a:extLst>
              </a:tr>
              <a:tr h="194072">
                <a:tc>
                  <a:txBody>
                    <a:bodyPr/>
                    <a:lstStyle/>
                    <a:p>
                      <a:pPr>
                        <a:lnSpc>
                          <a:spcPct val="107000"/>
                        </a:lnSpc>
                        <a:spcAft>
                          <a:spcPts val="800"/>
                        </a:spcAft>
                      </a:pPr>
                      <a:r>
                        <a:rPr lang="en-SG" sz="1800" dirty="0">
                          <a:effectLst/>
                        </a:rPr>
                        <a:t>2)   Beach Villas</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11</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36.36%</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4</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0</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dirty="0">
                          <a:effectLst/>
                        </a:rPr>
                        <a:t>0%</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extLst>
                  <a:ext uri="{0D108BD9-81ED-4DB2-BD59-A6C34878D82A}">
                    <a16:rowId xmlns:a16="http://schemas.microsoft.com/office/drawing/2014/main" val="1655006094"/>
                  </a:ext>
                </a:extLst>
              </a:tr>
              <a:tr h="194072">
                <a:tc>
                  <a:txBody>
                    <a:bodyPr/>
                    <a:lstStyle/>
                    <a:p>
                      <a:pPr>
                        <a:lnSpc>
                          <a:spcPct val="107000"/>
                        </a:lnSpc>
                        <a:spcAft>
                          <a:spcPts val="800"/>
                        </a:spcAft>
                      </a:pPr>
                      <a:r>
                        <a:rPr lang="en-SG" sz="1800" dirty="0">
                          <a:effectLst/>
                        </a:rPr>
                        <a:t>3)   Club Residences @ The Knolls</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dirty="0">
                          <a:effectLst/>
                        </a:rPr>
                        <a:t>0%</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0</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 </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 </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extLst>
                  <a:ext uri="{0D108BD9-81ED-4DB2-BD59-A6C34878D82A}">
                    <a16:rowId xmlns:a16="http://schemas.microsoft.com/office/drawing/2014/main" val="2132131174"/>
                  </a:ext>
                </a:extLst>
              </a:tr>
              <a:tr h="194072">
                <a:tc>
                  <a:txBody>
                    <a:bodyPr/>
                    <a:lstStyle/>
                    <a:p>
                      <a:pPr>
                        <a:lnSpc>
                          <a:spcPct val="107000"/>
                        </a:lnSpc>
                        <a:spcAft>
                          <a:spcPts val="800"/>
                        </a:spcAft>
                      </a:pPr>
                      <a:r>
                        <a:rPr lang="en-SG" sz="1800" dirty="0">
                          <a:effectLst/>
                        </a:rPr>
                        <a:t>4)   Capella Singapore</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7</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28.57%</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2</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14.29%</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extLst>
                  <a:ext uri="{0D108BD9-81ED-4DB2-BD59-A6C34878D82A}">
                    <a16:rowId xmlns:a16="http://schemas.microsoft.com/office/drawing/2014/main" val="518246998"/>
                  </a:ext>
                </a:extLst>
              </a:tr>
              <a:tr h="194072">
                <a:tc>
                  <a:txBody>
                    <a:bodyPr/>
                    <a:lstStyle/>
                    <a:p>
                      <a:pPr>
                        <a:lnSpc>
                          <a:spcPct val="107000"/>
                        </a:lnSpc>
                        <a:spcAft>
                          <a:spcPts val="800"/>
                        </a:spcAft>
                      </a:pPr>
                      <a:r>
                        <a:rPr lang="en-SG" sz="1800" dirty="0">
                          <a:effectLst/>
                        </a:rPr>
                        <a:t>5)   Crockfords Tower</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3</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33.33%</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33.33%</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extLst>
                  <a:ext uri="{0D108BD9-81ED-4DB2-BD59-A6C34878D82A}">
                    <a16:rowId xmlns:a16="http://schemas.microsoft.com/office/drawing/2014/main" val="3084733031"/>
                  </a:ext>
                </a:extLst>
              </a:tr>
              <a:tr h="194072">
                <a:tc>
                  <a:txBody>
                    <a:bodyPr/>
                    <a:lstStyle/>
                    <a:p>
                      <a:pPr>
                        <a:lnSpc>
                          <a:spcPct val="107000"/>
                        </a:lnSpc>
                        <a:spcAft>
                          <a:spcPts val="800"/>
                        </a:spcAft>
                      </a:pPr>
                      <a:r>
                        <a:rPr lang="en-SG" sz="1800" dirty="0">
                          <a:effectLst/>
                        </a:rPr>
                        <a:t>6)   </a:t>
                      </a:r>
                      <a:r>
                        <a:rPr lang="en-SG" sz="1800" dirty="0" err="1">
                          <a:effectLst/>
                        </a:rPr>
                        <a:t>Equarius</a:t>
                      </a:r>
                      <a:r>
                        <a:rPr lang="en-SG" sz="1800" dirty="0">
                          <a:effectLst/>
                        </a:rPr>
                        <a:t> Hotel™</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507</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5.33%</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27</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5</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0.99%</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extLst>
                  <a:ext uri="{0D108BD9-81ED-4DB2-BD59-A6C34878D82A}">
                    <a16:rowId xmlns:a16="http://schemas.microsoft.com/office/drawing/2014/main" val="2322197998"/>
                  </a:ext>
                </a:extLst>
              </a:tr>
              <a:tr h="194072">
                <a:tc>
                  <a:txBody>
                    <a:bodyPr/>
                    <a:lstStyle/>
                    <a:p>
                      <a:pPr>
                        <a:lnSpc>
                          <a:spcPct val="107000"/>
                        </a:lnSpc>
                        <a:spcAft>
                          <a:spcPts val="800"/>
                        </a:spcAft>
                      </a:pPr>
                      <a:r>
                        <a:rPr lang="en-SG" sz="1800" dirty="0">
                          <a:effectLst/>
                        </a:rPr>
                        <a:t>7)   Festive Hotel™</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289</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13.49%</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39</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19</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6.57%</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extLst>
                  <a:ext uri="{0D108BD9-81ED-4DB2-BD59-A6C34878D82A}">
                    <a16:rowId xmlns:a16="http://schemas.microsoft.com/office/drawing/2014/main" val="2212202723"/>
                  </a:ext>
                </a:extLst>
              </a:tr>
              <a:tr h="194072">
                <a:tc>
                  <a:txBody>
                    <a:bodyPr/>
                    <a:lstStyle/>
                    <a:p>
                      <a:pPr>
                        <a:lnSpc>
                          <a:spcPct val="107000"/>
                        </a:lnSpc>
                        <a:spcAft>
                          <a:spcPts val="800"/>
                        </a:spcAft>
                      </a:pPr>
                      <a:r>
                        <a:rPr lang="en-SG" sz="1800" dirty="0">
                          <a:effectLst/>
                        </a:rPr>
                        <a:t>8)   Hard Rock® Hotel Singapore</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252</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10.32%</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26</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14</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5.56%</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extLst>
                  <a:ext uri="{0D108BD9-81ED-4DB2-BD59-A6C34878D82A}">
                    <a16:rowId xmlns:a16="http://schemas.microsoft.com/office/drawing/2014/main" val="1510816661"/>
                  </a:ext>
                </a:extLst>
              </a:tr>
              <a:tr h="194072">
                <a:tc>
                  <a:txBody>
                    <a:bodyPr/>
                    <a:lstStyle/>
                    <a:p>
                      <a:pPr>
                        <a:lnSpc>
                          <a:spcPct val="107000"/>
                        </a:lnSpc>
                        <a:spcAft>
                          <a:spcPts val="800"/>
                        </a:spcAft>
                      </a:pPr>
                      <a:r>
                        <a:rPr lang="en-SG" sz="1800" dirty="0">
                          <a:effectLst/>
                        </a:rPr>
                        <a:t>9)   Hotel Michael</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681</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4.99%</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34</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11</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1.62%</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extLst>
                  <a:ext uri="{0D108BD9-81ED-4DB2-BD59-A6C34878D82A}">
                    <a16:rowId xmlns:a16="http://schemas.microsoft.com/office/drawing/2014/main" val="60500454"/>
                  </a:ext>
                </a:extLst>
              </a:tr>
              <a:tr h="194072">
                <a:tc>
                  <a:txBody>
                    <a:bodyPr/>
                    <a:lstStyle/>
                    <a:p>
                      <a:pPr>
                        <a:lnSpc>
                          <a:spcPct val="107000"/>
                        </a:lnSpc>
                        <a:spcAft>
                          <a:spcPts val="800"/>
                        </a:spcAft>
                      </a:pPr>
                      <a:r>
                        <a:rPr lang="en-SG" sz="1800" dirty="0">
                          <a:effectLst/>
                        </a:rPr>
                        <a:t>10) </a:t>
                      </a:r>
                      <a:r>
                        <a:rPr lang="en-SG" sz="1800" dirty="0" err="1">
                          <a:effectLst/>
                        </a:rPr>
                        <a:t>Oasia</a:t>
                      </a:r>
                      <a:r>
                        <a:rPr lang="en-SG" sz="1800" dirty="0">
                          <a:effectLst/>
                        </a:rPr>
                        <a:t> Resort Sentosa</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173</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19.65%</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34</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13</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7.51%</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extLst>
                  <a:ext uri="{0D108BD9-81ED-4DB2-BD59-A6C34878D82A}">
                    <a16:rowId xmlns:a16="http://schemas.microsoft.com/office/drawing/2014/main" val="2018490683"/>
                  </a:ext>
                </a:extLst>
              </a:tr>
              <a:tr h="194072">
                <a:tc>
                  <a:txBody>
                    <a:bodyPr/>
                    <a:lstStyle/>
                    <a:p>
                      <a:pPr>
                        <a:lnSpc>
                          <a:spcPct val="107000"/>
                        </a:lnSpc>
                        <a:spcAft>
                          <a:spcPts val="800"/>
                        </a:spcAft>
                      </a:pPr>
                      <a:r>
                        <a:rPr lang="en-SG" sz="1800">
                          <a:effectLst/>
                        </a:rPr>
                        <a:t>11) ONE°15 Marina Sentosa Cove Singapore</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228</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4.82%</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11</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2</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0.88%</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extLst>
                  <a:ext uri="{0D108BD9-81ED-4DB2-BD59-A6C34878D82A}">
                    <a16:rowId xmlns:a16="http://schemas.microsoft.com/office/drawing/2014/main" val="165919393"/>
                  </a:ext>
                </a:extLst>
              </a:tr>
              <a:tr h="194072">
                <a:tc>
                  <a:txBody>
                    <a:bodyPr/>
                    <a:lstStyle/>
                    <a:p>
                      <a:pPr>
                        <a:lnSpc>
                          <a:spcPct val="107000"/>
                        </a:lnSpc>
                        <a:spcAft>
                          <a:spcPts val="800"/>
                        </a:spcAft>
                      </a:pPr>
                      <a:r>
                        <a:rPr lang="en-SG" sz="1800">
                          <a:effectLst/>
                        </a:rPr>
                        <a:t>12) Shangri-La Rasa Sentosa Singapore</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323</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4.02%</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13</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6</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1.86%</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extLst>
                  <a:ext uri="{0D108BD9-81ED-4DB2-BD59-A6C34878D82A}">
                    <a16:rowId xmlns:a16="http://schemas.microsoft.com/office/drawing/2014/main" val="490889581"/>
                  </a:ext>
                </a:extLst>
              </a:tr>
              <a:tr h="194072">
                <a:tc>
                  <a:txBody>
                    <a:bodyPr/>
                    <a:lstStyle/>
                    <a:p>
                      <a:pPr>
                        <a:lnSpc>
                          <a:spcPct val="107000"/>
                        </a:lnSpc>
                        <a:spcAft>
                          <a:spcPts val="800"/>
                        </a:spcAft>
                      </a:pPr>
                      <a:r>
                        <a:rPr lang="en-SG" sz="1800" dirty="0">
                          <a:effectLst/>
                        </a:rPr>
                        <a:t>13) </a:t>
                      </a:r>
                      <a:r>
                        <a:rPr lang="en-SG" sz="1800" dirty="0" err="1">
                          <a:effectLst/>
                        </a:rPr>
                        <a:t>Siloso</a:t>
                      </a:r>
                      <a:r>
                        <a:rPr lang="en-SG" sz="1800" dirty="0">
                          <a:effectLst/>
                        </a:rPr>
                        <a:t> Beach Resort</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414</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15.94%</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66</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dirty="0">
                          <a:effectLst/>
                          <a:highlight>
                            <a:srgbClr val="FFFF00"/>
                          </a:highlight>
                        </a:rPr>
                        <a:t>29</a:t>
                      </a:r>
                      <a:endParaRPr lang="en-SG" sz="2400" dirty="0">
                        <a:effectLst/>
                        <a:highlight>
                          <a:srgbClr val="FFFF00"/>
                        </a:highligh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dirty="0">
                          <a:effectLst/>
                        </a:rPr>
                        <a:t>7%</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extLst>
                  <a:ext uri="{0D108BD9-81ED-4DB2-BD59-A6C34878D82A}">
                    <a16:rowId xmlns:a16="http://schemas.microsoft.com/office/drawing/2014/main" val="1808470779"/>
                  </a:ext>
                </a:extLst>
              </a:tr>
              <a:tr h="194072">
                <a:tc>
                  <a:txBody>
                    <a:bodyPr/>
                    <a:lstStyle/>
                    <a:p>
                      <a:pPr>
                        <a:lnSpc>
                          <a:spcPct val="107000"/>
                        </a:lnSpc>
                        <a:spcAft>
                          <a:spcPts val="800"/>
                        </a:spcAft>
                      </a:pPr>
                      <a:r>
                        <a:rPr lang="en-SG" sz="1800">
                          <a:effectLst/>
                        </a:rPr>
                        <a:t>14) Sofitel Sentosa</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79</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7.59%</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6</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4</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5.06%</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extLst>
                  <a:ext uri="{0D108BD9-81ED-4DB2-BD59-A6C34878D82A}">
                    <a16:rowId xmlns:a16="http://schemas.microsoft.com/office/drawing/2014/main" val="1542700405"/>
                  </a:ext>
                </a:extLst>
              </a:tr>
              <a:tr h="194072">
                <a:tc>
                  <a:txBody>
                    <a:bodyPr/>
                    <a:lstStyle/>
                    <a:p>
                      <a:pPr>
                        <a:lnSpc>
                          <a:spcPct val="107000"/>
                        </a:lnSpc>
                        <a:spcAft>
                          <a:spcPts val="800"/>
                        </a:spcAft>
                      </a:pPr>
                      <a:r>
                        <a:rPr lang="en-SG" sz="1800">
                          <a:effectLst/>
                        </a:rPr>
                        <a:t>15) Barracks Hotel Sentosa</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5</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dirty="0">
                          <a:effectLst/>
                        </a:rPr>
                        <a:t>60%</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3</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0</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dirty="0">
                          <a:effectLst/>
                        </a:rPr>
                        <a:t>0%</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extLst>
                  <a:ext uri="{0D108BD9-81ED-4DB2-BD59-A6C34878D82A}">
                    <a16:rowId xmlns:a16="http://schemas.microsoft.com/office/drawing/2014/main" val="2910126930"/>
                  </a:ext>
                </a:extLst>
              </a:tr>
              <a:tr h="194072">
                <a:tc>
                  <a:txBody>
                    <a:bodyPr/>
                    <a:lstStyle/>
                    <a:p>
                      <a:pPr>
                        <a:lnSpc>
                          <a:spcPct val="107000"/>
                        </a:lnSpc>
                        <a:spcAft>
                          <a:spcPts val="800"/>
                        </a:spcAft>
                      </a:pPr>
                      <a:r>
                        <a:rPr lang="en-SG" sz="1800">
                          <a:effectLst/>
                        </a:rPr>
                        <a:t>16) Outpost Hotel Sentosa</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11</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36.36%</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4</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0</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dirty="0">
                          <a:effectLst/>
                        </a:rPr>
                        <a:t>0%</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extLst>
                  <a:ext uri="{0D108BD9-81ED-4DB2-BD59-A6C34878D82A}">
                    <a16:rowId xmlns:a16="http://schemas.microsoft.com/office/drawing/2014/main" val="366614862"/>
                  </a:ext>
                </a:extLst>
              </a:tr>
              <a:tr h="194072">
                <a:tc>
                  <a:txBody>
                    <a:bodyPr/>
                    <a:lstStyle/>
                    <a:p>
                      <a:pPr>
                        <a:lnSpc>
                          <a:spcPct val="107000"/>
                        </a:lnSpc>
                        <a:spcAft>
                          <a:spcPts val="800"/>
                        </a:spcAft>
                      </a:pPr>
                      <a:r>
                        <a:rPr lang="en-SG" sz="1800">
                          <a:effectLst/>
                        </a:rPr>
                        <a:t>17) Village Hotel Sentosa</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11</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dirty="0">
                          <a:effectLst/>
                          <a:highlight>
                            <a:srgbClr val="FFFF00"/>
                          </a:highlight>
                        </a:rPr>
                        <a:t>72.73%</a:t>
                      </a:r>
                      <a:endParaRPr lang="en-SG" sz="2400" dirty="0">
                        <a:effectLst/>
                        <a:highlight>
                          <a:srgbClr val="FFFF00"/>
                        </a:highligh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8</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6</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dirty="0">
                          <a:effectLst/>
                          <a:highlight>
                            <a:srgbClr val="FFFF00"/>
                          </a:highlight>
                        </a:rPr>
                        <a:t>54.55</a:t>
                      </a:r>
                      <a:r>
                        <a:rPr lang="en-SG" sz="1800" dirty="0">
                          <a:effectLst/>
                        </a:rPr>
                        <a:t>%</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extLst>
                  <a:ext uri="{0D108BD9-81ED-4DB2-BD59-A6C34878D82A}">
                    <a16:rowId xmlns:a16="http://schemas.microsoft.com/office/drawing/2014/main" val="174525949"/>
                  </a:ext>
                </a:extLst>
              </a:tr>
              <a:tr h="194072">
                <a:tc>
                  <a:txBody>
                    <a:bodyPr/>
                    <a:lstStyle/>
                    <a:p>
                      <a:pPr>
                        <a:lnSpc>
                          <a:spcPct val="107000"/>
                        </a:lnSpc>
                        <a:spcAft>
                          <a:spcPts val="800"/>
                        </a:spcAft>
                      </a:pPr>
                      <a:r>
                        <a:rPr lang="en-SG" sz="1800">
                          <a:effectLst/>
                        </a:rPr>
                        <a:t>18) W Hotel Sentosa</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40</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dirty="0">
                          <a:effectLst/>
                        </a:rPr>
                        <a:t>12.5%</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5</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a:effectLst/>
                        </a:rPr>
                        <a:t>2</a:t>
                      </a:r>
                      <a:endParaRPr lang="en-SG" sz="240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tc>
                  <a:txBody>
                    <a:bodyPr/>
                    <a:lstStyle/>
                    <a:p>
                      <a:pPr algn="r">
                        <a:lnSpc>
                          <a:spcPct val="107000"/>
                        </a:lnSpc>
                        <a:spcAft>
                          <a:spcPts val="800"/>
                        </a:spcAft>
                      </a:pPr>
                      <a:r>
                        <a:rPr lang="en-SG" sz="1800" dirty="0">
                          <a:effectLst/>
                        </a:rPr>
                        <a:t>5%</a:t>
                      </a:r>
                      <a:endParaRPr lang="en-SG"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6539" marR="66539" marT="0" marB="0"/>
                </a:tc>
                <a:extLst>
                  <a:ext uri="{0D108BD9-81ED-4DB2-BD59-A6C34878D82A}">
                    <a16:rowId xmlns:a16="http://schemas.microsoft.com/office/drawing/2014/main" val="2022605321"/>
                  </a:ext>
                </a:extLst>
              </a:tr>
            </a:tbl>
          </a:graphicData>
        </a:graphic>
      </p:graphicFrame>
    </p:spTree>
    <p:extLst>
      <p:ext uri="{BB962C8B-B14F-4D97-AF65-F5344CB8AC3E}">
        <p14:creationId xmlns:p14="http://schemas.microsoft.com/office/powerpoint/2010/main" val="33083319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B63D154-6122-D881-77A3-2E88461528E8}"/>
              </a:ext>
            </a:extLst>
          </p:cNvPr>
          <p:cNvGraphicFramePr>
            <a:graphicFrameLocks noGrp="1"/>
          </p:cNvGraphicFramePr>
          <p:nvPr>
            <p:ph idx="1"/>
          </p:nvPr>
        </p:nvGraphicFramePr>
        <p:xfrm>
          <a:off x="677334" y="609600"/>
          <a:ext cx="5844232" cy="5578045"/>
        </p:xfrm>
        <a:graphic>
          <a:graphicData uri="http://schemas.openxmlformats.org/drawingml/2006/table">
            <a:tbl>
              <a:tblPr firstRow="1" firstCol="1" bandRow="1">
                <a:tableStyleId>{5C22544A-7EE6-4342-B048-85BDC9FD1C3A}</a:tableStyleId>
              </a:tblPr>
              <a:tblGrid>
                <a:gridCol w="1108565">
                  <a:extLst>
                    <a:ext uri="{9D8B030D-6E8A-4147-A177-3AD203B41FA5}">
                      <a16:colId xmlns:a16="http://schemas.microsoft.com/office/drawing/2014/main" val="1183915199"/>
                    </a:ext>
                  </a:extLst>
                </a:gridCol>
                <a:gridCol w="1660525">
                  <a:extLst>
                    <a:ext uri="{9D8B030D-6E8A-4147-A177-3AD203B41FA5}">
                      <a16:colId xmlns:a16="http://schemas.microsoft.com/office/drawing/2014/main" val="3948044492"/>
                    </a:ext>
                  </a:extLst>
                </a:gridCol>
                <a:gridCol w="849803">
                  <a:extLst>
                    <a:ext uri="{9D8B030D-6E8A-4147-A177-3AD203B41FA5}">
                      <a16:colId xmlns:a16="http://schemas.microsoft.com/office/drawing/2014/main" val="3580306314"/>
                    </a:ext>
                  </a:extLst>
                </a:gridCol>
                <a:gridCol w="448165">
                  <a:extLst>
                    <a:ext uri="{9D8B030D-6E8A-4147-A177-3AD203B41FA5}">
                      <a16:colId xmlns:a16="http://schemas.microsoft.com/office/drawing/2014/main" val="3341965628"/>
                    </a:ext>
                  </a:extLst>
                </a:gridCol>
                <a:gridCol w="448165">
                  <a:extLst>
                    <a:ext uri="{9D8B030D-6E8A-4147-A177-3AD203B41FA5}">
                      <a16:colId xmlns:a16="http://schemas.microsoft.com/office/drawing/2014/main" val="3462712633"/>
                    </a:ext>
                  </a:extLst>
                </a:gridCol>
                <a:gridCol w="448165">
                  <a:extLst>
                    <a:ext uri="{9D8B030D-6E8A-4147-A177-3AD203B41FA5}">
                      <a16:colId xmlns:a16="http://schemas.microsoft.com/office/drawing/2014/main" val="62988976"/>
                    </a:ext>
                  </a:extLst>
                </a:gridCol>
                <a:gridCol w="448165">
                  <a:extLst>
                    <a:ext uri="{9D8B030D-6E8A-4147-A177-3AD203B41FA5}">
                      <a16:colId xmlns:a16="http://schemas.microsoft.com/office/drawing/2014/main" val="2105243698"/>
                    </a:ext>
                  </a:extLst>
                </a:gridCol>
                <a:gridCol w="432679">
                  <a:extLst>
                    <a:ext uri="{9D8B030D-6E8A-4147-A177-3AD203B41FA5}">
                      <a16:colId xmlns:a16="http://schemas.microsoft.com/office/drawing/2014/main" val="3165948546"/>
                    </a:ext>
                  </a:extLst>
                </a:gridCol>
              </a:tblGrid>
              <a:tr h="127247">
                <a:tc>
                  <a:txBody>
                    <a:bodyPr/>
                    <a:lstStyle/>
                    <a:p>
                      <a:pPr>
                        <a:lnSpc>
                          <a:spcPct val="107000"/>
                        </a:lnSpc>
                        <a:spcAft>
                          <a:spcPts val="800"/>
                        </a:spcAft>
                      </a:pPr>
                      <a:r>
                        <a:rPr lang="en-SG" sz="1200" dirty="0">
                          <a:effectLst/>
                          <a:latin typeface="+mn-lt"/>
                        </a:rPr>
                        <a:t>Translation</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SG" sz="1200" u="sng" dirty="0">
                          <a:solidFill>
                            <a:schemeClr val="bg1"/>
                          </a:solidFill>
                          <a:effectLst/>
                          <a:latin typeface="+mn-lt"/>
                          <a:hlinkClick r:id="rId3">
                            <a:extLst>
                              <a:ext uri="{A12FA001-AC4F-418D-AE19-62706E023703}">
                                <ahyp:hlinkClr xmlns:ahyp="http://schemas.microsoft.com/office/drawing/2018/hyperlinkcolor" val="tx"/>
                              </a:ext>
                            </a:extLst>
                          </a:hlinkClick>
                        </a:rPr>
                        <a:t>TOP WORDS </a:t>
                      </a:r>
                      <a:endParaRPr lang="en-SG" sz="1200" dirty="0">
                        <a:solidFill>
                          <a:schemeClr val="bg1"/>
                        </a:solidFill>
                        <a:effectLst/>
                        <a:latin typeface="+mn-lt"/>
                        <a:ea typeface="Calibri" panose="020F0502020204030204" pitchFamily="34" charset="0"/>
                        <a:cs typeface="Times New Roman" panose="02020603050405020304" pitchFamily="18" charset="0"/>
                      </a:endParaRPr>
                    </a:p>
                  </a:txBody>
                  <a:tcPr marL="28820" marR="28820" marT="0" marB="0" anchor="ctr"/>
                </a:tc>
                <a:tc>
                  <a:txBody>
                    <a:bodyPr/>
                    <a:lstStyle/>
                    <a:p>
                      <a:pPr>
                        <a:lnSpc>
                          <a:spcPct val="107000"/>
                        </a:lnSpc>
                        <a:spcAft>
                          <a:spcPts val="800"/>
                        </a:spcAft>
                      </a:pPr>
                      <a:r>
                        <a:rPr lang="en-SG" sz="1200">
                          <a:effectLst/>
                          <a:latin typeface="+mn-lt"/>
                        </a:rPr>
                        <a:t>Frequency</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SG" sz="1200" dirty="0">
                          <a:effectLst/>
                          <a:latin typeface="+mn-lt"/>
                        </a:rPr>
                        <a:t>2018</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SG" sz="1200">
                          <a:effectLst/>
                          <a:latin typeface="+mn-lt"/>
                        </a:rPr>
                        <a:t>2019</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SG" sz="1200">
                          <a:effectLst/>
                          <a:latin typeface="+mn-lt"/>
                        </a:rPr>
                        <a:t>2020</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SG" sz="1200" dirty="0">
                          <a:effectLst/>
                          <a:latin typeface="+mn-lt"/>
                        </a:rPr>
                        <a:t>2021</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SG" sz="1200">
                          <a:effectLst/>
                          <a:latin typeface="+mn-lt"/>
                        </a:rPr>
                        <a:t>2022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extLst>
                  <a:ext uri="{0D108BD9-81ED-4DB2-BD59-A6C34878D82A}">
                    <a16:rowId xmlns:a16="http://schemas.microsoft.com/office/drawing/2014/main" val="2568686474"/>
                  </a:ext>
                </a:extLst>
              </a:tr>
              <a:tr h="115082">
                <a:tc gridSpan="2">
                  <a:txBody>
                    <a:bodyPr/>
                    <a:lstStyle/>
                    <a:p>
                      <a:pPr>
                        <a:lnSpc>
                          <a:spcPct val="115000"/>
                        </a:lnSpc>
                        <a:spcAft>
                          <a:spcPts val="800"/>
                        </a:spcAft>
                      </a:pPr>
                      <a:r>
                        <a:rPr lang="en-US" sz="1200" dirty="0">
                          <a:effectLst/>
                          <a:latin typeface="+mn-lt"/>
                          <a:cs typeface="Times New Roman" panose="02020603050405020304" pitchFamily="18" charset="0"/>
                        </a:rPr>
                        <a:t>https://databasic.io/en/wordcounter/</a:t>
                      </a:r>
                      <a:endParaRPr lang="en-SG" sz="1200" dirty="0">
                        <a:effectLst/>
                        <a:latin typeface="+mn-lt"/>
                        <a:cs typeface="Times New Roman" panose="02020603050405020304" pitchFamily="18" charset="0"/>
                      </a:endParaRPr>
                    </a:p>
                  </a:txBody>
                  <a:tcPr marL="28820" marR="28820" marT="0" marB="0" anchor="ctr"/>
                </a:tc>
                <a:tc hMerge="1">
                  <a:txBody>
                    <a:bodyPr/>
                    <a:lstStyle/>
                    <a:p>
                      <a:pPr>
                        <a:lnSpc>
                          <a:spcPct val="115000"/>
                        </a:lnSpc>
                        <a:spcAft>
                          <a:spcPts val="800"/>
                        </a:spcAft>
                      </a:pPr>
                      <a:r>
                        <a:rPr lang="en-US" sz="1200" dirty="0">
                          <a:effectLst/>
                          <a:latin typeface="+mn-lt"/>
                          <a:ea typeface="Calibri" panose="020F0502020204030204" pitchFamily="34" charset="0"/>
                          <a:cs typeface="Times New Roman" panose="02020603050405020304" pitchFamily="18" charset="0"/>
                        </a:rPr>
                        <a:t>Word counter</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US" sz="1200" dirty="0">
                          <a:effectLst/>
                          <a:latin typeface="+mn-lt"/>
                          <a:ea typeface="Calibri" panose="020F0502020204030204" pitchFamily="34" charset="0"/>
                          <a:cs typeface="Times New Roman" panose="02020603050405020304" pitchFamily="18" charset="0"/>
                        </a:rPr>
                        <a:t>5,069</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US" sz="1200" dirty="0">
                          <a:effectLst/>
                          <a:latin typeface="+mn-lt"/>
                          <a:ea typeface="Calibri" panose="020F0502020204030204" pitchFamily="34" charset="0"/>
                          <a:cs typeface="Times New Roman" panose="02020603050405020304" pitchFamily="18" charset="0"/>
                        </a:rPr>
                        <a:t>1,466</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US" sz="1200" dirty="0">
                          <a:effectLst/>
                          <a:latin typeface="+mn-lt"/>
                          <a:ea typeface="Calibri" panose="020F0502020204030204" pitchFamily="34" charset="0"/>
                          <a:cs typeface="Times New Roman" panose="02020603050405020304" pitchFamily="18" charset="0"/>
                        </a:rPr>
                        <a:t>3,000</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US" sz="1200" dirty="0">
                          <a:effectLst/>
                          <a:latin typeface="+mn-lt"/>
                          <a:ea typeface="Calibri" panose="020F0502020204030204" pitchFamily="34" charset="0"/>
                          <a:cs typeface="Times New Roman" panose="02020603050405020304" pitchFamily="18" charset="0"/>
                        </a:rPr>
                        <a:t>470</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US" sz="1200" dirty="0">
                          <a:effectLst/>
                          <a:latin typeface="+mn-lt"/>
                          <a:ea typeface="Calibri" panose="020F0502020204030204" pitchFamily="34" charset="0"/>
                          <a:cs typeface="Times New Roman" panose="02020603050405020304" pitchFamily="18" charset="0"/>
                        </a:rPr>
                        <a:t>63</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07000"/>
                        </a:lnSpc>
                      </a:pPr>
                      <a:r>
                        <a:rPr lang="en-US" sz="1200" b="1" dirty="0">
                          <a:effectLst/>
                          <a:latin typeface="+mn-lt"/>
                          <a:cs typeface="Times New Roman" panose="02020603050405020304" pitchFamily="18" charset="0"/>
                        </a:rPr>
                        <a:t>72</a:t>
                      </a:r>
                      <a:endParaRPr lang="en-SG" sz="1200" b="1" dirty="0">
                        <a:effectLst/>
                        <a:latin typeface="+mn-lt"/>
                        <a:cs typeface="Times New Roman" panose="02020603050405020304" pitchFamily="18" charset="0"/>
                      </a:endParaRPr>
                    </a:p>
                  </a:txBody>
                  <a:tcPr marL="28820" marR="28820" marT="0" marB="0"/>
                </a:tc>
                <a:extLst>
                  <a:ext uri="{0D108BD9-81ED-4DB2-BD59-A6C34878D82A}">
                    <a16:rowId xmlns:a16="http://schemas.microsoft.com/office/drawing/2014/main" val="4197213034"/>
                  </a:ext>
                </a:extLst>
              </a:tr>
              <a:tr h="115082">
                <a:tc>
                  <a:txBody>
                    <a:bodyPr/>
                    <a:lstStyle/>
                    <a:p>
                      <a:pPr>
                        <a:lnSpc>
                          <a:spcPct val="115000"/>
                        </a:lnSpc>
                        <a:spcAft>
                          <a:spcPts val="800"/>
                        </a:spcAft>
                      </a:pPr>
                      <a:r>
                        <a:rPr lang="en-SG" sz="1200" dirty="0">
                          <a:effectLst/>
                          <a:latin typeface="+mn-lt"/>
                        </a:rPr>
                        <a:t>hotel</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ctr"/>
                </a:tc>
                <a:tc>
                  <a:txBody>
                    <a:bodyPr/>
                    <a:lstStyle/>
                    <a:p>
                      <a:pPr>
                        <a:lnSpc>
                          <a:spcPct val="115000"/>
                        </a:lnSpc>
                        <a:spcAft>
                          <a:spcPts val="800"/>
                        </a:spcAft>
                      </a:pPr>
                      <a:r>
                        <a:rPr lang="en-SG" sz="1200">
                          <a:effectLst/>
                          <a:latin typeface="+mn-lt"/>
                        </a:rPr>
                        <a:t>hotel</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138</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dirty="0">
                          <a:effectLst/>
                          <a:latin typeface="+mn-lt"/>
                        </a:rPr>
                        <a:t>37</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86</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14</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dirty="0">
                          <a:effectLst/>
                          <a:latin typeface="+mn-lt"/>
                        </a:rPr>
                        <a:t>1</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07000"/>
                        </a:lnSpc>
                      </a:pPr>
                      <a:endParaRPr lang="en-SG" sz="1200" dirty="0">
                        <a:effectLst/>
                        <a:latin typeface="+mn-lt"/>
                        <a:cs typeface="Times New Roman" panose="02020603050405020304" pitchFamily="18" charset="0"/>
                      </a:endParaRPr>
                    </a:p>
                  </a:txBody>
                  <a:tcPr marL="28820" marR="28820" marT="0" marB="0"/>
                </a:tc>
                <a:extLst>
                  <a:ext uri="{0D108BD9-81ED-4DB2-BD59-A6C34878D82A}">
                    <a16:rowId xmlns:a16="http://schemas.microsoft.com/office/drawing/2014/main" val="1905519579"/>
                  </a:ext>
                </a:extLst>
              </a:tr>
              <a:tr h="115082">
                <a:tc>
                  <a:txBody>
                    <a:bodyPr/>
                    <a:lstStyle/>
                    <a:p>
                      <a:pPr>
                        <a:lnSpc>
                          <a:spcPct val="115000"/>
                        </a:lnSpc>
                        <a:spcAft>
                          <a:spcPts val="800"/>
                        </a:spcAft>
                      </a:pPr>
                      <a:r>
                        <a:rPr lang="en-SG" sz="1200">
                          <a:effectLst/>
                          <a:latin typeface="+mn-lt"/>
                        </a:rPr>
                        <a:t>room</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ctr"/>
                </a:tc>
                <a:tc>
                  <a:txBody>
                    <a:bodyPr/>
                    <a:lstStyle/>
                    <a:p>
                      <a:pPr>
                        <a:lnSpc>
                          <a:spcPct val="115000"/>
                        </a:lnSpc>
                        <a:spcAft>
                          <a:spcPts val="800"/>
                        </a:spcAft>
                      </a:pPr>
                      <a:r>
                        <a:rPr lang="en-SG" sz="1200">
                          <a:effectLst/>
                          <a:latin typeface="+mn-lt"/>
                        </a:rPr>
                        <a:t>kamar</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92</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36</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50</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4</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extLst>
                  <a:ext uri="{0D108BD9-81ED-4DB2-BD59-A6C34878D82A}">
                    <a16:rowId xmlns:a16="http://schemas.microsoft.com/office/drawing/2014/main" val="3104345453"/>
                  </a:ext>
                </a:extLst>
              </a:tr>
              <a:tr h="115082">
                <a:tc>
                  <a:txBody>
                    <a:bodyPr/>
                    <a:lstStyle/>
                    <a:p>
                      <a:pPr>
                        <a:lnSpc>
                          <a:spcPct val="115000"/>
                        </a:lnSpc>
                        <a:spcAft>
                          <a:spcPts val="800"/>
                        </a:spcAft>
                      </a:pPr>
                      <a:r>
                        <a:rPr lang="en-SG" sz="1200">
                          <a:effectLst/>
                          <a:latin typeface="+mn-lt"/>
                        </a:rPr>
                        <a:t>good</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ctr"/>
                </a:tc>
                <a:tc>
                  <a:txBody>
                    <a:bodyPr/>
                    <a:lstStyle/>
                    <a:p>
                      <a:pPr>
                        <a:lnSpc>
                          <a:spcPct val="115000"/>
                        </a:lnSpc>
                        <a:spcAft>
                          <a:spcPts val="800"/>
                        </a:spcAft>
                      </a:pPr>
                      <a:r>
                        <a:rPr lang="en-SG" sz="1200">
                          <a:effectLst/>
                          <a:latin typeface="+mn-lt"/>
                        </a:rPr>
                        <a:t>bagus</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81</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34</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34</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dirty="0">
                          <a:effectLst/>
                          <a:latin typeface="+mn-lt"/>
                        </a:rPr>
                        <a:t>10</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3</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2696871567"/>
                  </a:ext>
                </a:extLst>
              </a:tr>
              <a:tr h="115082">
                <a:tc>
                  <a:txBody>
                    <a:bodyPr/>
                    <a:lstStyle/>
                    <a:p>
                      <a:pPr>
                        <a:lnSpc>
                          <a:spcPct val="115000"/>
                        </a:lnSpc>
                        <a:spcAft>
                          <a:spcPts val="800"/>
                        </a:spcAft>
                      </a:pPr>
                      <a:r>
                        <a:rPr lang="en-SG" sz="1200">
                          <a:effectLst/>
                          <a:latin typeface="+mn-lt"/>
                        </a:rPr>
                        <a:t>close</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ctr"/>
                </a:tc>
                <a:tc>
                  <a:txBody>
                    <a:bodyPr/>
                    <a:lstStyle/>
                    <a:p>
                      <a:pPr>
                        <a:lnSpc>
                          <a:spcPct val="115000"/>
                        </a:lnSpc>
                        <a:spcAft>
                          <a:spcPts val="800"/>
                        </a:spcAft>
                      </a:pPr>
                      <a:r>
                        <a:rPr lang="en-SG" sz="1200">
                          <a:effectLst/>
                          <a:latin typeface="+mn-lt"/>
                        </a:rPr>
                        <a:t>dekat</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53</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19</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30</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4</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1661205626"/>
                  </a:ext>
                </a:extLst>
              </a:tr>
              <a:tr h="115082">
                <a:tc>
                  <a:txBody>
                    <a:bodyPr/>
                    <a:lstStyle/>
                    <a:p>
                      <a:pPr>
                        <a:lnSpc>
                          <a:spcPct val="115000"/>
                        </a:lnSpc>
                        <a:spcAft>
                          <a:spcPts val="800"/>
                        </a:spcAft>
                      </a:pPr>
                      <a:r>
                        <a:rPr lang="en-SG" sz="1200">
                          <a:effectLst/>
                          <a:latin typeface="+mn-lt"/>
                        </a:rPr>
                        <a:t>comfortable</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ctr"/>
                </a:tc>
                <a:tc>
                  <a:txBody>
                    <a:bodyPr/>
                    <a:lstStyle/>
                    <a:p>
                      <a:pPr>
                        <a:lnSpc>
                          <a:spcPct val="115000"/>
                        </a:lnSpc>
                        <a:spcAft>
                          <a:spcPts val="800"/>
                        </a:spcAft>
                      </a:pPr>
                      <a:r>
                        <a:rPr lang="en-SG" sz="1200">
                          <a:effectLst/>
                          <a:latin typeface="+mn-lt"/>
                        </a:rPr>
                        <a:t>nyaman</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53</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15</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26</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9</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2</a:t>
                      </a:r>
                      <a:endParaRPr lang="en-SG" sz="1200">
                        <a:effectLst/>
                        <a:latin typeface="+mn-lt"/>
                        <a:ea typeface="Calibri" panose="020F0502020204030204" pitchFamily="34" charset="0"/>
                        <a:cs typeface="Times New Roman" panose="02020603050405020304" pitchFamily="18" charset="0"/>
                      </a:endParaRPr>
                    </a:p>
                  </a:txBody>
                  <a:tcPr marL="28820" marR="28820" marT="0" marB="0"/>
                </a:tc>
                <a:extLst>
                  <a:ext uri="{0D108BD9-81ED-4DB2-BD59-A6C34878D82A}">
                    <a16:rowId xmlns:a16="http://schemas.microsoft.com/office/drawing/2014/main" val="3851119804"/>
                  </a:ext>
                </a:extLst>
              </a:tr>
              <a:tr h="115082">
                <a:tc>
                  <a:txBody>
                    <a:bodyPr/>
                    <a:lstStyle/>
                    <a:p>
                      <a:pPr>
                        <a:lnSpc>
                          <a:spcPct val="115000"/>
                        </a:lnSpc>
                        <a:spcAft>
                          <a:spcPts val="800"/>
                        </a:spcAft>
                      </a:pPr>
                      <a:r>
                        <a:rPr lang="en-SG" sz="1200">
                          <a:effectLst/>
                          <a:latin typeface="+mn-lt"/>
                        </a:rPr>
                        <a:t>peace</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ctr"/>
                </a:tc>
                <a:tc>
                  <a:txBody>
                    <a:bodyPr/>
                    <a:lstStyle/>
                    <a:p>
                      <a:pPr>
                        <a:lnSpc>
                          <a:spcPct val="115000"/>
                        </a:lnSpc>
                        <a:spcAft>
                          <a:spcPts val="800"/>
                        </a:spcAft>
                      </a:pPr>
                      <a:r>
                        <a:rPr lang="en-SG" sz="1200" dirty="0" err="1">
                          <a:effectLst/>
                          <a:latin typeface="+mn-lt"/>
                        </a:rPr>
                        <a:t>sentosa</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50</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dirty="0">
                          <a:effectLst/>
                          <a:latin typeface="+mn-lt"/>
                        </a:rPr>
                        <a:t>16</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28</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6</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tc>
                <a:tc>
                  <a:txBody>
                    <a:bodyPr/>
                    <a:lstStyle/>
                    <a:p>
                      <a:pPr>
                        <a:lnSpc>
                          <a:spcPct val="107000"/>
                        </a:lnSpc>
                      </a:pPr>
                      <a:endParaRPr lang="en-SG" sz="1200">
                        <a:effectLst/>
                        <a:latin typeface="+mn-lt"/>
                        <a:cs typeface="Times New Roman" panose="02020603050405020304" pitchFamily="18" charset="0"/>
                      </a:endParaRPr>
                    </a:p>
                  </a:txBody>
                  <a:tcPr marL="28820" marR="28820" marT="0" marB="0"/>
                </a:tc>
                <a:extLst>
                  <a:ext uri="{0D108BD9-81ED-4DB2-BD59-A6C34878D82A}">
                    <a16:rowId xmlns:a16="http://schemas.microsoft.com/office/drawing/2014/main" val="3495639639"/>
                  </a:ext>
                </a:extLst>
              </a:tr>
              <a:tr h="115082">
                <a:tc>
                  <a:txBody>
                    <a:bodyPr/>
                    <a:lstStyle/>
                    <a:p>
                      <a:pPr>
                        <a:lnSpc>
                          <a:spcPct val="115000"/>
                        </a:lnSpc>
                        <a:spcAft>
                          <a:spcPts val="800"/>
                        </a:spcAft>
                      </a:pPr>
                      <a:r>
                        <a:rPr lang="en-SG" sz="1200">
                          <a:effectLst/>
                          <a:latin typeface="+mn-lt"/>
                        </a:rPr>
                        <a:t>pool</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ctr"/>
                </a:tc>
                <a:tc>
                  <a:txBody>
                    <a:bodyPr/>
                    <a:lstStyle/>
                    <a:p>
                      <a:pPr>
                        <a:lnSpc>
                          <a:spcPct val="115000"/>
                        </a:lnSpc>
                        <a:spcAft>
                          <a:spcPts val="800"/>
                        </a:spcAft>
                      </a:pPr>
                      <a:r>
                        <a:rPr lang="en-SG" sz="1200">
                          <a:effectLst/>
                          <a:latin typeface="+mn-lt"/>
                        </a:rPr>
                        <a:t>kolam</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44</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9</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29</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5</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 </a:t>
                      </a:r>
                      <a:endParaRPr lang="en-SG" sz="1200">
                        <a:effectLst/>
                        <a:latin typeface="+mn-lt"/>
                        <a:ea typeface="Calibri" panose="020F0502020204030204" pitchFamily="34" charset="0"/>
                        <a:cs typeface="Times New Roman" panose="02020603050405020304" pitchFamily="18" charset="0"/>
                      </a:endParaRPr>
                    </a:p>
                  </a:txBody>
                  <a:tcPr marL="28820" marR="28820" marT="0" marB="0"/>
                </a:tc>
                <a:extLst>
                  <a:ext uri="{0D108BD9-81ED-4DB2-BD59-A6C34878D82A}">
                    <a16:rowId xmlns:a16="http://schemas.microsoft.com/office/drawing/2014/main" val="1660102036"/>
                  </a:ext>
                </a:extLst>
              </a:tr>
              <a:tr h="115082">
                <a:tc>
                  <a:txBody>
                    <a:bodyPr/>
                    <a:lstStyle/>
                    <a:p>
                      <a:pPr>
                        <a:lnSpc>
                          <a:spcPct val="115000"/>
                        </a:lnSpc>
                        <a:spcAft>
                          <a:spcPts val="800"/>
                        </a:spcAft>
                      </a:pPr>
                      <a:r>
                        <a:rPr lang="en-SG" sz="1200">
                          <a:effectLst/>
                          <a:latin typeface="+mn-lt"/>
                        </a:rPr>
                        <a:t>swimming</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ctr"/>
                </a:tc>
                <a:tc>
                  <a:txBody>
                    <a:bodyPr/>
                    <a:lstStyle/>
                    <a:p>
                      <a:pPr>
                        <a:lnSpc>
                          <a:spcPct val="115000"/>
                        </a:lnSpc>
                        <a:spcAft>
                          <a:spcPts val="800"/>
                        </a:spcAft>
                      </a:pPr>
                      <a:r>
                        <a:rPr lang="en-SG" sz="1200">
                          <a:effectLst/>
                          <a:latin typeface="+mn-lt"/>
                        </a:rPr>
                        <a:t>renang</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43</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10</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27</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5</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 </a:t>
                      </a:r>
                      <a:endParaRPr lang="en-SG" sz="1200">
                        <a:effectLst/>
                        <a:latin typeface="+mn-lt"/>
                        <a:ea typeface="Calibri" panose="020F0502020204030204" pitchFamily="34" charset="0"/>
                        <a:cs typeface="Times New Roman" panose="02020603050405020304" pitchFamily="18" charset="0"/>
                      </a:endParaRPr>
                    </a:p>
                  </a:txBody>
                  <a:tcPr marL="28820" marR="28820" marT="0" marB="0"/>
                </a:tc>
                <a:extLst>
                  <a:ext uri="{0D108BD9-81ED-4DB2-BD59-A6C34878D82A}">
                    <a16:rowId xmlns:a16="http://schemas.microsoft.com/office/drawing/2014/main" val="2435448039"/>
                  </a:ext>
                </a:extLst>
              </a:tr>
              <a:tr h="115082">
                <a:tc>
                  <a:txBody>
                    <a:bodyPr/>
                    <a:lstStyle/>
                    <a:p>
                      <a:pPr>
                        <a:lnSpc>
                          <a:spcPct val="115000"/>
                        </a:lnSpc>
                        <a:spcAft>
                          <a:spcPts val="800"/>
                        </a:spcAft>
                      </a:pPr>
                      <a:r>
                        <a:rPr lang="en-SG" sz="1200">
                          <a:effectLst/>
                          <a:latin typeface="+mn-lt"/>
                        </a:rPr>
                        <a:t>no</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ctr"/>
                </a:tc>
                <a:tc>
                  <a:txBody>
                    <a:bodyPr/>
                    <a:lstStyle/>
                    <a:p>
                      <a:pPr>
                        <a:lnSpc>
                          <a:spcPct val="115000"/>
                        </a:lnSpc>
                        <a:spcAft>
                          <a:spcPts val="800"/>
                        </a:spcAft>
                      </a:pPr>
                      <a:r>
                        <a:rPr lang="en-SG" sz="1200">
                          <a:effectLst/>
                          <a:latin typeface="+mn-lt"/>
                        </a:rPr>
                        <a:t>tidak</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43</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15</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23</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4</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dirty="0">
                          <a:effectLst/>
                          <a:latin typeface="+mn-lt"/>
                        </a:rPr>
                        <a:t>1</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extLst>
                  <a:ext uri="{0D108BD9-81ED-4DB2-BD59-A6C34878D82A}">
                    <a16:rowId xmlns:a16="http://schemas.microsoft.com/office/drawing/2014/main" val="592615566"/>
                  </a:ext>
                </a:extLst>
              </a:tr>
              <a:tr h="115082">
                <a:tc>
                  <a:txBody>
                    <a:bodyPr/>
                    <a:lstStyle/>
                    <a:p>
                      <a:pPr>
                        <a:lnSpc>
                          <a:spcPct val="115000"/>
                        </a:lnSpc>
                        <a:spcAft>
                          <a:spcPts val="800"/>
                        </a:spcAft>
                      </a:pPr>
                      <a:r>
                        <a:rPr lang="en-SG" sz="1200">
                          <a:effectLst/>
                          <a:latin typeface="+mn-lt"/>
                        </a:rPr>
                        <a:t>clean</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ctr"/>
                </a:tc>
                <a:tc>
                  <a:txBody>
                    <a:bodyPr/>
                    <a:lstStyle/>
                    <a:p>
                      <a:pPr>
                        <a:lnSpc>
                          <a:spcPct val="115000"/>
                        </a:lnSpc>
                        <a:spcAft>
                          <a:spcPts val="800"/>
                        </a:spcAft>
                      </a:pPr>
                      <a:r>
                        <a:rPr lang="en-SG" sz="1200" dirty="0" err="1">
                          <a:effectLst/>
                          <a:highlight>
                            <a:srgbClr val="FFFF00"/>
                          </a:highlight>
                          <a:latin typeface="+mn-lt"/>
                        </a:rPr>
                        <a:t>bersih</a:t>
                      </a:r>
                      <a:endParaRPr lang="en-SG" sz="1200" dirty="0">
                        <a:effectLst/>
                        <a:highlight>
                          <a:srgbClr val="FFFF00"/>
                        </a:highligh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38</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13</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16</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4</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dirty="0">
                          <a:effectLst/>
                          <a:highlight>
                            <a:srgbClr val="FFFF00"/>
                          </a:highlight>
                          <a:latin typeface="+mn-lt"/>
                        </a:rPr>
                        <a:t>4</a:t>
                      </a:r>
                      <a:endParaRPr lang="en-SG" sz="1200" dirty="0">
                        <a:effectLst/>
                        <a:highlight>
                          <a:srgbClr val="FFFF00"/>
                        </a:highlight>
                        <a:latin typeface="+mn-lt"/>
                        <a:ea typeface="Calibri" panose="020F0502020204030204" pitchFamily="34" charset="0"/>
                        <a:cs typeface="Times New Roman" panose="02020603050405020304" pitchFamily="18" charset="0"/>
                      </a:endParaRPr>
                    </a:p>
                  </a:txBody>
                  <a:tcPr marL="28820" marR="28820" marT="0" marB="0" anchor="b"/>
                </a:tc>
                <a:extLst>
                  <a:ext uri="{0D108BD9-81ED-4DB2-BD59-A6C34878D82A}">
                    <a16:rowId xmlns:a16="http://schemas.microsoft.com/office/drawing/2014/main" val="3062533686"/>
                  </a:ext>
                </a:extLst>
              </a:tr>
              <a:tr h="115082">
                <a:tc>
                  <a:txBody>
                    <a:bodyPr/>
                    <a:lstStyle/>
                    <a:p>
                      <a:pPr>
                        <a:lnSpc>
                          <a:spcPct val="115000"/>
                        </a:lnSpc>
                        <a:spcAft>
                          <a:spcPts val="800"/>
                        </a:spcAft>
                      </a:pPr>
                      <a:r>
                        <a:rPr lang="en-SG" sz="1200">
                          <a:effectLst/>
                          <a:latin typeface="+mn-lt"/>
                        </a:rPr>
                        <a:t>child</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ctr"/>
                </a:tc>
                <a:tc>
                  <a:txBody>
                    <a:bodyPr/>
                    <a:lstStyle/>
                    <a:p>
                      <a:pPr>
                        <a:lnSpc>
                          <a:spcPct val="115000"/>
                        </a:lnSpc>
                        <a:spcAft>
                          <a:spcPts val="800"/>
                        </a:spcAft>
                      </a:pPr>
                      <a:r>
                        <a:rPr lang="en-SG" sz="1200">
                          <a:effectLst/>
                          <a:latin typeface="+mn-lt"/>
                        </a:rPr>
                        <a:t>anak</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36</a:t>
                      </a:r>
                      <a:endParaRPr lang="en-SG" sz="1200">
                        <a:effectLst/>
                        <a:latin typeface="+mn-lt"/>
                        <a:ea typeface="Calibri" panose="020F0502020204030204" pitchFamily="34" charset="0"/>
                        <a:cs typeface="Times New Roman" panose="02020603050405020304" pitchFamily="18" charset="0"/>
                      </a:endParaRPr>
                    </a:p>
                  </a:txBody>
                  <a:tcPr marL="28820" marR="28820" marT="0" marB="0"/>
                </a:tc>
                <a:tc>
                  <a:txBody>
                    <a:bodyPr/>
                    <a:lstStyle/>
                    <a:p>
                      <a:pPr>
                        <a:lnSpc>
                          <a:spcPct val="115000"/>
                        </a:lnSpc>
                        <a:spcAft>
                          <a:spcPts val="800"/>
                        </a:spcAft>
                      </a:pPr>
                      <a:r>
                        <a:rPr lang="en-SG" sz="1200">
                          <a:effectLst/>
                          <a:latin typeface="+mn-lt"/>
                        </a:rPr>
                        <a:t>6</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25</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5</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tc>
                <a:tc>
                  <a:txBody>
                    <a:bodyPr/>
                    <a:lstStyle/>
                    <a:p>
                      <a:pPr>
                        <a:lnSpc>
                          <a:spcPct val="107000"/>
                        </a:lnSpc>
                      </a:pPr>
                      <a:endParaRPr lang="en-SG" sz="1200">
                        <a:effectLst/>
                        <a:latin typeface="+mn-lt"/>
                        <a:cs typeface="Times New Roman" panose="02020603050405020304" pitchFamily="18" charset="0"/>
                      </a:endParaRPr>
                    </a:p>
                  </a:txBody>
                  <a:tcPr marL="28820" marR="28820" marT="0" marB="0"/>
                </a:tc>
                <a:extLst>
                  <a:ext uri="{0D108BD9-81ED-4DB2-BD59-A6C34878D82A}">
                    <a16:rowId xmlns:a16="http://schemas.microsoft.com/office/drawing/2014/main" val="1534136276"/>
                  </a:ext>
                </a:extLst>
              </a:tr>
              <a:tr h="115082">
                <a:tc>
                  <a:txBody>
                    <a:bodyPr/>
                    <a:lstStyle/>
                    <a:p>
                      <a:pPr>
                        <a:lnSpc>
                          <a:spcPct val="115000"/>
                        </a:lnSpc>
                        <a:spcAft>
                          <a:spcPts val="800"/>
                        </a:spcAft>
                      </a:pPr>
                      <a:r>
                        <a:rPr lang="en-SG" sz="1200">
                          <a:effectLst/>
                          <a:latin typeface="+mn-lt"/>
                        </a:rPr>
                        <a:t>stay overnight</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menginap</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34</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9</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extLst>
                  <a:ext uri="{0D108BD9-81ED-4DB2-BD59-A6C34878D82A}">
                    <a16:rowId xmlns:a16="http://schemas.microsoft.com/office/drawing/2014/main" val="470922682"/>
                  </a:ext>
                </a:extLst>
              </a:tr>
              <a:tr h="115082">
                <a:tc>
                  <a:txBody>
                    <a:bodyPr/>
                    <a:lstStyle/>
                    <a:p>
                      <a:pPr>
                        <a:lnSpc>
                          <a:spcPct val="115000"/>
                        </a:lnSpc>
                        <a:spcAft>
                          <a:spcPts val="800"/>
                        </a:spcAft>
                      </a:pPr>
                      <a:r>
                        <a:rPr lang="en-SG" sz="1200">
                          <a:effectLst/>
                          <a:latin typeface="+mn-lt"/>
                        </a:rPr>
                        <a:t>the place</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tempatnya</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34</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17</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10</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4</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extLst>
                  <a:ext uri="{0D108BD9-81ED-4DB2-BD59-A6C34878D82A}">
                    <a16:rowId xmlns:a16="http://schemas.microsoft.com/office/drawing/2014/main" val="2715277254"/>
                  </a:ext>
                </a:extLst>
              </a:tr>
              <a:tr h="115082">
                <a:tc>
                  <a:txBody>
                    <a:bodyPr/>
                    <a:lstStyle/>
                    <a:p>
                      <a:pPr>
                        <a:lnSpc>
                          <a:spcPct val="115000"/>
                        </a:lnSpc>
                        <a:spcAft>
                          <a:spcPts val="800"/>
                        </a:spcAft>
                      </a:pPr>
                      <a:r>
                        <a:rPr lang="en-SG" sz="1200">
                          <a:effectLst/>
                          <a:latin typeface="+mn-lt"/>
                        </a:rPr>
                        <a:t>okay</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oke</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33</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13</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7</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extLst>
                  <a:ext uri="{0D108BD9-81ED-4DB2-BD59-A6C34878D82A}">
                    <a16:rowId xmlns:a16="http://schemas.microsoft.com/office/drawing/2014/main" val="2664172201"/>
                  </a:ext>
                </a:extLst>
              </a:tr>
              <a:tr h="115082">
                <a:tc>
                  <a:txBody>
                    <a:bodyPr/>
                    <a:lstStyle/>
                    <a:p>
                      <a:pPr>
                        <a:lnSpc>
                          <a:spcPct val="115000"/>
                        </a:lnSpc>
                        <a:spcAft>
                          <a:spcPts val="800"/>
                        </a:spcAft>
                      </a:pPr>
                      <a:r>
                        <a:rPr lang="en-SG" sz="1200">
                          <a:effectLst/>
                          <a:latin typeface="+mn-lt"/>
                        </a:rPr>
                        <a:t>we</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kami</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32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10</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3089611875"/>
                  </a:ext>
                </a:extLst>
              </a:tr>
              <a:tr h="115082">
                <a:tc>
                  <a:txBody>
                    <a:bodyPr/>
                    <a:lstStyle/>
                    <a:p>
                      <a:pPr>
                        <a:lnSpc>
                          <a:spcPct val="115000"/>
                        </a:lnSpc>
                        <a:spcAft>
                          <a:spcPts val="800"/>
                        </a:spcAft>
                      </a:pPr>
                      <a:r>
                        <a:rPr lang="en-SG" sz="1200">
                          <a:effectLst/>
                          <a:latin typeface="+mn-lt"/>
                        </a:rPr>
                        <a:t>service</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pelayanan</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29</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14</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2448769390"/>
                  </a:ext>
                </a:extLst>
              </a:tr>
              <a:tr h="115082">
                <a:tc>
                  <a:txBody>
                    <a:bodyPr/>
                    <a:lstStyle/>
                    <a:p>
                      <a:pPr>
                        <a:lnSpc>
                          <a:spcPct val="115000"/>
                        </a:lnSpc>
                        <a:spcAft>
                          <a:spcPts val="800"/>
                        </a:spcAft>
                      </a:pPr>
                      <a:r>
                        <a:rPr lang="en-SG" sz="1200">
                          <a:effectLst/>
                          <a:latin typeface="+mn-lt"/>
                        </a:rPr>
                        <a:t>friendly</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dirty="0" err="1">
                          <a:effectLst/>
                          <a:highlight>
                            <a:srgbClr val="FFFF00"/>
                          </a:highlight>
                          <a:latin typeface="+mn-lt"/>
                        </a:rPr>
                        <a:t>ramah</a:t>
                      </a:r>
                      <a:endParaRPr lang="en-SG" sz="1200" dirty="0">
                        <a:effectLst/>
                        <a:highlight>
                          <a:srgbClr val="FFFF00"/>
                        </a:highligh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29</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15</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14</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2972885987"/>
                  </a:ext>
                </a:extLst>
              </a:tr>
              <a:tr h="115082">
                <a:tc>
                  <a:txBody>
                    <a:bodyPr/>
                    <a:lstStyle/>
                    <a:p>
                      <a:pPr>
                        <a:lnSpc>
                          <a:spcPct val="115000"/>
                        </a:lnSpc>
                        <a:spcAft>
                          <a:spcPts val="800"/>
                        </a:spcAft>
                      </a:pPr>
                      <a:r>
                        <a:rPr lang="en-SG" sz="1200">
                          <a:effectLst/>
                          <a:latin typeface="+mn-lt"/>
                        </a:rPr>
                        <a:t>beach</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pantai</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27</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8</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6</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extLst>
                  <a:ext uri="{0D108BD9-81ED-4DB2-BD59-A6C34878D82A}">
                    <a16:rowId xmlns:a16="http://schemas.microsoft.com/office/drawing/2014/main" val="857944624"/>
                  </a:ext>
                </a:extLst>
              </a:tr>
              <a:tr h="115082">
                <a:tc>
                  <a:txBody>
                    <a:bodyPr/>
                    <a:lstStyle/>
                    <a:p>
                      <a:pPr>
                        <a:lnSpc>
                          <a:spcPct val="115000"/>
                        </a:lnSpc>
                        <a:spcAft>
                          <a:spcPts val="800"/>
                        </a:spcAft>
                      </a:pPr>
                      <a:r>
                        <a:rPr lang="en-SG" sz="1200">
                          <a:effectLst/>
                          <a:latin typeface="+mn-lt"/>
                        </a:rPr>
                        <a:t>breakfast</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sarapannya</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27</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8</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17</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3036011599"/>
                  </a:ext>
                </a:extLst>
              </a:tr>
              <a:tr h="115082">
                <a:tc>
                  <a:txBody>
                    <a:bodyPr/>
                    <a:lstStyle/>
                    <a:p>
                      <a:pPr>
                        <a:lnSpc>
                          <a:spcPct val="115000"/>
                        </a:lnSpc>
                        <a:spcAft>
                          <a:spcPts val="800"/>
                        </a:spcAft>
                      </a:pPr>
                      <a:r>
                        <a:rPr lang="en-SG" sz="1200">
                          <a:effectLst/>
                          <a:latin typeface="+mn-lt"/>
                        </a:rPr>
                        <a:t>the room</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kamarnya</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26</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extLst>
                  <a:ext uri="{0D108BD9-81ED-4DB2-BD59-A6C34878D82A}">
                    <a16:rowId xmlns:a16="http://schemas.microsoft.com/office/drawing/2014/main" val="3566501093"/>
                  </a:ext>
                </a:extLst>
              </a:tr>
              <a:tr h="115082">
                <a:tc>
                  <a:txBody>
                    <a:bodyPr/>
                    <a:lstStyle/>
                    <a:p>
                      <a:pPr>
                        <a:lnSpc>
                          <a:spcPct val="115000"/>
                        </a:lnSpc>
                        <a:spcAft>
                          <a:spcPts val="800"/>
                        </a:spcAft>
                      </a:pPr>
                      <a:r>
                        <a:rPr lang="en-SG" sz="1200">
                          <a:effectLst/>
                          <a:latin typeface="+mn-lt"/>
                        </a:rPr>
                        <a:t>facility</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fasilitas</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25</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7</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16</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1967977020"/>
                  </a:ext>
                </a:extLst>
              </a:tr>
              <a:tr h="115082">
                <a:tc>
                  <a:txBody>
                    <a:bodyPr/>
                    <a:lstStyle/>
                    <a:p>
                      <a:pPr>
                        <a:lnSpc>
                          <a:spcPct val="115000"/>
                        </a:lnSpc>
                        <a:spcAft>
                          <a:spcPts val="800"/>
                        </a:spcAft>
                      </a:pPr>
                      <a:r>
                        <a:rPr lang="en-SG" sz="1200">
                          <a:effectLst/>
                          <a:latin typeface="+mn-lt"/>
                        </a:rPr>
                        <a:t>family</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keluarga</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25</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6</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6</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4233791103"/>
                  </a:ext>
                </a:extLst>
              </a:tr>
              <a:tr h="115082">
                <a:tc>
                  <a:txBody>
                    <a:bodyPr/>
                    <a:lstStyle/>
                    <a:p>
                      <a:pPr>
                        <a:lnSpc>
                          <a:spcPct val="115000"/>
                        </a:lnSpc>
                        <a:spcAft>
                          <a:spcPts val="800"/>
                        </a:spcAft>
                      </a:pPr>
                      <a:r>
                        <a:rPr lang="en-SG" sz="1200">
                          <a:effectLst/>
                          <a:latin typeface="+mn-lt"/>
                        </a:rPr>
                        <a:t>singapore</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singapura</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25</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7</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5</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1392036545"/>
                  </a:ext>
                </a:extLst>
              </a:tr>
              <a:tr h="115082">
                <a:tc>
                  <a:txBody>
                    <a:bodyPr/>
                    <a:lstStyle/>
                    <a:p>
                      <a:pPr>
                        <a:lnSpc>
                          <a:spcPct val="115000"/>
                        </a:lnSpc>
                        <a:spcAft>
                          <a:spcPts val="800"/>
                        </a:spcAft>
                      </a:pPr>
                      <a:r>
                        <a:rPr lang="en-SG" sz="1200">
                          <a:effectLst/>
                          <a:latin typeface="+mn-lt"/>
                        </a:rPr>
                        <a:t>location</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letak</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24</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9</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3</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552436541"/>
                  </a:ext>
                </a:extLst>
              </a:tr>
              <a:tr h="115082">
                <a:tc>
                  <a:txBody>
                    <a:bodyPr/>
                    <a:lstStyle/>
                    <a:p>
                      <a:pPr>
                        <a:lnSpc>
                          <a:spcPct val="115000"/>
                        </a:lnSpc>
                        <a:spcAft>
                          <a:spcPts val="800"/>
                        </a:spcAft>
                      </a:pPr>
                      <a:r>
                        <a:rPr lang="en-SG" sz="1200">
                          <a:effectLst/>
                          <a:latin typeface="+mn-lt"/>
                        </a:rPr>
                        <a:t>again</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lagi</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23</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6</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15</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extLst>
                  <a:ext uri="{0D108BD9-81ED-4DB2-BD59-A6C34878D82A}">
                    <a16:rowId xmlns:a16="http://schemas.microsoft.com/office/drawing/2014/main" val="1733131285"/>
                  </a:ext>
                </a:extLst>
              </a:tr>
              <a:tr h="115082">
                <a:tc>
                  <a:txBody>
                    <a:bodyPr/>
                    <a:lstStyle/>
                    <a:p>
                      <a:pPr>
                        <a:lnSpc>
                          <a:spcPct val="115000"/>
                        </a:lnSpc>
                        <a:spcAft>
                          <a:spcPts val="800"/>
                        </a:spcAft>
                      </a:pPr>
                      <a:r>
                        <a:rPr lang="en-SG" sz="1200">
                          <a:effectLst/>
                          <a:latin typeface="+mn-lt"/>
                        </a:rPr>
                        <a:t>nice</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enak</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 </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 </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 </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extLst>
                  <a:ext uri="{0D108BD9-81ED-4DB2-BD59-A6C34878D82A}">
                    <a16:rowId xmlns:a16="http://schemas.microsoft.com/office/drawing/2014/main" val="23128183"/>
                  </a:ext>
                </a:extLst>
              </a:tr>
              <a:tr h="115082">
                <a:tc>
                  <a:txBody>
                    <a:bodyPr/>
                    <a:lstStyle/>
                    <a:p>
                      <a:pPr>
                        <a:lnSpc>
                          <a:spcPct val="115000"/>
                        </a:lnSpc>
                        <a:spcAft>
                          <a:spcPts val="800"/>
                        </a:spcAft>
                      </a:pPr>
                      <a:r>
                        <a:rPr lang="en-SG" sz="1200">
                          <a:effectLst/>
                          <a:latin typeface="+mn-lt"/>
                        </a:rPr>
                        <a:t>universal</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universal</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6</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14</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07000"/>
                        </a:lnSpc>
                      </a:pPr>
                      <a:endParaRPr lang="en-SG" sz="1200" dirty="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592759234"/>
                  </a:ext>
                </a:extLst>
              </a:tr>
            </a:tbl>
          </a:graphicData>
        </a:graphic>
      </p:graphicFrame>
      <p:graphicFrame>
        <p:nvGraphicFramePr>
          <p:cNvPr id="5" name="Content Placeholder 3">
            <a:extLst>
              <a:ext uri="{FF2B5EF4-FFF2-40B4-BE49-F238E27FC236}">
                <a16:creationId xmlns:a16="http://schemas.microsoft.com/office/drawing/2014/main" id="{34473F21-038F-4242-B464-4706F2419592}"/>
              </a:ext>
            </a:extLst>
          </p:cNvPr>
          <p:cNvGraphicFramePr>
            <a:graphicFrameLocks/>
          </p:cNvGraphicFramePr>
          <p:nvPr/>
        </p:nvGraphicFramePr>
        <p:xfrm>
          <a:off x="6752949" y="797512"/>
          <a:ext cx="5071610" cy="4014417"/>
        </p:xfrm>
        <a:graphic>
          <a:graphicData uri="http://schemas.openxmlformats.org/drawingml/2006/table">
            <a:tbl>
              <a:tblPr firstRow="1" firstCol="1" bandRow="1">
                <a:tableStyleId>{5C22544A-7EE6-4342-B048-85BDC9FD1C3A}</a:tableStyleId>
              </a:tblPr>
              <a:tblGrid>
                <a:gridCol w="895840">
                  <a:extLst>
                    <a:ext uri="{9D8B030D-6E8A-4147-A177-3AD203B41FA5}">
                      <a16:colId xmlns:a16="http://schemas.microsoft.com/office/drawing/2014/main" val="1183915199"/>
                    </a:ext>
                  </a:extLst>
                </a:gridCol>
                <a:gridCol w="1100628">
                  <a:extLst>
                    <a:ext uri="{9D8B030D-6E8A-4147-A177-3AD203B41FA5}">
                      <a16:colId xmlns:a16="http://schemas.microsoft.com/office/drawing/2014/main" val="3948044492"/>
                    </a:ext>
                  </a:extLst>
                </a:gridCol>
                <a:gridCol w="849803">
                  <a:extLst>
                    <a:ext uri="{9D8B030D-6E8A-4147-A177-3AD203B41FA5}">
                      <a16:colId xmlns:a16="http://schemas.microsoft.com/office/drawing/2014/main" val="3580306314"/>
                    </a:ext>
                  </a:extLst>
                </a:gridCol>
                <a:gridCol w="448165">
                  <a:extLst>
                    <a:ext uri="{9D8B030D-6E8A-4147-A177-3AD203B41FA5}">
                      <a16:colId xmlns:a16="http://schemas.microsoft.com/office/drawing/2014/main" val="3341965628"/>
                    </a:ext>
                  </a:extLst>
                </a:gridCol>
                <a:gridCol w="448165">
                  <a:extLst>
                    <a:ext uri="{9D8B030D-6E8A-4147-A177-3AD203B41FA5}">
                      <a16:colId xmlns:a16="http://schemas.microsoft.com/office/drawing/2014/main" val="3462712633"/>
                    </a:ext>
                  </a:extLst>
                </a:gridCol>
                <a:gridCol w="448165">
                  <a:extLst>
                    <a:ext uri="{9D8B030D-6E8A-4147-A177-3AD203B41FA5}">
                      <a16:colId xmlns:a16="http://schemas.microsoft.com/office/drawing/2014/main" val="62988976"/>
                    </a:ext>
                  </a:extLst>
                </a:gridCol>
                <a:gridCol w="448165">
                  <a:extLst>
                    <a:ext uri="{9D8B030D-6E8A-4147-A177-3AD203B41FA5}">
                      <a16:colId xmlns:a16="http://schemas.microsoft.com/office/drawing/2014/main" val="2105243698"/>
                    </a:ext>
                  </a:extLst>
                </a:gridCol>
                <a:gridCol w="432679">
                  <a:extLst>
                    <a:ext uri="{9D8B030D-6E8A-4147-A177-3AD203B41FA5}">
                      <a16:colId xmlns:a16="http://schemas.microsoft.com/office/drawing/2014/main" val="3165948546"/>
                    </a:ext>
                  </a:extLst>
                </a:gridCol>
              </a:tblGrid>
              <a:tr h="127247">
                <a:tc>
                  <a:txBody>
                    <a:bodyPr/>
                    <a:lstStyle/>
                    <a:p>
                      <a:pPr>
                        <a:lnSpc>
                          <a:spcPct val="107000"/>
                        </a:lnSpc>
                        <a:spcAft>
                          <a:spcPts val="800"/>
                        </a:spcAft>
                      </a:pPr>
                      <a:r>
                        <a:rPr lang="en-SG" sz="1200" dirty="0">
                          <a:effectLst/>
                          <a:latin typeface="+mn-lt"/>
                        </a:rPr>
                        <a:t>Translation</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SG" sz="1200" u="sng" dirty="0">
                          <a:solidFill>
                            <a:schemeClr val="bg1"/>
                          </a:solidFill>
                          <a:effectLst/>
                          <a:latin typeface="+mn-lt"/>
                          <a:hlinkClick r:id="rId3">
                            <a:extLst>
                              <a:ext uri="{A12FA001-AC4F-418D-AE19-62706E023703}">
                                <ahyp:hlinkClr xmlns:ahyp="http://schemas.microsoft.com/office/drawing/2018/hyperlinkcolor" val="tx"/>
                              </a:ext>
                            </a:extLst>
                          </a:hlinkClick>
                        </a:rPr>
                        <a:t>TOP WORDS </a:t>
                      </a:r>
                      <a:endParaRPr lang="en-SG" sz="1200" dirty="0">
                        <a:solidFill>
                          <a:schemeClr val="bg1"/>
                        </a:solidFill>
                        <a:effectLst/>
                        <a:latin typeface="+mn-lt"/>
                        <a:ea typeface="Calibri" panose="020F0502020204030204" pitchFamily="34" charset="0"/>
                        <a:cs typeface="Times New Roman" panose="02020603050405020304" pitchFamily="18" charset="0"/>
                      </a:endParaRPr>
                    </a:p>
                  </a:txBody>
                  <a:tcPr marL="28820" marR="28820" marT="0" marB="0" anchor="ctr"/>
                </a:tc>
                <a:tc>
                  <a:txBody>
                    <a:bodyPr/>
                    <a:lstStyle/>
                    <a:p>
                      <a:pPr>
                        <a:lnSpc>
                          <a:spcPct val="107000"/>
                        </a:lnSpc>
                        <a:spcAft>
                          <a:spcPts val="800"/>
                        </a:spcAft>
                      </a:pPr>
                      <a:r>
                        <a:rPr lang="en-SG" sz="1200" dirty="0">
                          <a:effectLst/>
                          <a:latin typeface="+mn-lt"/>
                        </a:rPr>
                        <a:t>Frequency</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SG" sz="1200" dirty="0">
                          <a:effectLst/>
                          <a:latin typeface="+mn-lt"/>
                        </a:rPr>
                        <a:t>2018</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SG" sz="1200">
                          <a:effectLst/>
                          <a:latin typeface="+mn-lt"/>
                        </a:rPr>
                        <a:t>2019</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SG" sz="1200">
                          <a:effectLst/>
                          <a:latin typeface="+mn-lt"/>
                        </a:rPr>
                        <a:t>2020</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SG" sz="1200" dirty="0">
                          <a:effectLst/>
                          <a:latin typeface="+mn-lt"/>
                        </a:rPr>
                        <a:t>2021</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SG" sz="1200" dirty="0">
                          <a:effectLst/>
                          <a:latin typeface="+mn-lt"/>
                        </a:rPr>
                        <a:t>2022</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extLst>
                  <a:ext uri="{0D108BD9-81ED-4DB2-BD59-A6C34878D82A}">
                    <a16:rowId xmlns:a16="http://schemas.microsoft.com/office/drawing/2014/main" val="2568686474"/>
                  </a:ext>
                </a:extLst>
              </a:tr>
              <a:tr h="115082">
                <a:tc>
                  <a:txBody>
                    <a:bodyPr/>
                    <a:lstStyle/>
                    <a:p>
                      <a:pPr>
                        <a:lnSpc>
                          <a:spcPct val="115000"/>
                        </a:lnSpc>
                        <a:spcAft>
                          <a:spcPts val="800"/>
                        </a:spcAft>
                      </a:pPr>
                      <a:r>
                        <a:rPr lang="en-SG" sz="1200" dirty="0">
                          <a:effectLst/>
                          <a:latin typeface="+mn-lt"/>
                        </a:rPr>
                        <a:t>large</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dirty="0" err="1">
                          <a:effectLst/>
                          <a:latin typeface="+mn-lt"/>
                        </a:rPr>
                        <a:t>luas</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dirty="0">
                          <a:effectLst/>
                          <a:latin typeface="+mn-lt"/>
                        </a:rPr>
                        <a:t>21</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dirty="0">
                          <a:effectLst/>
                          <a:latin typeface="+mn-lt"/>
                        </a:rPr>
                        <a:t>13</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dirty="0">
                          <a:effectLst/>
                          <a:latin typeface="+mn-lt"/>
                        </a:rPr>
                        <a:t>5</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dirty="0">
                          <a:effectLst/>
                          <a:latin typeface="+mn-lt"/>
                        </a:rPr>
                        <a:t>2</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dirty="0">
                          <a:effectLst/>
                          <a:latin typeface="+mn-lt"/>
                        </a:rPr>
                        <a:t> </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dirty="0">
                          <a:effectLst/>
                          <a:latin typeface="+mn-lt"/>
                        </a:rPr>
                        <a:t>1</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extLst>
                  <a:ext uri="{0D108BD9-81ED-4DB2-BD59-A6C34878D82A}">
                    <a16:rowId xmlns:a16="http://schemas.microsoft.com/office/drawing/2014/main" val="972998035"/>
                  </a:ext>
                </a:extLst>
              </a:tr>
              <a:tr h="115082">
                <a:tc>
                  <a:txBody>
                    <a:bodyPr/>
                    <a:lstStyle/>
                    <a:p>
                      <a:pPr>
                        <a:lnSpc>
                          <a:spcPct val="115000"/>
                        </a:lnSpc>
                        <a:spcAft>
                          <a:spcPts val="800"/>
                        </a:spcAft>
                      </a:pPr>
                      <a:r>
                        <a:rPr lang="en-SG" sz="1200">
                          <a:effectLst/>
                          <a:latin typeface="+mn-lt"/>
                        </a:rPr>
                        <a:t>same</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dirty="0" err="1">
                          <a:effectLst/>
                          <a:latin typeface="+mn-lt"/>
                        </a:rPr>
                        <a:t>sama</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dirty="0">
                          <a:effectLst/>
                          <a:latin typeface="+mn-lt"/>
                        </a:rPr>
                        <a:t>21</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19</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07000"/>
                        </a:lnSpc>
                      </a:pPr>
                      <a:endParaRPr lang="en-SG" sz="1200" dirty="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1589388515"/>
                  </a:ext>
                </a:extLst>
              </a:tr>
              <a:tr h="115082">
                <a:tc>
                  <a:txBody>
                    <a:bodyPr/>
                    <a:lstStyle/>
                    <a:p>
                      <a:pPr>
                        <a:lnSpc>
                          <a:spcPct val="115000"/>
                        </a:lnSpc>
                        <a:spcAft>
                          <a:spcPts val="800"/>
                        </a:spcAft>
                      </a:pPr>
                      <a:r>
                        <a:rPr lang="en-SG" sz="1200">
                          <a:effectLst/>
                          <a:latin typeface="+mn-lt"/>
                        </a:rPr>
                        <a:t>many</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banyak</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19</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6</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10</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3</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300400501"/>
                  </a:ext>
                </a:extLst>
              </a:tr>
              <a:tr h="115082">
                <a:tc>
                  <a:txBody>
                    <a:bodyPr/>
                    <a:lstStyle/>
                    <a:p>
                      <a:pPr>
                        <a:lnSpc>
                          <a:spcPct val="115000"/>
                        </a:lnSpc>
                        <a:spcAft>
                          <a:spcPts val="800"/>
                        </a:spcAft>
                      </a:pPr>
                      <a:r>
                        <a:rPr lang="en-SG" sz="1200">
                          <a:effectLst/>
                          <a:latin typeface="+mn-lt"/>
                        </a:rPr>
                        <a:t>the food</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makanannya</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19</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4</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13</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571117239"/>
                  </a:ext>
                </a:extLst>
              </a:tr>
              <a:tr h="115082">
                <a:tc>
                  <a:txBody>
                    <a:bodyPr/>
                    <a:lstStyle/>
                    <a:p>
                      <a:pPr>
                        <a:lnSpc>
                          <a:spcPct val="115000"/>
                        </a:lnSpc>
                        <a:spcAft>
                          <a:spcPts val="800"/>
                        </a:spcAft>
                      </a:pPr>
                      <a:r>
                        <a:rPr lang="en-SG" sz="1200">
                          <a:effectLst/>
                          <a:latin typeface="+mn-lt"/>
                        </a:rPr>
                        <a:t>studio</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dirty="0">
                          <a:effectLst/>
                          <a:latin typeface="+mn-lt"/>
                        </a:rPr>
                        <a:t>studio</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19</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6</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143641355"/>
                  </a:ext>
                </a:extLst>
              </a:tr>
              <a:tr h="115082">
                <a:tc>
                  <a:txBody>
                    <a:bodyPr/>
                    <a:lstStyle/>
                    <a:p>
                      <a:pPr>
                        <a:lnSpc>
                          <a:spcPct val="115000"/>
                        </a:lnSpc>
                        <a:spcAft>
                          <a:spcPts val="800"/>
                        </a:spcAft>
                      </a:pPr>
                      <a:r>
                        <a:rPr lang="en-SG" sz="1200">
                          <a:effectLst/>
                          <a:latin typeface="+mn-lt"/>
                        </a:rPr>
                        <a:t>time</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waktu</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19</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6</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extLst>
                  <a:ext uri="{0D108BD9-81ED-4DB2-BD59-A6C34878D82A}">
                    <a16:rowId xmlns:a16="http://schemas.microsoft.com/office/drawing/2014/main" val="188455438"/>
                  </a:ext>
                </a:extLst>
              </a:tr>
              <a:tr h="115082">
                <a:tc>
                  <a:txBody>
                    <a:bodyPr/>
                    <a:lstStyle/>
                    <a:p>
                      <a:pPr>
                        <a:lnSpc>
                          <a:spcPct val="115000"/>
                        </a:lnSpc>
                        <a:spcAft>
                          <a:spcPts val="800"/>
                        </a:spcAft>
                      </a:pPr>
                      <a:r>
                        <a:rPr lang="en-SG" sz="1200">
                          <a:effectLst/>
                          <a:latin typeface="+mn-lt"/>
                        </a:rPr>
                        <a:t>enough</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cukup</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18</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8</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9</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308434865"/>
                  </a:ext>
                </a:extLst>
              </a:tr>
              <a:tr h="115082">
                <a:tc>
                  <a:txBody>
                    <a:bodyPr/>
                    <a:lstStyle/>
                    <a:p>
                      <a:pPr>
                        <a:lnSpc>
                          <a:spcPct val="115000"/>
                        </a:lnSpc>
                        <a:spcAft>
                          <a:spcPts val="800"/>
                        </a:spcAft>
                      </a:pPr>
                      <a:r>
                        <a:rPr lang="en-SG" sz="1200">
                          <a:effectLst/>
                          <a:latin typeface="+mn-lt"/>
                        </a:rPr>
                        <a:t>not enough</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kurang</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18</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9</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8</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2156468873"/>
                  </a:ext>
                </a:extLst>
              </a:tr>
              <a:tr h="115082">
                <a:tc>
                  <a:txBody>
                    <a:bodyPr/>
                    <a:lstStyle/>
                    <a:p>
                      <a:pPr>
                        <a:lnSpc>
                          <a:spcPct val="115000"/>
                        </a:lnSpc>
                        <a:spcAft>
                          <a:spcPts val="800"/>
                        </a:spcAft>
                      </a:pPr>
                      <a:r>
                        <a:rPr lang="en-SG" sz="1200">
                          <a:effectLst/>
                          <a:latin typeface="+mn-lt"/>
                        </a:rPr>
                        <a:t>water</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air</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17</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13</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3372247180"/>
                  </a:ext>
                </a:extLst>
              </a:tr>
              <a:tr h="115082">
                <a:tc>
                  <a:txBody>
                    <a:bodyPr/>
                    <a:lstStyle/>
                    <a:p>
                      <a:pPr>
                        <a:lnSpc>
                          <a:spcPct val="115000"/>
                        </a:lnSpc>
                        <a:spcAft>
                          <a:spcPts val="800"/>
                        </a:spcAft>
                      </a:pPr>
                      <a:r>
                        <a:rPr lang="en-SG" sz="1200">
                          <a:effectLst/>
                          <a:latin typeface="+mn-lt"/>
                        </a:rPr>
                        <a:t>holiday</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liburan</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17</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5</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9</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2587284154"/>
                  </a:ext>
                </a:extLst>
              </a:tr>
              <a:tr h="115082">
                <a:tc>
                  <a:txBody>
                    <a:bodyPr/>
                    <a:lstStyle/>
                    <a:p>
                      <a:pPr>
                        <a:lnSpc>
                          <a:spcPct val="115000"/>
                        </a:lnSpc>
                        <a:spcAft>
                          <a:spcPts val="800"/>
                        </a:spcAft>
                      </a:pPr>
                      <a:r>
                        <a:rPr lang="en-SG" sz="1200">
                          <a:effectLst/>
                          <a:latin typeface="+mn-lt"/>
                        </a:rPr>
                        <a:t>pleasant</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dirty="0" err="1">
                          <a:effectLst/>
                          <a:highlight>
                            <a:srgbClr val="FFFF00"/>
                          </a:highlight>
                          <a:latin typeface="+mn-lt"/>
                        </a:rPr>
                        <a:t>menyenangkan</a:t>
                      </a:r>
                      <a:endParaRPr lang="en-SG" sz="1200" dirty="0">
                        <a:effectLst/>
                        <a:highlight>
                          <a:srgbClr val="FFFF00"/>
                        </a:highligh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17</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4</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13</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 </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 </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 </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extLst>
                  <a:ext uri="{0D108BD9-81ED-4DB2-BD59-A6C34878D82A}">
                    <a16:rowId xmlns:a16="http://schemas.microsoft.com/office/drawing/2014/main" val="516843664"/>
                  </a:ext>
                </a:extLst>
              </a:tr>
              <a:tr h="115082">
                <a:tc>
                  <a:txBody>
                    <a:bodyPr/>
                    <a:lstStyle/>
                    <a:p>
                      <a:pPr>
                        <a:lnSpc>
                          <a:spcPct val="115000"/>
                        </a:lnSpc>
                        <a:spcAft>
                          <a:spcPts val="800"/>
                        </a:spcAft>
                      </a:pPr>
                      <a:r>
                        <a:rPr lang="en-SG" sz="1200">
                          <a:effectLst/>
                          <a:latin typeface="+mn-lt"/>
                        </a:rPr>
                        <a:t>view</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pemandangan</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17</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6</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9</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2490694433"/>
                  </a:ext>
                </a:extLst>
              </a:tr>
              <a:tr h="115082">
                <a:tc>
                  <a:txBody>
                    <a:bodyPr/>
                    <a:lstStyle/>
                    <a:p>
                      <a:pPr>
                        <a:lnSpc>
                          <a:spcPct val="115000"/>
                        </a:lnSpc>
                        <a:spcAft>
                          <a:spcPts val="800"/>
                        </a:spcAft>
                      </a:pPr>
                      <a:r>
                        <a:rPr lang="en-SG" sz="1200">
                          <a:effectLst/>
                          <a:latin typeface="+mn-lt"/>
                        </a:rPr>
                        <a:t>uss</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uss</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17</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5</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10</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716709321"/>
                  </a:ext>
                </a:extLst>
              </a:tr>
              <a:tr h="115082">
                <a:tc>
                  <a:txBody>
                    <a:bodyPr/>
                    <a:lstStyle/>
                    <a:p>
                      <a:pPr>
                        <a:lnSpc>
                          <a:spcPct val="115000"/>
                        </a:lnSpc>
                        <a:spcAft>
                          <a:spcPts val="800"/>
                        </a:spcAft>
                      </a:pPr>
                      <a:r>
                        <a:rPr lang="en-SG" sz="1200">
                          <a:effectLst/>
                          <a:latin typeface="+mn-lt"/>
                        </a:rPr>
                        <a:t>free</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gratis</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16</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6</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8</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3432864321"/>
                  </a:ext>
                </a:extLst>
              </a:tr>
              <a:tr h="115082">
                <a:tc>
                  <a:txBody>
                    <a:bodyPr/>
                    <a:lstStyle/>
                    <a:p>
                      <a:pPr>
                        <a:lnSpc>
                          <a:spcPct val="115000"/>
                        </a:lnSpc>
                        <a:spcAft>
                          <a:spcPts val="800"/>
                        </a:spcAft>
                      </a:pPr>
                      <a:r>
                        <a:rPr lang="en-SG" sz="1200">
                          <a:effectLst/>
                          <a:latin typeface="+mn-lt"/>
                        </a:rPr>
                        <a:t>night</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malam</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15</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12</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3304023175"/>
                  </a:ext>
                </a:extLst>
              </a:tr>
              <a:tr h="115082">
                <a:tc>
                  <a:txBody>
                    <a:bodyPr/>
                    <a:lstStyle/>
                    <a:p>
                      <a:pPr>
                        <a:lnSpc>
                          <a:spcPct val="115000"/>
                        </a:lnSpc>
                        <a:spcAft>
                          <a:spcPts val="800"/>
                        </a:spcAft>
                      </a:pPr>
                      <a:r>
                        <a:rPr lang="en-SG" sz="1200">
                          <a:effectLst/>
                          <a:latin typeface="+mn-lt"/>
                        </a:rPr>
                        <a:t>his</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nya</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15</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6</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7</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extLst>
                  <a:ext uri="{0D108BD9-81ED-4DB2-BD59-A6C34878D82A}">
                    <a16:rowId xmlns:a16="http://schemas.microsoft.com/office/drawing/2014/main" val="3630255547"/>
                  </a:ext>
                </a:extLst>
              </a:tr>
              <a:tr h="115082">
                <a:tc>
                  <a:txBody>
                    <a:bodyPr/>
                    <a:lstStyle/>
                    <a:p>
                      <a:pPr>
                        <a:lnSpc>
                          <a:spcPct val="115000"/>
                        </a:lnSpc>
                        <a:spcAft>
                          <a:spcPts val="800"/>
                        </a:spcAft>
                      </a:pPr>
                      <a:r>
                        <a:rPr lang="en-SG" sz="1200">
                          <a:effectLst/>
                          <a:latin typeface="+mn-lt"/>
                        </a:rPr>
                        <a:t>like</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dirty="0" err="1">
                          <a:effectLst/>
                          <a:latin typeface="+mn-lt"/>
                        </a:rPr>
                        <a:t>seperti</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15</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4</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6</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5</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extLst>
                  <a:ext uri="{0D108BD9-81ED-4DB2-BD59-A6C34878D82A}">
                    <a16:rowId xmlns:a16="http://schemas.microsoft.com/office/drawing/2014/main" val="4173871982"/>
                  </a:ext>
                </a:extLst>
              </a:tr>
              <a:tr h="115082">
                <a:tc>
                  <a:txBody>
                    <a:bodyPr/>
                    <a:lstStyle/>
                    <a:p>
                      <a:pPr>
                        <a:lnSpc>
                          <a:spcPct val="115000"/>
                        </a:lnSpc>
                        <a:spcAft>
                          <a:spcPts val="800"/>
                        </a:spcAft>
                      </a:pPr>
                      <a:r>
                        <a:rPr lang="en-SG" sz="1200">
                          <a:effectLst/>
                          <a:latin typeface="+mn-lt"/>
                        </a:rPr>
                        <a:t>every</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setiap</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15</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13</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07000"/>
                        </a:lnSpc>
                      </a:pPr>
                      <a:endParaRPr lang="en-SG" sz="1200">
                        <a:effectLst/>
                        <a:latin typeface="+mn-lt"/>
                        <a:cs typeface="Times New Roman" panose="02020603050405020304" pitchFamily="18" charset="0"/>
                      </a:endParaRPr>
                    </a:p>
                  </a:txBody>
                  <a:tcPr marL="28820" marR="28820" marT="0" marB="0" anchor="b"/>
                </a:tc>
                <a:tc>
                  <a:txBody>
                    <a:bodyPr/>
                    <a:lstStyle/>
                    <a:p>
                      <a:pPr>
                        <a:lnSpc>
                          <a:spcPct val="115000"/>
                        </a:lnSpc>
                        <a:spcAft>
                          <a:spcPts val="800"/>
                        </a:spcAft>
                      </a:pPr>
                      <a:r>
                        <a:rPr lang="en-SG" sz="1200">
                          <a:effectLst/>
                          <a:latin typeface="+mn-lt"/>
                        </a:rPr>
                        <a:t>1</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extLst>
                  <a:ext uri="{0D108BD9-81ED-4DB2-BD59-A6C34878D82A}">
                    <a16:rowId xmlns:a16="http://schemas.microsoft.com/office/drawing/2014/main" val="1811821456"/>
                  </a:ext>
                </a:extLst>
              </a:tr>
              <a:tr h="111405">
                <a:tc>
                  <a:txBody>
                    <a:bodyPr/>
                    <a:lstStyle/>
                    <a:p>
                      <a:pPr>
                        <a:lnSpc>
                          <a:spcPct val="107000"/>
                        </a:lnSpc>
                        <a:spcAft>
                          <a:spcPts val="800"/>
                        </a:spcAft>
                      </a:pPr>
                      <a:r>
                        <a:rPr lang="en-SG" sz="1200">
                          <a:effectLst/>
                          <a:latin typeface="+mn-lt"/>
                        </a:rPr>
                        <a:t>staff</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SG" sz="1200" dirty="0" err="1">
                          <a:effectLst/>
                          <a:highlight>
                            <a:srgbClr val="FFFF00"/>
                          </a:highlight>
                          <a:latin typeface="+mn-lt"/>
                        </a:rPr>
                        <a:t>staf</a:t>
                      </a:r>
                      <a:endParaRPr lang="en-SG" sz="1200" dirty="0">
                        <a:effectLst/>
                        <a:highlight>
                          <a:srgbClr val="FFFF00"/>
                        </a:highligh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SG" sz="1200">
                          <a:effectLst/>
                          <a:latin typeface="+mn-lt"/>
                        </a:rPr>
                        <a:t>15</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SG" sz="1200">
                          <a:effectLst/>
                          <a:latin typeface="+mn-lt"/>
                        </a:rPr>
                        <a:t>10</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SG" sz="1200">
                          <a:effectLst/>
                          <a:latin typeface="+mn-lt"/>
                        </a:rPr>
                        <a:t>5</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SG" sz="1200">
                          <a:effectLst/>
                          <a:latin typeface="+mn-lt"/>
                        </a:rPr>
                        <a:t> </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SG" sz="1200">
                          <a:effectLst/>
                          <a:latin typeface="+mn-lt"/>
                        </a:rPr>
                        <a:t> </a:t>
                      </a:r>
                      <a:endParaRPr lang="en-SG" sz="120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SG" sz="1200" dirty="0">
                          <a:effectLst/>
                          <a:latin typeface="+mn-lt"/>
                        </a:rPr>
                        <a:t> </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extLst>
                  <a:ext uri="{0D108BD9-81ED-4DB2-BD59-A6C34878D82A}">
                    <a16:rowId xmlns:a16="http://schemas.microsoft.com/office/drawing/2014/main" val="4213702866"/>
                  </a:ext>
                </a:extLst>
              </a:tr>
              <a:tr h="111405">
                <a:tc>
                  <a:txBody>
                    <a:bodyPr/>
                    <a:lstStyle/>
                    <a:p>
                      <a:pPr>
                        <a:lnSpc>
                          <a:spcPct val="107000"/>
                        </a:lnSpc>
                        <a:spcAft>
                          <a:spcPts val="800"/>
                        </a:spcAft>
                      </a:pPr>
                      <a:r>
                        <a:rPr lang="en-US" sz="1200" dirty="0">
                          <a:effectLst/>
                          <a:latin typeface="+mn-lt"/>
                          <a:ea typeface="Calibri" panose="020F0502020204030204" pitchFamily="34" charset="0"/>
                          <a:cs typeface="Times New Roman" panose="02020603050405020304" pitchFamily="18" charset="0"/>
                        </a:rPr>
                        <a:t>bus</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SG" sz="1200" dirty="0">
                          <a:effectLst/>
                          <a:latin typeface="+mn-lt"/>
                          <a:ea typeface="Calibri" panose="020F0502020204030204" pitchFamily="34" charset="0"/>
                          <a:cs typeface="Times New Roman" panose="02020603050405020304" pitchFamily="18" charset="0"/>
                        </a:rPr>
                        <a:t>shuttle</a:t>
                      </a:r>
                    </a:p>
                  </a:txBody>
                  <a:tcPr marL="28820" marR="28820" marT="0" marB="0" anchor="b"/>
                </a:tc>
                <a:tc>
                  <a:txBody>
                    <a:bodyPr/>
                    <a:lstStyle/>
                    <a:p>
                      <a:pPr>
                        <a:lnSpc>
                          <a:spcPct val="107000"/>
                        </a:lnSpc>
                        <a:spcAft>
                          <a:spcPts val="800"/>
                        </a:spcAft>
                      </a:pPr>
                      <a:r>
                        <a:rPr lang="en-US" sz="1200" dirty="0">
                          <a:effectLst/>
                          <a:latin typeface="+mn-lt"/>
                          <a:ea typeface="Calibri" panose="020F0502020204030204" pitchFamily="34" charset="0"/>
                          <a:cs typeface="Times New Roman" panose="02020603050405020304" pitchFamily="18" charset="0"/>
                        </a:rPr>
                        <a:t>14</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US" sz="1200" dirty="0">
                          <a:effectLst/>
                          <a:latin typeface="+mn-lt"/>
                          <a:ea typeface="Calibri" panose="020F0502020204030204" pitchFamily="34" charset="0"/>
                          <a:cs typeface="Times New Roman" panose="02020603050405020304" pitchFamily="18" charset="0"/>
                        </a:rPr>
                        <a:t>7</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US" sz="1200" dirty="0">
                          <a:effectLst/>
                          <a:latin typeface="+mn-lt"/>
                          <a:ea typeface="Calibri" panose="020F0502020204030204" pitchFamily="34" charset="0"/>
                          <a:cs typeface="Times New Roman" panose="02020603050405020304" pitchFamily="18" charset="0"/>
                        </a:rPr>
                        <a:t>6</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r>
                        <a:rPr lang="en-US" sz="1200" dirty="0">
                          <a:effectLst/>
                          <a:latin typeface="+mn-lt"/>
                          <a:ea typeface="Calibri" panose="020F0502020204030204" pitchFamily="34" charset="0"/>
                          <a:cs typeface="Times New Roman" panose="02020603050405020304" pitchFamily="18" charset="0"/>
                        </a:rPr>
                        <a:t>1</a:t>
                      </a: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tc>
                  <a:txBody>
                    <a:bodyPr/>
                    <a:lstStyle/>
                    <a:p>
                      <a:pPr>
                        <a:lnSpc>
                          <a:spcPct val="107000"/>
                        </a:lnSpc>
                        <a:spcAft>
                          <a:spcPts val="800"/>
                        </a:spcAft>
                      </a:pPr>
                      <a:endParaRPr lang="en-SG" sz="1200" dirty="0">
                        <a:effectLst/>
                        <a:latin typeface="+mn-lt"/>
                        <a:ea typeface="Calibri" panose="020F0502020204030204" pitchFamily="34" charset="0"/>
                        <a:cs typeface="Times New Roman" panose="02020603050405020304" pitchFamily="18" charset="0"/>
                      </a:endParaRPr>
                    </a:p>
                  </a:txBody>
                  <a:tcPr marL="28820" marR="28820" marT="0" marB="0" anchor="b"/>
                </a:tc>
                <a:extLst>
                  <a:ext uri="{0D108BD9-81ED-4DB2-BD59-A6C34878D82A}">
                    <a16:rowId xmlns:a16="http://schemas.microsoft.com/office/drawing/2014/main" val="291368168"/>
                  </a:ext>
                </a:extLst>
              </a:tr>
            </a:tbl>
          </a:graphicData>
        </a:graphic>
      </p:graphicFrame>
    </p:spTree>
    <p:extLst>
      <p:ext uri="{BB962C8B-B14F-4D97-AF65-F5344CB8AC3E}">
        <p14:creationId xmlns:p14="http://schemas.microsoft.com/office/powerpoint/2010/main" val="28008252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CB605BCB-7AFF-A188-5A2F-F4412636E701}"/>
              </a:ext>
            </a:extLst>
          </p:cNvPr>
          <p:cNvGraphicFramePr>
            <a:graphicFrameLocks noGrp="1"/>
          </p:cNvGraphicFramePr>
          <p:nvPr>
            <p:ph idx="1"/>
          </p:nvPr>
        </p:nvGraphicFramePr>
        <p:xfrm>
          <a:off x="677863" y="772111"/>
          <a:ext cx="10422213" cy="5313777"/>
        </p:xfrm>
        <a:graphic>
          <a:graphicData uri="http://schemas.openxmlformats.org/drawingml/2006/table">
            <a:tbl>
              <a:tblPr firstRow="1" firstCol="1" bandRow="1">
                <a:tableStyleId>{5C22544A-7EE6-4342-B048-85BDC9FD1C3A}</a:tableStyleId>
              </a:tblPr>
              <a:tblGrid>
                <a:gridCol w="1799569">
                  <a:extLst>
                    <a:ext uri="{9D8B030D-6E8A-4147-A177-3AD203B41FA5}">
                      <a16:colId xmlns:a16="http://schemas.microsoft.com/office/drawing/2014/main" val="2339208937"/>
                    </a:ext>
                  </a:extLst>
                </a:gridCol>
                <a:gridCol w="1628119">
                  <a:extLst>
                    <a:ext uri="{9D8B030D-6E8A-4147-A177-3AD203B41FA5}">
                      <a16:colId xmlns:a16="http://schemas.microsoft.com/office/drawing/2014/main" val="821358931"/>
                    </a:ext>
                  </a:extLst>
                </a:gridCol>
                <a:gridCol w="1094719">
                  <a:extLst>
                    <a:ext uri="{9D8B030D-6E8A-4147-A177-3AD203B41FA5}">
                      <a16:colId xmlns:a16="http://schemas.microsoft.com/office/drawing/2014/main" val="752713887"/>
                    </a:ext>
                  </a:extLst>
                </a:gridCol>
                <a:gridCol w="588411">
                  <a:extLst>
                    <a:ext uri="{9D8B030D-6E8A-4147-A177-3AD203B41FA5}">
                      <a16:colId xmlns:a16="http://schemas.microsoft.com/office/drawing/2014/main" val="2810736041"/>
                    </a:ext>
                  </a:extLst>
                </a:gridCol>
                <a:gridCol w="1982132">
                  <a:extLst>
                    <a:ext uri="{9D8B030D-6E8A-4147-A177-3AD203B41FA5}">
                      <a16:colId xmlns:a16="http://schemas.microsoft.com/office/drawing/2014/main" val="1809270407"/>
                    </a:ext>
                  </a:extLst>
                </a:gridCol>
                <a:gridCol w="2234544">
                  <a:extLst>
                    <a:ext uri="{9D8B030D-6E8A-4147-A177-3AD203B41FA5}">
                      <a16:colId xmlns:a16="http://schemas.microsoft.com/office/drawing/2014/main" val="660964854"/>
                    </a:ext>
                  </a:extLst>
                </a:gridCol>
                <a:gridCol w="1094719">
                  <a:extLst>
                    <a:ext uri="{9D8B030D-6E8A-4147-A177-3AD203B41FA5}">
                      <a16:colId xmlns:a16="http://schemas.microsoft.com/office/drawing/2014/main" val="3083404542"/>
                    </a:ext>
                  </a:extLst>
                </a:gridCol>
              </a:tblGrid>
              <a:tr h="183944">
                <a:tc>
                  <a:txBody>
                    <a:bodyPr/>
                    <a:lstStyle/>
                    <a:p>
                      <a:pPr algn="l" fontAlgn="b"/>
                      <a:r>
                        <a:rPr lang="en-SG" sz="1600" u="none" strike="noStrike" dirty="0">
                          <a:solidFill>
                            <a:schemeClr val="bg1"/>
                          </a:solidFill>
                          <a:effectLst/>
                          <a:latin typeface="+mn-lt"/>
                        </a:rPr>
                        <a:t>Translation</a:t>
                      </a:r>
                      <a:endParaRPr lang="en-SG" sz="1600" b="1" i="0" u="none" strike="noStrike" dirty="0">
                        <a:solidFill>
                          <a:schemeClr val="bg1"/>
                        </a:solidFill>
                        <a:effectLst/>
                        <a:latin typeface="+mn-lt"/>
                      </a:endParaRPr>
                    </a:p>
                  </a:txBody>
                  <a:tcPr marL="9197" marR="9197" marT="9197" marB="0" anchor="b"/>
                </a:tc>
                <a:tc>
                  <a:txBody>
                    <a:bodyPr/>
                    <a:lstStyle/>
                    <a:p>
                      <a:pPr algn="l" fontAlgn="ctr"/>
                      <a:r>
                        <a:rPr lang="en-SG" sz="1600" u="sng" strike="noStrike">
                          <a:solidFill>
                            <a:schemeClr val="bg1"/>
                          </a:solidFill>
                          <a:effectLst/>
                          <a:latin typeface="+mn-lt"/>
                          <a:hlinkClick r:id="rId3">
                            <a:extLst>
                              <a:ext uri="{A12FA001-AC4F-418D-AE19-62706E023703}">
                                <ahyp:hlinkClr xmlns:ahyp="http://schemas.microsoft.com/office/drawing/2018/hyperlinkcolor" val="tx"/>
                              </a:ext>
                            </a:extLst>
                          </a:hlinkClick>
                        </a:rPr>
                        <a:t>BIGRAMS </a:t>
                      </a:r>
                      <a:endParaRPr lang="en-SG" sz="1600" b="0" i="0" u="sng" strike="noStrike">
                        <a:solidFill>
                          <a:schemeClr val="bg1"/>
                        </a:solidFill>
                        <a:effectLst/>
                        <a:latin typeface="+mn-lt"/>
                      </a:endParaRPr>
                    </a:p>
                  </a:txBody>
                  <a:tcPr marL="9197" marR="9197" marT="9197" marB="0" anchor="ctr"/>
                </a:tc>
                <a:tc>
                  <a:txBody>
                    <a:bodyPr/>
                    <a:lstStyle/>
                    <a:p>
                      <a:pPr algn="l" fontAlgn="b"/>
                      <a:r>
                        <a:rPr lang="en-SG" sz="1600" u="none" strike="noStrike">
                          <a:solidFill>
                            <a:schemeClr val="bg1"/>
                          </a:solidFill>
                          <a:effectLst/>
                          <a:latin typeface="+mn-lt"/>
                        </a:rPr>
                        <a:t>Frequency</a:t>
                      </a:r>
                      <a:endParaRPr lang="en-SG" sz="1600" b="1" i="0" u="none" strike="noStrike">
                        <a:solidFill>
                          <a:schemeClr val="bg1"/>
                        </a:solidFill>
                        <a:effectLst/>
                        <a:latin typeface="+mn-lt"/>
                      </a:endParaRPr>
                    </a:p>
                  </a:txBody>
                  <a:tcPr marL="9197" marR="9197" marT="9197" marB="0" anchor="b"/>
                </a:tc>
                <a:tc>
                  <a:txBody>
                    <a:bodyPr/>
                    <a:lstStyle/>
                    <a:p>
                      <a:pPr algn="l" fontAlgn="b"/>
                      <a:endParaRPr lang="en-SG" sz="1600" b="0" i="0" u="none" strike="noStrike" dirty="0">
                        <a:solidFill>
                          <a:schemeClr val="bg1"/>
                        </a:solidFill>
                        <a:effectLst/>
                        <a:latin typeface="+mn-lt"/>
                      </a:endParaRPr>
                    </a:p>
                  </a:txBody>
                  <a:tcPr marL="9197" marR="9197" marT="9197" marB="0" anchor="b">
                    <a:noFill/>
                  </a:tcPr>
                </a:tc>
                <a:tc>
                  <a:txBody>
                    <a:bodyPr/>
                    <a:lstStyle/>
                    <a:p>
                      <a:pPr algn="l" fontAlgn="b"/>
                      <a:r>
                        <a:rPr lang="en-SG" sz="1600" u="none" strike="noStrike" dirty="0">
                          <a:solidFill>
                            <a:schemeClr val="bg1"/>
                          </a:solidFill>
                          <a:effectLst/>
                          <a:latin typeface="+mn-lt"/>
                        </a:rPr>
                        <a:t>Translation</a:t>
                      </a:r>
                      <a:endParaRPr lang="en-SG" sz="1600" b="1" i="0" u="none" strike="noStrike" dirty="0">
                        <a:solidFill>
                          <a:schemeClr val="bg1"/>
                        </a:solidFill>
                        <a:effectLst/>
                        <a:latin typeface="+mn-lt"/>
                      </a:endParaRPr>
                    </a:p>
                  </a:txBody>
                  <a:tcPr marL="9197" marR="9197" marT="9197" marB="0" anchor="b"/>
                </a:tc>
                <a:tc>
                  <a:txBody>
                    <a:bodyPr/>
                    <a:lstStyle/>
                    <a:p>
                      <a:pPr algn="l" fontAlgn="ctr"/>
                      <a:r>
                        <a:rPr lang="en-SG" sz="1600" u="sng" strike="noStrike" dirty="0">
                          <a:solidFill>
                            <a:schemeClr val="bg1"/>
                          </a:solidFill>
                          <a:effectLst/>
                          <a:latin typeface="+mn-lt"/>
                          <a:hlinkClick r:id="rId4">
                            <a:extLst>
                              <a:ext uri="{A12FA001-AC4F-418D-AE19-62706E023703}">
                                <ahyp:hlinkClr xmlns:ahyp="http://schemas.microsoft.com/office/drawing/2018/hyperlinkcolor" val="tx"/>
                              </a:ext>
                            </a:extLst>
                          </a:hlinkClick>
                        </a:rPr>
                        <a:t>TRIGRAMS </a:t>
                      </a:r>
                      <a:endParaRPr lang="en-SG" sz="1600" b="0" i="0" u="sng" strike="noStrike" dirty="0">
                        <a:solidFill>
                          <a:schemeClr val="bg1"/>
                        </a:solidFill>
                        <a:effectLst/>
                        <a:latin typeface="+mn-lt"/>
                      </a:endParaRPr>
                    </a:p>
                  </a:txBody>
                  <a:tcPr marL="9197" marR="9197" marT="9197" marB="0" anchor="ctr"/>
                </a:tc>
                <a:tc>
                  <a:txBody>
                    <a:bodyPr/>
                    <a:lstStyle/>
                    <a:p>
                      <a:pPr algn="l" fontAlgn="b"/>
                      <a:r>
                        <a:rPr lang="en-SG" sz="1600" u="none" strike="noStrike">
                          <a:effectLst/>
                          <a:latin typeface="+mn-lt"/>
                        </a:rPr>
                        <a:t>Frequency</a:t>
                      </a:r>
                      <a:endParaRPr lang="en-SG" sz="1600" b="1" i="0" u="none" strike="noStrike">
                        <a:solidFill>
                          <a:srgbClr val="FFFFFF"/>
                        </a:solidFill>
                        <a:effectLst/>
                        <a:latin typeface="+mn-lt"/>
                      </a:endParaRPr>
                    </a:p>
                  </a:txBody>
                  <a:tcPr marL="9197" marR="9197" marT="9197" marB="0" anchor="b"/>
                </a:tc>
                <a:extLst>
                  <a:ext uri="{0D108BD9-81ED-4DB2-BD59-A6C34878D82A}">
                    <a16:rowId xmlns:a16="http://schemas.microsoft.com/office/drawing/2014/main" val="3383023727"/>
                  </a:ext>
                </a:extLst>
              </a:tr>
              <a:tr h="183944">
                <a:tc>
                  <a:txBody>
                    <a:bodyPr/>
                    <a:lstStyle/>
                    <a:p>
                      <a:pPr algn="l" fontAlgn="ctr"/>
                      <a:r>
                        <a:rPr lang="en-SG" sz="1600" b="0" u="none" strike="noStrike" dirty="0">
                          <a:effectLst/>
                          <a:latin typeface="+mn-lt"/>
                        </a:rPr>
                        <a:t>swimming pool</a:t>
                      </a:r>
                      <a:endParaRPr lang="en-SG" sz="1600" b="0" i="0" u="none" strike="noStrike" dirty="0">
                        <a:solidFill>
                          <a:srgbClr val="202124"/>
                        </a:solidFill>
                        <a:effectLst/>
                        <a:latin typeface="+mn-lt"/>
                      </a:endParaRPr>
                    </a:p>
                  </a:txBody>
                  <a:tcPr marL="9197" marR="9197" marT="9197" marB="0" anchor="ctr"/>
                </a:tc>
                <a:tc>
                  <a:txBody>
                    <a:bodyPr/>
                    <a:lstStyle/>
                    <a:p>
                      <a:pPr algn="l" fontAlgn="t"/>
                      <a:r>
                        <a:rPr lang="en-SG" sz="1600" u="none" strike="noStrike">
                          <a:effectLst/>
                          <a:latin typeface="+mn-lt"/>
                        </a:rPr>
                        <a:t>kolam renang</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dirty="0">
                          <a:effectLst/>
                          <a:latin typeface="+mn-lt"/>
                        </a:rPr>
                        <a:t>24</a:t>
                      </a:r>
                      <a:endParaRPr lang="en-SG" sz="1600" b="0" i="0" u="none" strike="noStrike" dirty="0">
                        <a:solidFill>
                          <a:srgbClr val="000000"/>
                        </a:solidFill>
                        <a:effectLst/>
                        <a:latin typeface="+mn-lt"/>
                      </a:endParaRPr>
                    </a:p>
                  </a:txBody>
                  <a:tcPr marL="9197" marR="9197" marT="9197" marB="0"/>
                </a:tc>
                <a:tc>
                  <a:txBody>
                    <a:bodyPr/>
                    <a:lstStyle/>
                    <a:p>
                      <a:pPr algn="l" fontAlgn="b"/>
                      <a:endParaRPr lang="en-SG" sz="1600" b="0" i="0" u="none" strike="noStrike" dirty="0">
                        <a:solidFill>
                          <a:srgbClr val="000000"/>
                        </a:solidFill>
                        <a:effectLst/>
                        <a:latin typeface="+mn-lt"/>
                      </a:endParaRPr>
                    </a:p>
                  </a:txBody>
                  <a:tcPr marL="9197" marR="9197" marT="9197" marB="0" anchor="b">
                    <a:noFill/>
                  </a:tcPr>
                </a:tc>
                <a:tc>
                  <a:txBody>
                    <a:bodyPr/>
                    <a:lstStyle/>
                    <a:p>
                      <a:pPr algn="l" fontAlgn="ctr"/>
                      <a:r>
                        <a:rPr lang="en-SG" sz="1600" u="none" strike="noStrike" dirty="0">
                          <a:solidFill>
                            <a:schemeClr val="bg1"/>
                          </a:solidFill>
                          <a:effectLst/>
                          <a:latin typeface="+mn-lt"/>
                        </a:rPr>
                        <a:t>very close to</a:t>
                      </a:r>
                      <a:endParaRPr lang="en-SG" sz="1600" b="0" i="0" u="none" strike="noStrike" dirty="0">
                        <a:solidFill>
                          <a:schemeClr val="bg1"/>
                        </a:solidFill>
                        <a:effectLst/>
                        <a:latin typeface="+mn-lt"/>
                      </a:endParaRPr>
                    </a:p>
                  </a:txBody>
                  <a:tcPr marL="9197" marR="9197" marT="9197" marB="0" anchor="ctr">
                    <a:solidFill>
                      <a:schemeClr val="accent1"/>
                    </a:solidFill>
                  </a:tcPr>
                </a:tc>
                <a:tc>
                  <a:txBody>
                    <a:bodyPr/>
                    <a:lstStyle/>
                    <a:p>
                      <a:pPr algn="l" fontAlgn="t"/>
                      <a:r>
                        <a:rPr lang="en-SG" sz="1600" u="none" strike="noStrike">
                          <a:effectLst/>
                          <a:latin typeface="+mn-lt"/>
                        </a:rPr>
                        <a:t>sangat dekat dengan</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6</a:t>
                      </a:r>
                      <a:endParaRPr lang="en-SG" sz="1600" b="0" i="0" u="none" strike="noStrike">
                        <a:solidFill>
                          <a:srgbClr val="000000"/>
                        </a:solidFill>
                        <a:effectLst/>
                        <a:latin typeface="+mn-lt"/>
                      </a:endParaRPr>
                    </a:p>
                  </a:txBody>
                  <a:tcPr marL="9197" marR="9197" marT="9197" marB="0"/>
                </a:tc>
                <a:extLst>
                  <a:ext uri="{0D108BD9-81ED-4DB2-BD59-A6C34878D82A}">
                    <a16:rowId xmlns:a16="http://schemas.microsoft.com/office/drawing/2014/main" val="3514975330"/>
                  </a:ext>
                </a:extLst>
              </a:tr>
              <a:tr h="183944">
                <a:tc>
                  <a:txBody>
                    <a:bodyPr/>
                    <a:lstStyle/>
                    <a:p>
                      <a:pPr algn="l" fontAlgn="ctr"/>
                      <a:r>
                        <a:rPr lang="en-SG" sz="1600" b="0" u="none" strike="noStrike" dirty="0">
                          <a:effectLst/>
                          <a:latin typeface="+mn-lt"/>
                        </a:rPr>
                        <a:t>close to</a:t>
                      </a:r>
                      <a:endParaRPr lang="en-SG" sz="1600" b="0" i="0" u="none" strike="noStrike" dirty="0">
                        <a:solidFill>
                          <a:srgbClr val="202124"/>
                        </a:solidFill>
                        <a:effectLst/>
                        <a:latin typeface="+mn-lt"/>
                      </a:endParaRPr>
                    </a:p>
                  </a:txBody>
                  <a:tcPr marL="9197" marR="9197" marT="9197" marB="0" anchor="ctr"/>
                </a:tc>
                <a:tc>
                  <a:txBody>
                    <a:bodyPr/>
                    <a:lstStyle/>
                    <a:p>
                      <a:pPr algn="l" fontAlgn="t"/>
                      <a:r>
                        <a:rPr lang="en-SG" sz="1600" u="none" strike="noStrike">
                          <a:effectLst/>
                          <a:latin typeface="+mn-lt"/>
                        </a:rPr>
                        <a:t>dekat dengan</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23</a:t>
                      </a:r>
                      <a:endParaRPr lang="en-SG" sz="1600" b="0" i="0" u="none" strike="noStrike">
                        <a:solidFill>
                          <a:srgbClr val="000000"/>
                        </a:solidFill>
                        <a:effectLst/>
                        <a:latin typeface="+mn-lt"/>
                      </a:endParaRPr>
                    </a:p>
                  </a:txBody>
                  <a:tcPr marL="9197" marR="9197" marT="9197" marB="0"/>
                </a:tc>
                <a:tc>
                  <a:txBody>
                    <a:bodyPr/>
                    <a:lstStyle/>
                    <a:p>
                      <a:pPr algn="l" fontAlgn="b"/>
                      <a:endParaRPr lang="en-SG" sz="1600" b="0" i="0" u="none" strike="noStrike">
                        <a:solidFill>
                          <a:srgbClr val="000000"/>
                        </a:solidFill>
                        <a:effectLst/>
                        <a:latin typeface="+mn-lt"/>
                      </a:endParaRPr>
                    </a:p>
                  </a:txBody>
                  <a:tcPr marL="9197" marR="9197" marT="9197" marB="0" anchor="b">
                    <a:noFill/>
                  </a:tcPr>
                </a:tc>
                <a:tc>
                  <a:txBody>
                    <a:bodyPr/>
                    <a:lstStyle/>
                    <a:p>
                      <a:pPr algn="l" fontAlgn="ctr"/>
                      <a:r>
                        <a:rPr lang="en-SG" sz="1600" u="none" strike="noStrike">
                          <a:solidFill>
                            <a:schemeClr val="bg1"/>
                          </a:solidFill>
                          <a:effectLst/>
                          <a:latin typeface="+mn-lt"/>
                        </a:rPr>
                        <a:t>to universal studio</a:t>
                      </a:r>
                      <a:endParaRPr lang="en-SG" sz="1600" b="0" i="0" u="none" strike="noStrike">
                        <a:solidFill>
                          <a:schemeClr val="bg1"/>
                        </a:solidFill>
                        <a:effectLst/>
                        <a:latin typeface="+mn-lt"/>
                      </a:endParaRPr>
                    </a:p>
                  </a:txBody>
                  <a:tcPr marL="9197" marR="9197" marT="9197" marB="0" anchor="ctr">
                    <a:solidFill>
                      <a:schemeClr val="accent1"/>
                    </a:solidFill>
                  </a:tcPr>
                </a:tc>
                <a:tc>
                  <a:txBody>
                    <a:bodyPr/>
                    <a:lstStyle/>
                    <a:p>
                      <a:pPr algn="l" fontAlgn="t"/>
                      <a:r>
                        <a:rPr lang="en-SG" sz="1600" u="none" strike="noStrike">
                          <a:effectLst/>
                          <a:latin typeface="+mn-lt"/>
                        </a:rPr>
                        <a:t>ke universal studio</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dirty="0">
                          <a:effectLst/>
                          <a:latin typeface="+mn-lt"/>
                        </a:rPr>
                        <a:t>5</a:t>
                      </a:r>
                      <a:endParaRPr lang="en-SG" sz="1600" b="0" i="0" u="none" strike="noStrike" dirty="0">
                        <a:solidFill>
                          <a:srgbClr val="000000"/>
                        </a:solidFill>
                        <a:effectLst/>
                        <a:latin typeface="+mn-lt"/>
                      </a:endParaRPr>
                    </a:p>
                  </a:txBody>
                  <a:tcPr marL="9197" marR="9197" marT="9197" marB="0"/>
                </a:tc>
                <a:extLst>
                  <a:ext uri="{0D108BD9-81ED-4DB2-BD59-A6C34878D82A}">
                    <a16:rowId xmlns:a16="http://schemas.microsoft.com/office/drawing/2014/main" val="3546270168"/>
                  </a:ext>
                </a:extLst>
              </a:tr>
              <a:tr h="183944">
                <a:tc>
                  <a:txBody>
                    <a:bodyPr/>
                    <a:lstStyle/>
                    <a:p>
                      <a:pPr algn="l" fontAlgn="ctr"/>
                      <a:r>
                        <a:rPr lang="en-SG" sz="1600" b="0" u="none" strike="noStrike" dirty="0">
                          <a:effectLst/>
                          <a:latin typeface="+mn-lt"/>
                        </a:rPr>
                        <a:t>this hotel</a:t>
                      </a:r>
                      <a:endParaRPr lang="en-SG" sz="1600" b="0" i="0" u="none" strike="noStrike" dirty="0">
                        <a:solidFill>
                          <a:srgbClr val="202124"/>
                        </a:solidFill>
                        <a:effectLst/>
                        <a:latin typeface="+mn-lt"/>
                      </a:endParaRPr>
                    </a:p>
                  </a:txBody>
                  <a:tcPr marL="9197" marR="9197" marT="9197" marB="0" anchor="ctr"/>
                </a:tc>
                <a:tc>
                  <a:txBody>
                    <a:bodyPr/>
                    <a:lstStyle/>
                    <a:p>
                      <a:pPr algn="l" fontAlgn="t"/>
                      <a:r>
                        <a:rPr lang="en-SG" sz="1600" u="none" strike="noStrike" dirty="0">
                          <a:effectLst/>
                          <a:latin typeface="+mn-lt"/>
                        </a:rPr>
                        <a:t>hotel </a:t>
                      </a:r>
                      <a:r>
                        <a:rPr lang="en-SG" sz="1600" u="none" strike="noStrike" dirty="0" err="1">
                          <a:effectLst/>
                          <a:latin typeface="+mn-lt"/>
                        </a:rPr>
                        <a:t>ini</a:t>
                      </a:r>
                      <a:endParaRPr lang="en-SG" sz="1600" b="0" i="0" u="none" strike="noStrike" dirty="0">
                        <a:solidFill>
                          <a:srgbClr val="000000"/>
                        </a:solidFill>
                        <a:effectLst/>
                        <a:latin typeface="+mn-lt"/>
                      </a:endParaRPr>
                    </a:p>
                  </a:txBody>
                  <a:tcPr marL="9197" marR="9197" marT="9197" marB="0"/>
                </a:tc>
                <a:tc>
                  <a:txBody>
                    <a:bodyPr/>
                    <a:lstStyle/>
                    <a:p>
                      <a:pPr algn="l" fontAlgn="t"/>
                      <a:r>
                        <a:rPr lang="en-SG" sz="1600" u="none" strike="noStrike">
                          <a:effectLst/>
                          <a:latin typeface="+mn-lt"/>
                        </a:rPr>
                        <a:t>19</a:t>
                      </a:r>
                      <a:endParaRPr lang="en-SG" sz="1600" b="0" i="0" u="none" strike="noStrike">
                        <a:solidFill>
                          <a:srgbClr val="000000"/>
                        </a:solidFill>
                        <a:effectLst/>
                        <a:latin typeface="+mn-lt"/>
                      </a:endParaRPr>
                    </a:p>
                  </a:txBody>
                  <a:tcPr marL="9197" marR="9197" marT="9197" marB="0"/>
                </a:tc>
                <a:tc>
                  <a:txBody>
                    <a:bodyPr/>
                    <a:lstStyle/>
                    <a:p>
                      <a:pPr algn="l" fontAlgn="b"/>
                      <a:endParaRPr lang="en-SG" sz="1600" b="0" i="0" u="none" strike="noStrike" dirty="0">
                        <a:solidFill>
                          <a:srgbClr val="000000"/>
                        </a:solidFill>
                        <a:effectLst/>
                        <a:latin typeface="+mn-lt"/>
                      </a:endParaRPr>
                    </a:p>
                  </a:txBody>
                  <a:tcPr marL="9197" marR="9197" marT="9197" marB="0" anchor="b">
                    <a:noFill/>
                  </a:tcPr>
                </a:tc>
                <a:tc>
                  <a:txBody>
                    <a:bodyPr/>
                    <a:lstStyle/>
                    <a:p>
                      <a:pPr algn="l" fontAlgn="ctr"/>
                      <a:r>
                        <a:rPr lang="en-SG" sz="1600" u="none" strike="noStrike" dirty="0">
                          <a:solidFill>
                            <a:schemeClr val="bg1"/>
                          </a:solidFill>
                          <a:effectLst/>
                          <a:latin typeface="+mn-lt"/>
                        </a:rPr>
                        <a:t>resort world </a:t>
                      </a:r>
                      <a:r>
                        <a:rPr lang="en-SG" sz="1600" u="none" strike="noStrike" dirty="0" err="1">
                          <a:solidFill>
                            <a:schemeClr val="bg1"/>
                          </a:solidFill>
                          <a:effectLst/>
                          <a:latin typeface="+mn-lt"/>
                        </a:rPr>
                        <a:t>sentosa</a:t>
                      </a:r>
                      <a:endParaRPr lang="en-SG" sz="1600" b="0" i="0" u="none" strike="noStrike" dirty="0">
                        <a:solidFill>
                          <a:schemeClr val="bg1"/>
                        </a:solidFill>
                        <a:effectLst/>
                        <a:latin typeface="+mn-lt"/>
                      </a:endParaRPr>
                    </a:p>
                  </a:txBody>
                  <a:tcPr marL="9197" marR="9197" marT="9197" marB="0" anchor="ctr">
                    <a:solidFill>
                      <a:schemeClr val="accent1"/>
                    </a:solidFill>
                  </a:tcPr>
                </a:tc>
                <a:tc>
                  <a:txBody>
                    <a:bodyPr/>
                    <a:lstStyle/>
                    <a:p>
                      <a:pPr algn="l" fontAlgn="t"/>
                      <a:r>
                        <a:rPr lang="en-SG" sz="1600" u="none" strike="noStrike" dirty="0">
                          <a:effectLst/>
                          <a:highlight>
                            <a:srgbClr val="FFFF00"/>
                          </a:highlight>
                          <a:latin typeface="+mn-lt"/>
                        </a:rPr>
                        <a:t>resort world </a:t>
                      </a:r>
                      <a:r>
                        <a:rPr lang="en-SG" sz="1600" u="none" strike="noStrike" dirty="0" err="1">
                          <a:effectLst/>
                          <a:highlight>
                            <a:srgbClr val="FFFF00"/>
                          </a:highlight>
                          <a:latin typeface="+mn-lt"/>
                        </a:rPr>
                        <a:t>sentosa</a:t>
                      </a:r>
                      <a:endParaRPr lang="en-SG" sz="1600" b="0" i="0" u="none" strike="noStrike" dirty="0">
                        <a:solidFill>
                          <a:srgbClr val="000000"/>
                        </a:solidFill>
                        <a:effectLst/>
                        <a:highlight>
                          <a:srgbClr val="FFFF00"/>
                        </a:highlight>
                        <a:latin typeface="+mn-lt"/>
                      </a:endParaRPr>
                    </a:p>
                  </a:txBody>
                  <a:tcPr marL="9197" marR="9197" marT="9197" marB="0"/>
                </a:tc>
                <a:tc>
                  <a:txBody>
                    <a:bodyPr/>
                    <a:lstStyle/>
                    <a:p>
                      <a:pPr algn="l" fontAlgn="t"/>
                      <a:r>
                        <a:rPr lang="en-SG" sz="1600" u="none" strike="noStrike">
                          <a:effectLst/>
                          <a:latin typeface="+mn-lt"/>
                        </a:rPr>
                        <a:t>5</a:t>
                      </a:r>
                      <a:endParaRPr lang="en-SG" sz="1600" b="0" i="0" u="none" strike="noStrike">
                        <a:solidFill>
                          <a:srgbClr val="000000"/>
                        </a:solidFill>
                        <a:effectLst/>
                        <a:latin typeface="+mn-lt"/>
                      </a:endParaRPr>
                    </a:p>
                  </a:txBody>
                  <a:tcPr marL="9197" marR="9197" marT="9197" marB="0"/>
                </a:tc>
                <a:extLst>
                  <a:ext uri="{0D108BD9-81ED-4DB2-BD59-A6C34878D82A}">
                    <a16:rowId xmlns:a16="http://schemas.microsoft.com/office/drawing/2014/main" val="3300903854"/>
                  </a:ext>
                </a:extLst>
              </a:tr>
              <a:tr h="183944">
                <a:tc>
                  <a:txBody>
                    <a:bodyPr/>
                    <a:lstStyle/>
                    <a:p>
                      <a:pPr algn="l" fontAlgn="ctr"/>
                      <a:r>
                        <a:rPr lang="en-SG" sz="1600" b="0" u="none" strike="noStrike" dirty="0">
                          <a:effectLst/>
                          <a:latin typeface="+mn-lt"/>
                        </a:rPr>
                        <a:t>universal studio</a:t>
                      </a:r>
                      <a:endParaRPr lang="en-SG" sz="1600" b="0" i="0" u="none" strike="noStrike" dirty="0">
                        <a:solidFill>
                          <a:srgbClr val="202124"/>
                        </a:solidFill>
                        <a:effectLst/>
                        <a:latin typeface="+mn-lt"/>
                      </a:endParaRPr>
                    </a:p>
                  </a:txBody>
                  <a:tcPr marL="9197" marR="9197" marT="9197" marB="0" anchor="ctr"/>
                </a:tc>
                <a:tc>
                  <a:txBody>
                    <a:bodyPr/>
                    <a:lstStyle/>
                    <a:p>
                      <a:pPr algn="l" fontAlgn="t"/>
                      <a:r>
                        <a:rPr lang="en-SG" sz="1600" u="none" strike="noStrike" dirty="0">
                          <a:effectLst/>
                          <a:highlight>
                            <a:srgbClr val="FFFF00"/>
                          </a:highlight>
                          <a:latin typeface="+mn-lt"/>
                        </a:rPr>
                        <a:t>universal studio</a:t>
                      </a:r>
                      <a:endParaRPr lang="en-SG" sz="1600" b="0" i="0" u="none" strike="noStrike" dirty="0">
                        <a:solidFill>
                          <a:srgbClr val="000000"/>
                        </a:solidFill>
                        <a:effectLst/>
                        <a:highlight>
                          <a:srgbClr val="FFFF00"/>
                        </a:highlight>
                        <a:latin typeface="+mn-lt"/>
                      </a:endParaRPr>
                    </a:p>
                  </a:txBody>
                  <a:tcPr marL="9197" marR="9197" marT="9197" marB="0"/>
                </a:tc>
                <a:tc>
                  <a:txBody>
                    <a:bodyPr/>
                    <a:lstStyle/>
                    <a:p>
                      <a:pPr algn="l" fontAlgn="t"/>
                      <a:r>
                        <a:rPr lang="en-SG" sz="1600" u="none" strike="noStrike">
                          <a:effectLst/>
                          <a:latin typeface="+mn-lt"/>
                        </a:rPr>
                        <a:t>15</a:t>
                      </a:r>
                      <a:endParaRPr lang="en-SG" sz="1600" b="0" i="0" u="none" strike="noStrike">
                        <a:solidFill>
                          <a:srgbClr val="000000"/>
                        </a:solidFill>
                        <a:effectLst/>
                        <a:latin typeface="+mn-lt"/>
                      </a:endParaRPr>
                    </a:p>
                  </a:txBody>
                  <a:tcPr marL="9197" marR="9197" marT="9197" marB="0"/>
                </a:tc>
                <a:tc>
                  <a:txBody>
                    <a:bodyPr/>
                    <a:lstStyle/>
                    <a:p>
                      <a:pPr algn="l" fontAlgn="b"/>
                      <a:endParaRPr lang="en-SG" sz="1600" b="0" i="0" u="none" strike="noStrike" dirty="0">
                        <a:solidFill>
                          <a:srgbClr val="000000"/>
                        </a:solidFill>
                        <a:effectLst/>
                        <a:latin typeface="+mn-lt"/>
                      </a:endParaRPr>
                    </a:p>
                  </a:txBody>
                  <a:tcPr marL="9197" marR="9197" marT="9197" marB="0" anchor="b">
                    <a:noFill/>
                  </a:tcPr>
                </a:tc>
                <a:tc>
                  <a:txBody>
                    <a:bodyPr/>
                    <a:lstStyle/>
                    <a:p>
                      <a:pPr algn="l" fontAlgn="ctr"/>
                      <a:r>
                        <a:rPr lang="en-SG" sz="1600" u="none" strike="noStrike">
                          <a:solidFill>
                            <a:schemeClr val="bg1"/>
                          </a:solidFill>
                          <a:effectLst/>
                          <a:latin typeface="+mn-lt"/>
                        </a:rPr>
                        <a:t>close to universal</a:t>
                      </a:r>
                      <a:endParaRPr lang="en-SG" sz="1600" b="0" i="0" u="none" strike="noStrike">
                        <a:solidFill>
                          <a:schemeClr val="bg1"/>
                        </a:solidFill>
                        <a:effectLst/>
                        <a:latin typeface="+mn-lt"/>
                      </a:endParaRPr>
                    </a:p>
                  </a:txBody>
                  <a:tcPr marL="9197" marR="9197" marT="9197" marB="0" anchor="ctr">
                    <a:solidFill>
                      <a:schemeClr val="accent1"/>
                    </a:solidFill>
                  </a:tcPr>
                </a:tc>
                <a:tc>
                  <a:txBody>
                    <a:bodyPr/>
                    <a:lstStyle/>
                    <a:p>
                      <a:pPr algn="l" fontAlgn="t"/>
                      <a:r>
                        <a:rPr lang="en-SG" sz="1600" u="none" strike="noStrike">
                          <a:effectLst/>
                          <a:latin typeface="+mn-lt"/>
                        </a:rPr>
                        <a:t>dekat dengan universal</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dirty="0">
                          <a:effectLst/>
                          <a:latin typeface="+mn-lt"/>
                        </a:rPr>
                        <a:t>5</a:t>
                      </a:r>
                      <a:endParaRPr lang="en-SG" sz="1600" b="0" i="0" u="none" strike="noStrike" dirty="0">
                        <a:solidFill>
                          <a:srgbClr val="000000"/>
                        </a:solidFill>
                        <a:effectLst/>
                        <a:latin typeface="+mn-lt"/>
                      </a:endParaRPr>
                    </a:p>
                  </a:txBody>
                  <a:tcPr marL="9197" marR="9197" marT="9197" marB="0"/>
                </a:tc>
                <a:extLst>
                  <a:ext uri="{0D108BD9-81ED-4DB2-BD59-A6C34878D82A}">
                    <a16:rowId xmlns:a16="http://schemas.microsoft.com/office/drawing/2014/main" val="1120752088"/>
                  </a:ext>
                </a:extLst>
              </a:tr>
              <a:tr h="183944">
                <a:tc>
                  <a:txBody>
                    <a:bodyPr/>
                    <a:lstStyle/>
                    <a:p>
                      <a:pPr algn="l" fontAlgn="ctr"/>
                      <a:r>
                        <a:rPr lang="en-SG" sz="1600" b="0" u="none" strike="noStrike" dirty="0">
                          <a:effectLst/>
                          <a:latin typeface="+mn-lt"/>
                        </a:rPr>
                        <a:t>comfortable and</a:t>
                      </a:r>
                      <a:endParaRPr lang="en-SG" sz="1600" b="0" i="0" u="none" strike="noStrike" dirty="0">
                        <a:solidFill>
                          <a:srgbClr val="202124"/>
                        </a:solidFill>
                        <a:effectLst/>
                        <a:latin typeface="+mn-lt"/>
                      </a:endParaRPr>
                    </a:p>
                  </a:txBody>
                  <a:tcPr marL="9197" marR="9197" marT="9197" marB="0" anchor="ctr"/>
                </a:tc>
                <a:tc>
                  <a:txBody>
                    <a:bodyPr/>
                    <a:lstStyle/>
                    <a:p>
                      <a:pPr algn="l" fontAlgn="t"/>
                      <a:r>
                        <a:rPr lang="en-SG" sz="1600" u="none" strike="noStrike">
                          <a:effectLst/>
                          <a:latin typeface="+mn-lt"/>
                        </a:rPr>
                        <a:t>nyaman dan</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13</a:t>
                      </a:r>
                      <a:endParaRPr lang="en-SG" sz="1600" b="0" i="0" u="none" strike="noStrike">
                        <a:solidFill>
                          <a:srgbClr val="000000"/>
                        </a:solidFill>
                        <a:effectLst/>
                        <a:latin typeface="+mn-lt"/>
                      </a:endParaRPr>
                    </a:p>
                  </a:txBody>
                  <a:tcPr marL="9197" marR="9197" marT="9197" marB="0"/>
                </a:tc>
                <a:tc>
                  <a:txBody>
                    <a:bodyPr/>
                    <a:lstStyle/>
                    <a:p>
                      <a:pPr algn="l" fontAlgn="b"/>
                      <a:endParaRPr lang="en-SG" sz="1600" b="0" i="0" u="none" strike="noStrike" dirty="0">
                        <a:solidFill>
                          <a:srgbClr val="000000"/>
                        </a:solidFill>
                        <a:effectLst/>
                        <a:latin typeface="+mn-lt"/>
                      </a:endParaRPr>
                    </a:p>
                  </a:txBody>
                  <a:tcPr marL="9197" marR="9197" marT="9197" marB="0" anchor="b">
                    <a:noFill/>
                  </a:tcPr>
                </a:tc>
                <a:tc>
                  <a:txBody>
                    <a:bodyPr/>
                    <a:lstStyle/>
                    <a:p>
                      <a:pPr algn="l" fontAlgn="ctr"/>
                      <a:r>
                        <a:rPr lang="en-SG" sz="1600" u="none" strike="noStrike" dirty="0">
                          <a:solidFill>
                            <a:schemeClr val="bg1"/>
                          </a:solidFill>
                          <a:effectLst/>
                          <a:latin typeface="+mn-lt"/>
                        </a:rPr>
                        <a:t>with universal studio</a:t>
                      </a:r>
                      <a:endParaRPr lang="en-SG" sz="1600" b="0" i="0" u="none" strike="noStrike" dirty="0">
                        <a:solidFill>
                          <a:schemeClr val="bg1"/>
                        </a:solidFill>
                        <a:effectLst/>
                        <a:latin typeface="+mn-lt"/>
                      </a:endParaRPr>
                    </a:p>
                  </a:txBody>
                  <a:tcPr marL="9197" marR="9197" marT="9197" marB="0" anchor="ctr">
                    <a:solidFill>
                      <a:schemeClr val="accent1"/>
                    </a:solidFill>
                  </a:tcPr>
                </a:tc>
                <a:tc>
                  <a:txBody>
                    <a:bodyPr/>
                    <a:lstStyle/>
                    <a:p>
                      <a:pPr algn="l" fontAlgn="t"/>
                      <a:r>
                        <a:rPr lang="en-SG" sz="1600" u="none" strike="noStrike">
                          <a:effectLst/>
                          <a:latin typeface="+mn-lt"/>
                        </a:rPr>
                        <a:t>dengan universal studio</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5</a:t>
                      </a:r>
                      <a:endParaRPr lang="en-SG" sz="1600" b="0" i="0" u="none" strike="noStrike">
                        <a:solidFill>
                          <a:srgbClr val="000000"/>
                        </a:solidFill>
                        <a:effectLst/>
                        <a:latin typeface="+mn-lt"/>
                      </a:endParaRPr>
                    </a:p>
                  </a:txBody>
                  <a:tcPr marL="9197" marR="9197" marT="9197" marB="0"/>
                </a:tc>
                <a:extLst>
                  <a:ext uri="{0D108BD9-81ED-4DB2-BD59-A6C34878D82A}">
                    <a16:rowId xmlns:a16="http://schemas.microsoft.com/office/drawing/2014/main" val="703631091"/>
                  </a:ext>
                </a:extLst>
              </a:tr>
              <a:tr h="183944">
                <a:tc>
                  <a:txBody>
                    <a:bodyPr/>
                    <a:lstStyle/>
                    <a:p>
                      <a:pPr algn="l" fontAlgn="ctr"/>
                      <a:r>
                        <a:rPr lang="en-SG" sz="1600" b="0" u="none" strike="noStrike" dirty="0">
                          <a:effectLst/>
                          <a:latin typeface="+mn-lt"/>
                        </a:rPr>
                        <a:t>staying at</a:t>
                      </a:r>
                      <a:endParaRPr lang="en-SG" sz="1600" b="0" i="0" u="none" strike="noStrike" dirty="0">
                        <a:solidFill>
                          <a:srgbClr val="202124"/>
                        </a:solidFill>
                        <a:effectLst/>
                        <a:latin typeface="+mn-lt"/>
                      </a:endParaRPr>
                    </a:p>
                  </a:txBody>
                  <a:tcPr marL="9197" marR="9197" marT="9197" marB="0" anchor="ctr"/>
                </a:tc>
                <a:tc>
                  <a:txBody>
                    <a:bodyPr/>
                    <a:lstStyle/>
                    <a:p>
                      <a:pPr algn="l" fontAlgn="t"/>
                      <a:r>
                        <a:rPr lang="en-SG" sz="1600" u="none" strike="noStrike">
                          <a:effectLst/>
                          <a:latin typeface="+mn-lt"/>
                        </a:rPr>
                        <a:t>menginap di</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13</a:t>
                      </a:r>
                      <a:endParaRPr lang="en-SG" sz="1600" b="0" i="0" u="none" strike="noStrike">
                        <a:solidFill>
                          <a:srgbClr val="000000"/>
                        </a:solidFill>
                        <a:effectLst/>
                        <a:latin typeface="+mn-lt"/>
                      </a:endParaRPr>
                    </a:p>
                  </a:txBody>
                  <a:tcPr marL="9197" marR="9197" marT="9197" marB="0"/>
                </a:tc>
                <a:tc>
                  <a:txBody>
                    <a:bodyPr/>
                    <a:lstStyle/>
                    <a:p>
                      <a:pPr algn="l" fontAlgn="b"/>
                      <a:endParaRPr lang="en-SG" sz="1600" b="0" i="0" u="none" strike="noStrike" dirty="0">
                        <a:solidFill>
                          <a:srgbClr val="000000"/>
                        </a:solidFill>
                        <a:effectLst/>
                        <a:latin typeface="+mn-lt"/>
                      </a:endParaRPr>
                    </a:p>
                  </a:txBody>
                  <a:tcPr marL="9197" marR="9197" marT="9197" marB="0" anchor="b">
                    <a:noFill/>
                  </a:tcPr>
                </a:tc>
                <a:tc>
                  <a:txBody>
                    <a:bodyPr/>
                    <a:lstStyle/>
                    <a:p>
                      <a:pPr algn="l" fontAlgn="ctr"/>
                      <a:r>
                        <a:rPr lang="en-SG" sz="1600" u="none" strike="noStrike">
                          <a:solidFill>
                            <a:schemeClr val="bg1"/>
                          </a:solidFill>
                          <a:effectLst/>
                          <a:latin typeface="+mn-lt"/>
                        </a:rPr>
                        <a:t>one of the hotels</a:t>
                      </a:r>
                      <a:endParaRPr lang="en-SG" sz="1600" b="0" i="0" u="none" strike="noStrike">
                        <a:solidFill>
                          <a:schemeClr val="bg1"/>
                        </a:solidFill>
                        <a:effectLst/>
                        <a:latin typeface="+mn-lt"/>
                      </a:endParaRPr>
                    </a:p>
                  </a:txBody>
                  <a:tcPr marL="9197" marR="9197" marT="9197" marB="0" anchor="ctr">
                    <a:solidFill>
                      <a:schemeClr val="accent1"/>
                    </a:solidFill>
                  </a:tcPr>
                </a:tc>
                <a:tc>
                  <a:txBody>
                    <a:bodyPr/>
                    <a:lstStyle/>
                    <a:p>
                      <a:pPr algn="l" fontAlgn="t"/>
                      <a:r>
                        <a:rPr lang="en-SG" sz="1600" u="none" strike="noStrike" dirty="0">
                          <a:effectLst/>
                          <a:latin typeface="+mn-lt"/>
                        </a:rPr>
                        <a:t>salah </a:t>
                      </a:r>
                      <a:r>
                        <a:rPr lang="en-SG" sz="1600" u="none" strike="noStrike" dirty="0" err="1">
                          <a:effectLst/>
                          <a:latin typeface="+mn-lt"/>
                        </a:rPr>
                        <a:t>satu</a:t>
                      </a:r>
                      <a:r>
                        <a:rPr lang="en-SG" sz="1600" u="none" strike="noStrike" dirty="0">
                          <a:effectLst/>
                          <a:latin typeface="+mn-lt"/>
                        </a:rPr>
                        <a:t> hotel</a:t>
                      </a:r>
                      <a:endParaRPr lang="en-SG" sz="1600" b="0" i="0" u="none" strike="noStrike" dirty="0">
                        <a:solidFill>
                          <a:srgbClr val="000000"/>
                        </a:solidFill>
                        <a:effectLst/>
                        <a:latin typeface="+mn-lt"/>
                      </a:endParaRPr>
                    </a:p>
                  </a:txBody>
                  <a:tcPr marL="9197" marR="9197" marT="9197" marB="0"/>
                </a:tc>
                <a:tc>
                  <a:txBody>
                    <a:bodyPr/>
                    <a:lstStyle/>
                    <a:p>
                      <a:pPr algn="l" fontAlgn="t"/>
                      <a:r>
                        <a:rPr lang="en-SG" sz="1600" u="none" strike="noStrike">
                          <a:effectLst/>
                          <a:latin typeface="+mn-lt"/>
                        </a:rPr>
                        <a:t>5</a:t>
                      </a:r>
                      <a:endParaRPr lang="en-SG" sz="1600" b="0" i="0" u="none" strike="noStrike">
                        <a:solidFill>
                          <a:srgbClr val="000000"/>
                        </a:solidFill>
                        <a:effectLst/>
                        <a:latin typeface="+mn-lt"/>
                      </a:endParaRPr>
                    </a:p>
                  </a:txBody>
                  <a:tcPr marL="9197" marR="9197" marT="9197" marB="0"/>
                </a:tc>
                <a:extLst>
                  <a:ext uri="{0D108BD9-81ED-4DB2-BD59-A6C34878D82A}">
                    <a16:rowId xmlns:a16="http://schemas.microsoft.com/office/drawing/2014/main" val="134462164"/>
                  </a:ext>
                </a:extLst>
              </a:tr>
              <a:tr h="183944">
                <a:tc>
                  <a:txBody>
                    <a:bodyPr/>
                    <a:lstStyle/>
                    <a:p>
                      <a:pPr algn="l" fontAlgn="ctr"/>
                      <a:r>
                        <a:rPr lang="en-SG" sz="1600" b="0" u="none" strike="noStrike" dirty="0">
                          <a:effectLst/>
                          <a:latin typeface="+mn-lt"/>
                        </a:rPr>
                        <a:t>the hotel</a:t>
                      </a:r>
                      <a:endParaRPr lang="en-SG" sz="1600" b="0" i="0" u="none" strike="noStrike" dirty="0">
                        <a:solidFill>
                          <a:srgbClr val="202124"/>
                        </a:solidFill>
                        <a:effectLst/>
                        <a:latin typeface="+mn-lt"/>
                      </a:endParaRPr>
                    </a:p>
                  </a:txBody>
                  <a:tcPr marL="9197" marR="9197" marT="9197" marB="0" anchor="ctr"/>
                </a:tc>
                <a:tc>
                  <a:txBody>
                    <a:bodyPr/>
                    <a:lstStyle/>
                    <a:p>
                      <a:pPr algn="l" fontAlgn="t"/>
                      <a:r>
                        <a:rPr lang="en-SG" sz="1600" u="none" strike="noStrike">
                          <a:effectLst/>
                          <a:latin typeface="+mn-lt"/>
                        </a:rPr>
                        <a:t>hotel yang</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13</a:t>
                      </a:r>
                      <a:endParaRPr lang="en-SG" sz="1600" b="0" i="0" u="none" strike="noStrike">
                        <a:solidFill>
                          <a:srgbClr val="000000"/>
                        </a:solidFill>
                        <a:effectLst/>
                        <a:latin typeface="+mn-lt"/>
                      </a:endParaRPr>
                    </a:p>
                  </a:txBody>
                  <a:tcPr marL="9197" marR="9197" marT="9197" marB="0"/>
                </a:tc>
                <a:tc>
                  <a:txBody>
                    <a:bodyPr/>
                    <a:lstStyle/>
                    <a:p>
                      <a:pPr algn="l" fontAlgn="b"/>
                      <a:endParaRPr lang="en-SG" sz="1600" b="0" i="0" u="none" strike="noStrike" dirty="0">
                        <a:solidFill>
                          <a:srgbClr val="000000"/>
                        </a:solidFill>
                        <a:effectLst/>
                        <a:latin typeface="+mn-lt"/>
                      </a:endParaRPr>
                    </a:p>
                  </a:txBody>
                  <a:tcPr marL="9197" marR="9197" marT="9197" marB="0" anchor="b">
                    <a:noFill/>
                  </a:tcPr>
                </a:tc>
                <a:tc>
                  <a:txBody>
                    <a:bodyPr/>
                    <a:lstStyle/>
                    <a:p>
                      <a:pPr algn="l" fontAlgn="ctr"/>
                      <a:r>
                        <a:rPr lang="en-SG" sz="1600" u="none" strike="noStrike" dirty="0">
                          <a:solidFill>
                            <a:schemeClr val="bg1"/>
                          </a:solidFill>
                          <a:effectLst/>
                          <a:latin typeface="+mn-lt"/>
                        </a:rPr>
                        <a:t>universal studio and</a:t>
                      </a:r>
                      <a:endParaRPr lang="en-SG" sz="1600" b="0" i="0" u="none" strike="noStrike" dirty="0">
                        <a:solidFill>
                          <a:schemeClr val="bg1"/>
                        </a:solidFill>
                        <a:effectLst/>
                        <a:latin typeface="+mn-lt"/>
                      </a:endParaRPr>
                    </a:p>
                  </a:txBody>
                  <a:tcPr marL="9197" marR="9197" marT="9197" marB="0" anchor="ctr">
                    <a:solidFill>
                      <a:schemeClr val="accent1"/>
                    </a:solidFill>
                  </a:tcPr>
                </a:tc>
                <a:tc>
                  <a:txBody>
                    <a:bodyPr/>
                    <a:lstStyle/>
                    <a:p>
                      <a:pPr algn="l" fontAlgn="t"/>
                      <a:r>
                        <a:rPr lang="en-SG" sz="1600" u="none" strike="noStrike">
                          <a:effectLst/>
                          <a:latin typeface="+mn-lt"/>
                        </a:rPr>
                        <a:t>universal studio dan</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4</a:t>
                      </a:r>
                      <a:endParaRPr lang="en-SG" sz="1600" b="0" i="0" u="none" strike="noStrike">
                        <a:solidFill>
                          <a:srgbClr val="000000"/>
                        </a:solidFill>
                        <a:effectLst/>
                        <a:latin typeface="+mn-lt"/>
                      </a:endParaRPr>
                    </a:p>
                  </a:txBody>
                  <a:tcPr marL="9197" marR="9197" marT="9197" marB="0"/>
                </a:tc>
                <a:extLst>
                  <a:ext uri="{0D108BD9-81ED-4DB2-BD59-A6C34878D82A}">
                    <a16:rowId xmlns:a16="http://schemas.microsoft.com/office/drawing/2014/main" val="2041633339"/>
                  </a:ext>
                </a:extLst>
              </a:tr>
              <a:tr h="183944">
                <a:tc>
                  <a:txBody>
                    <a:bodyPr/>
                    <a:lstStyle/>
                    <a:p>
                      <a:pPr algn="l" fontAlgn="ctr"/>
                      <a:r>
                        <a:rPr lang="en-SG" sz="1600" b="0" u="none" strike="noStrike" dirty="0">
                          <a:effectLst/>
                          <a:latin typeface="+mn-lt"/>
                        </a:rPr>
                        <a:t>that room</a:t>
                      </a:r>
                      <a:endParaRPr lang="en-SG" sz="1600" b="0" i="0" u="none" strike="noStrike" dirty="0">
                        <a:solidFill>
                          <a:srgbClr val="202124"/>
                        </a:solidFill>
                        <a:effectLst/>
                        <a:latin typeface="+mn-lt"/>
                      </a:endParaRPr>
                    </a:p>
                  </a:txBody>
                  <a:tcPr marL="9197" marR="9197" marT="9197" marB="0" anchor="ctr"/>
                </a:tc>
                <a:tc>
                  <a:txBody>
                    <a:bodyPr/>
                    <a:lstStyle/>
                    <a:p>
                      <a:pPr algn="l" fontAlgn="t"/>
                      <a:r>
                        <a:rPr lang="en-SG" sz="1600" u="none" strike="noStrike">
                          <a:effectLst/>
                          <a:latin typeface="+mn-lt"/>
                        </a:rPr>
                        <a:t>kamar yang</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12</a:t>
                      </a:r>
                      <a:endParaRPr lang="en-SG" sz="1600" b="0" i="0" u="none" strike="noStrike">
                        <a:solidFill>
                          <a:srgbClr val="000000"/>
                        </a:solidFill>
                        <a:effectLst/>
                        <a:latin typeface="+mn-lt"/>
                      </a:endParaRPr>
                    </a:p>
                  </a:txBody>
                  <a:tcPr marL="9197" marR="9197" marT="9197" marB="0"/>
                </a:tc>
                <a:tc>
                  <a:txBody>
                    <a:bodyPr/>
                    <a:lstStyle/>
                    <a:p>
                      <a:pPr algn="l" fontAlgn="b"/>
                      <a:endParaRPr lang="en-SG" sz="1600" b="0" i="0" u="none" strike="noStrike">
                        <a:solidFill>
                          <a:srgbClr val="000000"/>
                        </a:solidFill>
                        <a:effectLst/>
                        <a:latin typeface="+mn-lt"/>
                      </a:endParaRPr>
                    </a:p>
                  </a:txBody>
                  <a:tcPr marL="9197" marR="9197" marT="9197" marB="0" anchor="b">
                    <a:noFill/>
                  </a:tcPr>
                </a:tc>
                <a:tc>
                  <a:txBody>
                    <a:bodyPr/>
                    <a:lstStyle/>
                    <a:p>
                      <a:pPr algn="l" fontAlgn="ctr"/>
                      <a:r>
                        <a:rPr lang="en-SG" sz="1600" u="none" strike="noStrike">
                          <a:solidFill>
                            <a:schemeClr val="bg1"/>
                          </a:solidFill>
                          <a:effectLst/>
                          <a:latin typeface="+mn-lt"/>
                        </a:rPr>
                        <a:t>in this hotel</a:t>
                      </a:r>
                      <a:endParaRPr lang="en-SG" sz="1600" b="0" i="0" u="none" strike="noStrike">
                        <a:solidFill>
                          <a:schemeClr val="bg1"/>
                        </a:solidFill>
                        <a:effectLst/>
                        <a:latin typeface="+mn-lt"/>
                      </a:endParaRPr>
                    </a:p>
                  </a:txBody>
                  <a:tcPr marL="9197" marR="9197" marT="9197" marB="0" anchor="ctr">
                    <a:solidFill>
                      <a:schemeClr val="accent1"/>
                    </a:solidFill>
                  </a:tcPr>
                </a:tc>
                <a:tc>
                  <a:txBody>
                    <a:bodyPr/>
                    <a:lstStyle/>
                    <a:p>
                      <a:pPr algn="l" fontAlgn="t"/>
                      <a:r>
                        <a:rPr lang="en-SG" sz="1600" u="none" strike="noStrike">
                          <a:effectLst/>
                          <a:latin typeface="+mn-lt"/>
                        </a:rPr>
                        <a:t>di hotel ini</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4</a:t>
                      </a:r>
                      <a:endParaRPr lang="en-SG" sz="1600" b="0" i="0" u="none" strike="noStrike">
                        <a:solidFill>
                          <a:srgbClr val="000000"/>
                        </a:solidFill>
                        <a:effectLst/>
                        <a:latin typeface="+mn-lt"/>
                      </a:endParaRPr>
                    </a:p>
                  </a:txBody>
                  <a:tcPr marL="9197" marR="9197" marT="9197" marB="0"/>
                </a:tc>
                <a:extLst>
                  <a:ext uri="{0D108BD9-81ED-4DB2-BD59-A6C34878D82A}">
                    <a16:rowId xmlns:a16="http://schemas.microsoft.com/office/drawing/2014/main" val="138461593"/>
                  </a:ext>
                </a:extLst>
              </a:tr>
              <a:tr h="183944">
                <a:tc>
                  <a:txBody>
                    <a:bodyPr/>
                    <a:lstStyle/>
                    <a:p>
                      <a:pPr algn="l" fontAlgn="ctr"/>
                      <a:r>
                        <a:rPr lang="en-SG" sz="1600" b="0" u="none" strike="noStrike" dirty="0">
                          <a:effectLst/>
                          <a:latin typeface="+mn-lt"/>
                        </a:rPr>
                        <a:t>vivo city</a:t>
                      </a:r>
                      <a:endParaRPr lang="en-SG" sz="1600" b="0" i="0" u="none" strike="noStrike" dirty="0">
                        <a:solidFill>
                          <a:srgbClr val="202124"/>
                        </a:solidFill>
                        <a:effectLst/>
                        <a:latin typeface="+mn-lt"/>
                      </a:endParaRPr>
                    </a:p>
                  </a:txBody>
                  <a:tcPr marL="9197" marR="9197" marT="9197" marB="0" anchor="ctr"/>
                </a:tc>
                <a:tc>
                  <a:txBody>
                    <a:bodyPr/>
                    <a:lstStyle/>
                    <a:p>
                      <a:pPr algn="l" fontAlgn="t"/>
                      <a:r>
                        <a:rPr lang="en-SG" sz="1600" u="none" strike="noStrike">
                          <a:effectLst/>
                          <a:latin typeface="+mn-lt"/>
                        </a:rPr>
                        <a:t>vivo city</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12</a:t>
                      </a:r>
                      <a:endParaRPr lang="en-SG" sz="1600" b="0" i="0" u="none" strike="noStrike">
                        <a:solidFill>
                          <a:srgbClr val="000000"/>
                        </a:solidFill>
                        <a:effectLst/>
                        <a:latin typeface="+mn-lt"/>
                      </a:endParaRPr>
                    </a:p>
                  </a:txBody>
                  <a:tcPr marL="9197" marR="9197" marT="9197" marB="0"/>
                </a:tc>
                <a:tc>
                  <a:txBody>
                    <a:bodyPr/>
                    <a:lstStyle/>
                    <a:p>
                      <a:pPr algn="l" fontAlgn="b"/>
                      <a:endParaRPr lang="en-SG" sz="1600" b="0" i="0" u="none" strike="noStrike" dirty="0">
                        <a:solidFill>
                          <a:srgbClr val="000000"/>
                        </a:solidFill>
                        <a:effectLst/>
                        <a:latin typeface="+mn-lt"/>
                      </a:endParaRPr>
                    </a:p>
                  </a:txBody>
                  <a:tcPr marL="9197" marR="9197" marT="9197" marB="0" anchor="b">
                    <a:noFill/>
                  </a:tcPr>
                </a:tc>
                <a:tc>
                  <a:txBody>
                    <a:bodyPr/>
                    <a:lstStyle/>
                    <a:p>
                      <a:pPr algn="l" fontAlgn="ctr"/>
                      <a:r>
                        <a:rPr lang="en-SG" sz="1600" u="none" strike="noStrike" dirty="0">
                          <a:solidFill>
                            <a:schemeClr val="bg1"/>
                          </a:solidFill>
                          <a:effectLst/>
                          <a:latin typeface="+mn-lt"/>
                        </a:rPr>
                        <a:t>good hotel</a:t>
                      </a:r>
                      <a:endParaRPr lang="en-SG" sz="1600" b="0" i="0" u="none" strike="noStrike" dirty="0">
                        <a:solidFill>
                          <a:schemeClr val="bg1"/>
                        </a:solidFill>
                        <a:effectLst/>
                        <a:latin typeface="+mn-lt"/>
                      </a:endParaRPr>
                    </a:p>
                  </a:txBody>
                  <a:tcPr marL="9197" marR="9197" marT="9197" marB="0" anchor="ctr">
                    <a:solidFill>
                      <a:schemeClr val="accent1"/>
                    </a:solidFill>
                  </a:tcPr>
                </a:tc>
                <a:tc>
                  <a:txBody>
                    <a:bodyPr/>
                    <a:lstStyle/>
                    <a:p>
                      <a:pPr algn="l" fontAlgn="t"/>
                      <a:r>
                        <a:rPr lang="en-SG" sz="1600" u="none" strike="noStrike">
                          <a:effectLst/>
                          <a:latin typeface="+mn-lt"/>
                        </a:rPr>
                        <a:t>hotel yang bagus</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4</a:t>
                      </a:r>
                      <a:endParaRPr lang="en-SG" sz="1600" b="0" i="0" u="none" strike="noStrike">
                        <a:solidFill>
                          <a:srgbClr val="000000"/>
                        </a:solidFill>
                        <a:effectLst/>
                        <a:latin typeface="+mn-lt"/>
                      </a:endParaRPr>
                    </a:p>
                  </a:txBody>
                  <a:tcPr marL="9197" marR="9197" marT="9197" marB="0"/>
                </a:tc>
                <a:extLst>
                  <a:ext uri="{0D108BD9-81ED-4DB2-BD59-A6C34878D82A}">
                    <a16:rowId xmlns:a16="http://schemas.microsoft.com/office/drawing/2014/main" val="3133962990"/>
                  </a:ext>
                </a:extLst>
              </a:tr>
              <a:tr h="183944">
                <a:tc>
                  <a:txBody>
                    <a:bodyPr/>
                    <a:lstStyle/>
                    <a:p>
                      <a:pPr algn="l" fontAlgn="ctr"/>
                      <a:r>
                        <a:rPr lang="en-SG" sz="1600" b="0" u="none" strike="noStrike" dirty="0">
                          <a:effectLst/>
                          <a:latin typeface="+mn-lt"/>
                        </a:rPr>
                        <a:t>the swimming pool</a:t>
                      </a:r>
                      <a:endParaRPr lang="en-SG" sz="1600" b="0" i="0" u="none" strike="noStrike" dirty="0">
                        <a:solidFill>
                          <a:srgbClr val="202124"/>
                        </a:solidFill>
                        <a:effectLst/>
                        <a:latin typeface="+mn-lt"/>
                      </a:endParaRPr>
                    </a:p>
                  </a:txBody>
                  <a:tcPr marL="9197" marR="9197" marT="9197" marB="0" anchor="ctr"/>
                </a:tc>
                <a:tc>
                  <a:txBody>
                    <a:bodyPr/>
                    <a:lstStyle/>
                    <a:p>
                      <a:pPr algn="l" fontAlgn="t"/>
                      <a:r>
                        <a:rPr lang="en-SG" sz="1600" u="none" strike="noStrike" dirty="0" err="1">
                          <a:effectLst/>
                          <a:highlight>
                            <a:srgbClr val="FFFF00"/>
                          </a:highlight>
                          <a:latin typeface="+mn-lt"/>
                        </a:rPr>
                        <a:t>kolam</a:t>
                      </a:r>
                      <a:r>
                        <a:rPr lang="en-SG" sz="1600" u="none" strike="noStrike" dirty="0">
                          <a:effectLst/>
                          <a:highlight>
                            <a:srgbClr val="FFFF00"/>
                          </a:highlight>
                          <a:latin typeface="+mn-lt"/>
                        </a:rPr>
                        <a:t> </a:t>
                      </a:r>
                      <a:r>
                        <a:rPr lang="en-SG" sz="1600" u="none" strike="noStrike" dirty="0" err="1">
                          <a:effectLst/>
                          <a:highlight>
                            <a:srgbClr val="FFFF00"/>
                          </a:highlight>
                          <a:latin typeface="+mn-lt"/>
                        </a:rPr>
                        <a:t>renangnya</a:t>
                      </a:r>
                      <a:endParaRPr lang="en-SG" sz="1600" b="0" i="0" u="none" strike="noStrike" dirty="0">
                        <a:solidFill>
                          <a:srgbClr val="000000"/>
                        </a:solidFill>
                        <a:effectLst/>
                        <a:highlight>
                          <a:srgbClr val="FFFF00"/>
                        </a:highlight>
                        <a:latin typeface="+mn-lt"/>
                      </a:endParaRPr>
                    </a:p>
                  </a:txBody>
                  <a:tcPr marL="9197" marR="9197" marT="9197" marB="0"/>
                </a:tc>
                <a:tc>
                  <a:txBody>
                    <a:bodyPr/>
                    <a:lstStyle/>
                    <a:p>
                      <a:pPr algn="l" fontAlgn="t"/>
                      <a:r>
                        <a:rPr lang="en-SG" sz="1600" u="none" strike="noStrike">
                          <a:effectLst/>
                          <a:latin typeface="+mn-lt"/>
                        </a:rPr>
                        <a:t>11</a:t>
                      </a:r>
                      <a:endParaRPr lang="en-SG" sz="1600" b="0" i="0" u="none" strike="noStrike">
                        <a:solidFill>
                          <a:srgbClr val="000000"/>
                        </a:solidFill>
                        <a:effectLst/>
                        <a:latin typeface="+mn-lt"/>
                      </a:endParaRPr>
                    </a:p>
                  </a:txBody>
                  <a:tcPr marL="9197" marR="9197" marT="9197" marB="0"/>
                </a:tc>
                <a:tc>
                  <a:txBody>
                    <a:bodyPr/>
                    <a:lstStyle/>
                    <a:p>
                      <a:pPr algn="l" fontAlgn="b"/>
                      <a:endParaRPr lang="en-SG" sz="1600" b="0" i="0" u="none" strike="noStrike" dirty="0">
                        <a:solidFill>
                          <a:srgbClr val="000000"/>
                        </a:solidFill>
                        <a:effectLst/>
                        <a:latin typeface="+mn-lt"/>
                      </a:endParaRPr>
                    </a:p>
                  </a:txBody>
                  <a:tcPr marL="9197" marR="9197" marT="9197" marB="0" anchor="b">
                    <a:noFill/>
                  </a:tcPr>
                </a:tc>
                <a:tc>
                  <a:txBody>
                    <a:bodyPr/>
                    <a:lstStyle/>
                    <a:p>
                      <a:pPr algn="l" fontAlgn="ctr"/>
                      <a:r>
                        <a:rPr lang="en-SG" sz="1600" u="none" strike="noStrike">
                          <a:solidFill>
                            <a:schemeClr val="bg1"/>
                          </a:solidFill>
                          <a:effectLst/>
                          <a:latin typeface="+mn-lt"/>
                        </a:rPr>
                        <a:t>stay here</a:t>
                      </a:r>
                      <a:endParaRPr lang="en-SG" sz="1600" b="0" i="0" u="none" strike="noStrike">
                        <a:solidFill>
                          <a:schemeClr val="bg1"/>
                        </a:solidFill>
                        <a:effectLst/>
                        <a:latin typeface="+mn-lt"/>
                      </a:endParaRPr>
                    </a:p>
                  </a:txBody>
                  <a:tcPr marL="9197" marR="9197" marT="9197" marB="0" anchor="ctr">
                    <a:solidFill>
                      <a:schemeClr val="accent1"/>
                    </a:solidFill>
                  </a:tcPr>
                </a:tc>
                <a:tc>
                  <a:txBody>
                    <a:bodyPr/>
                    <a:lstStyle/>
                    <a:p>
                      <a:pPr algn="l" fontAlgn="t"/>
                      <a:r>
                        <a:rPr lang="en-SG" sz="1600" u="none" strike="noStrike">
                          <a:effectLst/>
                          <a:latin typeface="+mn-lt"/>
                        </a:rPr>
                        <a:t>menginap di sini</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4</a:t>
                      </a:r>
                      <a:endParaRPr lang="en-SG" sz="1600" b="0" i="0" u="none" strike="noStrike">
                        <a:solidFill>
                          <a:srgbClr val="000000"/>
                        </a:solidFill>
                        <a:effectLst/>
                        <a:latin typeface="+mn-lt"/>
                      </a:endParaRPr>
                    </a:p>
                  </a:txBody>
                  <a:tcPr marL="9197" marR="9197" marT="9197" marB="0"/>
                </a:tc>
                <a:extLst>
                  <a:ext uri="{0D108BD9-81ED-4DB2-BD59-A6C34878D82A}">
                    <a16:rowId xmlns:a16="http://schemas.microsoft.com/office/drawing/2014/main" val="1767062359"/>
                  </a:ext>
                </a:extLst>
              </a:tr>
              <a:tr h="183944">
                <a:tc>
                  <a:txBody>
                    <a:bodyPr/>
                    <a:lstStyle/>
                    <a:p>
                      <a:pPr algn="l" fontAlgn="ctr"/>
                      <a:r>
                        <a:rPr lang="en-SG" sz="1600" b="0" u="none" strike="noStrike" dirty="0">
                          <a:effectLst/>
                          <a:latin typeface="+mn-lt"/>
                        </a:rPr>
                        <a:t>which is very</a:t>
                      </a:r>
                      <a:endParaRPr lang="en-SG" sz="1600" b="0" i="0" u="none" strike="noStrike" dirty="0">
                        <a:solidFill>
                          <a:srgbClr val="202124"/>
                        </a:solidFill>
                        <a:effectLst/>
                        <a:latin typeface="+mn-lt"/>
                      </a:endParaRPr>
                    </a:p>
                  </a:txBody>
                  <a:tcPr marL="9197" marR="9197" marT="9197" marB="0" anchor="ctr"/>
                </a:tc>
                <a:tc>
                  <a:txBody>
                    <a:bodyPr/>
                    <a:lstStyle/>
                    <a:p>
                      <a:pPr algn="l" fontAlgn="t"/>
                      <a:r>
                        <a:rPr lang="en-SG" sz="1600" u="none" strike="noStrike">
                          <a:effectLst/>
                          <a:latin typeface="+mn-lt"/>
                        </a:rPr>
                        <a:t>yang sangat</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11</a:t>
                      </a:r>
                      <a:endParaRPr lang="en-SG" sz="1600" b="0" i="0" u="none" strike="noStrike">
                        <a:solidFill>
                          <a:srgbClr val="000000"/>
                        </a:solidFill>
                        <a:effectLst/>
                        <a:latin typeface="+mn-lt"/>
                      </a:endParaRPr>
                    </a:p>
                  </a:txBody>
                  <a:tcPr marL="9197" marR="9197" marT="9197" marB="0"/>
                </a:tc>
                <a:tc>
                  <a:txBody>
                    <a:bodyPr/>
                    <a:lstStyle/>
                    <a:p>
                      <a:pPr algn="l" fontAlgn="b"/>
                      <a:endParaRPr lang="en-SG" sz="1600" b="0" i="0" u="none" strike="noStrike" dirty="0">
                        <a:solidFill>
                          <a:srgbClr val="000000"/>
                        </a:solidFill>
                        <a:effectLst/>
                        <a:latin typeface="+mn-lt"/>
                      </a:endParaRPr>
                    </a:p>
                  </a:txBody>
                  <a:tcPr marL="9197" marR="9197" marT="9197" marB="0" anchor="b">
                    <a:noFill/>
                  </a:tcPr>
                </a:tc>
                <a:tc>
                  <a:txBody>
                    <a:bodyPr/>
                    <a:lstStyle/>
                    <a:p>
                      <a:pPr algn="l" fontAlgn="ctr"/>
                      <a:r>
                        <a:rPr lang="en-SG" sz="1600" u="none" strike="noStrike" dirty="0">
                          <a:solidFill>
                            <a:schemeClr val="bg1"/>
                          </a:solidFill>
                          <a:effectLst/>
                          <a:latin typeface="+mn-lt"/>
                        </a:rPr>
                        <a:t>on </a:t>
                      </a:r>
                      <a:r>
                        <a:rPr lang="en-SG" sz="1600" u="none" strike="noStrike" dirty="0" err="1">
                          <a:solidFill>
                            <a:schemeClr val="bg1"/>
                          </a:solidFill>
                          <a:effectLst/>
                          <a:latin typeface="+mn-lt"/>
                        </a:rPr>
                        <a:t>sentosa</a:t>
                      </a:r>
                      <a:r>
                        <a:rPr lang="en-SG" sz="1600" u="none" strike="noStrike" dirty="0">
                          <a:solidFill>
                            <a:schemeClr val="bg1"/>
                          </a:solidFill>
                          <a:effectLst/>
                          <a:latin typeface="+mn-lt"/>
                        </a:rPr>
                        <a:t> island</a:t>
                      </a:r>
                      <a:endParaRPr lang="en-SG" sz="1600" b="0" i="0" u="none" strike="noStrike" dirty="0">
                        <a:solidFill>
                          <a:schemeClr val="bg1"/>
                        </a:solidFill>
                        <a:effectLst/>
                        <a:latin typeface="+mn-lt"/>
                      </a:endParaRPr>
                    </a:p>
                  </a:txBody>
                  <a:tcPr marL="9197" marR="9197" marT="9197" marB="0" anchor="ctr">
                    <a:solidFill>
                      <a:schemeClr val="accent1"/>
                    </a:solidFill>
                  </a:tcPr>
                </a:tc>
                <a:tc>
                  <a:txBody>
                    <a:bodyPr/>
                    <a:lstStyle/>
                    <a:p>
                      <a:pPr algn="l" fontAlgn="t"/>
                      <a:r>
                        <a:rPr lang="en-SG" sz="1600" u="none" strike="noStrike">
                          <a:effectLst/>
                          <a:latin typeface="+mn-lt"/>
                        </a:rPr>
                        <a:t>di sentosa island</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4</a:t>
                      </a:r>
                      <a:endParaRPr lang="en-SG" sz="1600" b="0" i="0" u="none" strike="noStrike">
                        <a:solidFill>
                          <a:srgbClr val="000000"/>
                        </a:solidFill>
                        <a:effectLst/>
                        <a:latin typeface="+mn-lt"/>
                      </a:endParaRPr>
                    </a:p>
                  </a:txBody>
                  <a:tcPr marL="9197" marR="9197" marT="9197" marB="0"/>
                </a:tc>
                <a:extLst>
                  <a:ext uri="{0D108BD9-81ED-4DB2-BD59-A6C34878D82A}">
                    <a16:rowId xmlns:a16="http://schemas.microsoft.com/office/drawing/2014/main" val="3240416962"/>
                  </a:ext>
                </a:extLst>
              </a:tr>
              <a:tr h="183944">
                <a:tc>
                  <a:txBody>
                    <a:bodyPr/>
                    <a:lstStyle/>
                    <a:p>
                      <a:pPr algn="l" fontAlgn="ctr"/>
                      <a:r>
                        <a:rPr lang="en-SG" sz="1600" b="0" u="none" strike="noStrike" dirty="0">
                          <a:effectLst/>
                          <a:latin typeface="+mn-lt"/>
                        </a:rPr>
                        <a:t>at the hotel</a:t>
                      </a:r>
                      <a:endParaRPr lang="en-SG" sz="1600" b="0" i="0" u="none" strike="noStrike" dirty="0">
                        <a:solidFill>
                          <a:srgbClr val="202124"/>
                        </a:solidFill>
                        <a:effectLst/>
                        <a:latin typeface="+mn-lt"/>
                      </a:endParaRPr>
                    </a:p>
                  </a:txBody>
                  <a:tcPr marL="9197" marR="9197" marT="9197" marB="0" anchor="ctr"/>
                </a:tc>
                <a:tc>
                  <a:txBody>
                    <a:bodyPr/>
                    <a:lstStyle/>
                    <a:p>
                      <a:pPr algn="l" fontAlgn="t"/>
                      <a:r>
                        <a:rPr lang="en-SG" sz="1600" u="none" strike="noStrike">
                          <a:effectLst/>
                          <a:latin typeface="+mn-lt"/>
                        </a:rPr>
                        <a:t>di hotel</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11</a:t>
                      </a:r>
                      <a:endParaRPr lang="en-SG" sz="1600" b="0" i="0" u="none" strike="noStrike">
                        <a:solidFill>
                          <a:srgbClr val="000000"/>
                        </a:solidFill>
                        <a:effectLst/>
                        <a:latin typeface="+mn-lt"/>
                      </a:endParaRPr>
                    </a:p>
                  </a:txBody>
                  <a:tcPr marL="9197" marR="9197" marT="9197" marB="0"/>
                </a:tc>
                <a:tc>
                  <a:txBody>
                    <a:bodyPr/>
                    <a:lstStyle/>
                    <a:p>
                      <a:pPr algn="l" fontAlgn="b"/>
                      <a:endParaRPr lang="en-SG" sz="1600" b="0" i="0" u="none" strike="noStrike">
                        <a:solidFill>
                          <a:srgbClr val="000000"/>
                        </a:solidFill>
                        <a:effectLst/>
                        <a:latin typeface="+mn-lt"/>
                      </a:endParaRPr>
                    </a:p>
                  </a:txBody>
                  <a:tcPr marL="9197" marR="9197" marT="9197" marB="0" anchor="b">
                    <a:noFill/>
                  </a:tcPr>
                </a:tc>
                <a:tc>
                  <a:txBody>
                    <a:bodyPr/>
                    <a:lstStyle/>
                    <a:p>
                      <a:pPr algn="l" fontAlgn="ctr"/>
                      <a:r>
                        <a:rPr lang="en-SG" sz="1600" u="none" strike="noStrike" dirty="0">
                          <a:solidFill>
                            <a:schemeClr val="bg1"/>
                          </a:solidFill>
                          <a:effectLst/>
                          <a:latin typeface="+mn-lt"/>
                        </a:rPr>
                        <a:t>room on the floor</a:t>
                      </a:r>
                      <a:endParaRPr lang="en-SG" sz="1600" b="0" i="0" u="none" strike="noStrike" dirty="0">
                        <a:solidFill>
                          <a:schemeClr val="bg1"/>
                        </a:solidFill>
                        <a:effectLst/>
                        <a:latin typeface="+mn-lt"/>
                      </a:endParaRPr>
                    </a:p>
                  </a:txBody>
                  <a:tcPr marL="9197" marR="9197" marT="9197" marB="0" anchor="ctr">
                    <a:solidFill>
                      <a:schemeClr val="accent1"/>
                    </a:solidFill>
                  </a:tcPr>
                </a:tc>
                <a:tc>
                  <a:txBody>
                    <a:bodyPr/>
                    <a:lstStyle/>
                    <a:p>
                      <a:pPr algn="l" fontAlgn="t"/>
                      <a:r>
                        <a:rPr lang="en-SG" sz="1600" u="none" strike="noStrike">
                          <a:effectLst/>
                          <a:latin typeface="+mn-lt"/>
                        </a:rPr>
                        <a:t>kamar di lantai</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4</a:t>
                      </a:r>
                      <a:endParaRPr lang="en-SG" sz="1600" b="0" i="0" u="none" strike="noStrike">
                        <a:solidFill>
                          <a:srgbClr val="000000"/>
                        </a:solidFill>
                        <a:effectLst/>
                        <a:latin typeface="+mn-lt"/>
                      </a:endParaRPr>
                    </a:p>
                  </a:txBody>
                  <a:tcPr marL="9197" marR="9197" marT="9197" marB="0"/>
                </a:tc>
                <a:extLst>
                  <a:ext uri="{0D108BD9-81ED-4DB2-BD59-A6C34878D82A}">
                    <a16:rowId xmlns:a16="http://schemas.microsoft.com/office/drawing/2014/main" val="558353798"/>
                  </a:ext>
                </a:extLst>
              </a:tr>
              <a:tr h="183944">
                <a:tc>
                  <a:txBody>
                    <a:bodyPr/>
                    <a:lstStyle/>
                    <a:p>
                      <a:pPr algn="l" fontAlgn="ctr"/>
                      <a:r>
                        <a:rPr lang="en-SG" sz="1600" b="0" u="none" strike="noStrike" dirty="0">
                          <a:effectLst/>
                          <a:latin typeface="+mn-lt"/>
                        </a:rPr>
                        <a:t>at peace</a:t>
                      </a:r>
                      <a:endParaRPr lang="en-SG" sz="1600" b="0" i="0" u="none" strike="noStrike" dirty="0">
                        <a:solidFill>
                          <a:srgbClr val="202124"/>
                        </a:solidFill>
                        <a:effectLst/>
                        <a:latin typeface="+mn-lt"/>
                      </a:endParaRPr>
                    </a:p>
                  </a:txBody>
                  <a:tcPr marL="9197" marR="9197" marT="9197" marB="0" anchor="ctr"/>
                </a:tc>
                <a:tc>
                  <a:txBody>
                    <a:bodyPr/>
                    <a:lstStyle/>
                    <a:p>
                      <a:pPr algn="l" fontAlgn="t"/>
                      <a:r>
                        <a:rPr lang="en-SG" sz="1600" u="none" strike="noStrike">
                          <a:effectLst/>
                          <a:latin typeface="+mn-lt"/>
                        </a:rPr>
                        <a:t>di sentosa</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10</a:t>
                      </a:r>
                      <a:endParaRPr lang="en-SG" sz="1600" b="0" i="0" u="none" strike="noStrike">
                        <a:solidFill>
                          <a:srgbClr val="000000"/>
                        </a:solidFill>
                        <a:effectLst/>
                        <a:latin typeface="+mn-lt"/>
                      </a:endParaRPr>
                    </a:p>
                  </a:txBody>
                  <a:tcPr marL="9197" marR="9197" marT="9197" marB="0"/>
                </a:tc>
                <a:tc>
                  <a:txBody>
                    <a:bodyPr/>
                    <a:lstStyle/>
                    <a:p>
                      <a:pPr algn="l" fontAlgn="b"/>
                      <a:endParaRPr lang="en-SG" sz="1600" b="0" i="0" u="none" strike="noStrike">
                        <a:solidFill>
                          <a:srgbClr val="000000"/>
                        </a:solidFill>
                        <a:effectLst/>
                        <a:latin typeface="+mn-lt"/>
                      </a:endParaRPr>
                    </a:p>
                  </a:txBody>
                  <a:tcPr marL="9197" marR="9197" marT="9197" marB="0" anchor="b">
                    <a:noFill/>
                  </a:tcPr>
                </a:tc>
                <a:tc>
                  <a:txBody>
                    <a:bodyPr/>
                    <a:lstStyle/>
                    <a:p>
                      <a:pPr algn="l" fontAlgn="ctr"/>
                      <a:r>
                        <a:rPr lang="en-SG" sz="1600" u="none" strike="noStrike">
                          <a:solidFill>
                            <a:schemeClr val="bg1"/>
                          </a:solidFill>
                          <a:effectLst/>
                          <a:latin typeface="+mn-lt"/>
                        </a:rPr>
                        <a:t>vivo city and</a:t>
                      </a:r>
                      <a:endParaRPr lang="en-SG" sz="1600" b="0" i="0" u="none" strike="noStrike">
                        <a:solidFill>
                          <a:schemeClr val="bg1"/>
                        </a:solidFill>
                        <a:effectLst/>
                        <a:latin typeface="+mn-lt"/>
                      </a:endParaRPr>
                    </a:p>
                  </a:txBody>
                  <a:tcPr marL="9197" marR="9197" marT="9197" marB="0" anchor="ctr">
                    <a:solidFill>
                      <a:schemeClr val="accent1"/>
                    </a:solidFill>
                  </a:tcPr>
                </a:tc>
                <a:tc>
                  <a:txBody>
                    <a:bodyPr/>
                    <a:lstStyle/>
                    <a:p>
                      <a:pPr algn="l" fontAlgn="t"/>
                      <a:r>
                        <a:rPr lang="en-SG" sz="1600" u="none" strike="noStrike" dirty="0">
                          <a:effectLst/>
                          <a:highlight>
                            <a:srgbClr val="FFFF00"/>
                          </a:highlight>
                          <a:latin typeface="+mn-lt"/>
                        </a:rPr>
                        <a:t>vivo city dan</a:t>
                      </a:r>
                      <a:endParaRPr lang="en-SG" sz="1600" b="0" i="0" u="none" strike="noStrike" dirty="0">
                        <a:solidFill>
                          <a:srgbClr val="000000"/>
                        </a:solidFill>
                        <a:effectLst/>
                        <a:highlight>
                          <a:srgbClr val="FFFF00"/>
                        </a:highlight>
                        <a:latin typeface="+mn-lt"/>
                      </a:endParaRPr>
                    </a:p>
                  </a:txBody>
                  <a:tcPr marL="9197" marR="9197" marT="9197" marB="0"/>
                </a:tc>
                <a:tc>
                  <a:txBody>
                    <a:bodyPr/>
                    <a:lstStyle/>
                    <a:p>
                      <a:pPr algn="l" fontAlgn="t"/>
                      <a:r>
                        <a:rPr lang="en-SG" sz="1600" u="none" strike="noStrike">
                          <a:effectLst/>
                          <a:latin typeface="+mn-lt"/>
                        </a:rPr>
                        <a:t>4</a:t>
                      </a:r>
                      <a:endParaRPr lang="en-SG" sz="1600" b="0" i="0" u="none" strike="noStrike">
                        <a:solidFill>
                          <a:srgbClr val="000000"/>
                        </a:solidFill>
                        <a:effectLst/>
                        <a:latin typeface="+mn-lt"/>
                      </a:endParaRPr>
                    </a:p>
                  </a:txBody>
                  <a:tcPr marL="9197" marR="9197" marT="9197" marB="0"/>
                </a:tc>
                <a:extLst>
                  <a:ext uri="{0D108BD9-81ED-4DB2-BD59-A6C34878D82A}">
                    <a16:rowId xmlns:a16="http://schemas.microsoft.com/office/drawing/2014/main" val="3070267018"/>
                  </a:ext>
                </a:extLst>
              </a:tr>
              <a:tr h="183944">
                <a:tc>
                  <a:txBody>
                    <a:bodyPr/>
                    <a:lstStyle/>
                    <a:p>
                      <a:pPr algn="l" fontAlgn="ctr"/>
                      <a:r>
                        <a:rPr lang="en-SG" sz="1600" b="0" u="none" strike="noStrike" dirty="0">
                          <a:effectLst/>
                          <a:latin typeface="+mn-lt"/>
                        </a:rPr>
                        <a:t>to universal</a:t>
                      </a:r>
                      <a:endParaRPr lang="en-SG" sz="1600" b="0" i="0" u="none" strike="noStrike" dirty="0">
                        <a:solidFill>
                          <a:srgbClr val="202124"/>
                        </a:solidFill>
                        <a:effectLst/>
                        <a:latin typeface="+mn-lt"/>
                      </a:endParaRPr>
                    </a:p>
                  </a:txBody>
                  <a:tcPr marL="9197" marR="9197" marT="9197" marB="0" anchor="ctr"/>
                </a:tc>
                <a:tc>
                  <a:txBody>
                    <a:bodyPr/>
                    <a:lstStyle/>
                    <a:p>
                      <a:pPr algn="l" fontAlgn="t"/>
                      <a:r>
                        <a:rPr lang="en-SG" sz="1600" u="none" strike="noStrike">
                          <a:effectLst/>
                          <a:latin typeface="+mn-lt"/>
                        </a:rPr>
                        <a:t>ke universal</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9</a:t>
                      </a:r>
                      <a:endParaRPr lang="en-SG" sz="1600" b="0" i="0" u="none" strike="noStrike">
                        <a:solidFill>
                          <a:srgbClr val="000000"/>
                        </a:solidFill>
                        <a:effectLst/>
                        <a:latin typeface="+mn-lt"/>
                      </a:endParaRPr>
                    </a:p>
                  </a:txBody>
                  <a:tcPr marL="9197" marR="9197" marT="9197" marB="0"/>
                </a:tc>
                <a:tc>
                  <a:txBody>
                    <a:bodyPr/>
                    <a:lstStyle/>
                    <a:p>
                      <a:pPr algn="l" fontAlgn="b"/>
                      <a:endParaRPr lang="en-SG" sz="1600" b="0" i="0" u="none" strike="noStrike" dirty="0">
                        <a:solidFill>
                          <a:srgbClr val="000000"/>
                        </a:solidFill>
                        <a:effectLst/>
                        <a:latin typeface="+mn-lt"/>
                      </a:endParaRPr>
                    </a:p>
                  </a:txBody>
                  <a:tcPr marL="9197" marR="9197" marT="9197" marB="0" anchor="b">
                    <a:noFill/>
                  </a:tcPr>
                </a:tc>
                <a:tc>
                  <a:txBody>
                    <a:bodyPr/>
                    <a:lstStyle/>
                    <a:p>
                      <a:pPr algn="l" fontAlgn="ctr"/>
                      <a:r>
                        <a:rPr lang="en-SG" sz="1600" u="none" strike="noStrike" dirty="0">
                          <a:solidFill>
                            <a:schemeClr val="bg1"/>
                          </a:solidFill>
                          <a:effectLst/>
                          <a:latin typeface="+mn-lt"/>
                        </a:rPr>
                        <a:t>on the 2m floor</a:t>
                      </a:r>
                      <a:endParaRPr lang="en-SG" sz="1600" b="0" i="0" u="none" strike="noStrike" dirty="0">
                        <a:solidFill>
                          <a:schemeClr val="bg1"/>
                        </a:solidFill>
                        <a:effectLst/>
                        <a:latin typeface="+mn-lt"/>
                      </a:endParaRPr>
                    </a:p>
                  </a:txBody>
                  <a:tcPr marL="9197" marR="9197" marT="9197" marB="0" anchor="ctr">
                    <a:solidFill>
                      <a:schemeClr val="accent1"/>
                    </a:solidFill>
                  </a:tcPr>
                </a:tc>
                <a:tc>
                  <a:txBody>
                    <a:bodyPr/>
                    <a:lstStyle/>
                    <a:p>
                      <a:pPr algn="l" fontAlgn="t"/>
                      <a:r>
                        <a:rPr lang="en-SG" sz="1600" u="none" strike="noStrike">
                          <a:effectLst/>
                          <a:latin typeface="+mn-lt"/>
                        </a:rPr>
                        <a:t>di lantai 2m</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4</a:t>
                      </a:r>
                      <a:endParaRPr lang="en-SG" sz="1600" b="0" i="0" u="none" strike="noStrike">
                        <a:solidFill>
                          <a:srgbClr val="000000"/>
                        </a:solidFill>
                        <a:effectLst/>
                        <a:latin typeface="+mn-lt"/>
                      </a:endParaRPr>
                    </a:p>
                  </a:txBody>
                  <a:tcPr marL="9197" marR="9197" marT="9197" marB="0"/>
                </a:tc>
                <a:extLst>
                  <a:ext uri="{0D108BD9-81ED-4DB2-BD59-A6C34878D82A}">
                    <a16:rowId xmlns:a16="http://schemas.microsoft.com/office/drawing/2014/main" val="3565006175"/>
                  </a:ext>
                </a:extLst>
              </a:tr>
              <a:tr h="183944">
                <a:tc>
                  <a:txBody>
                    <a:bodyPr/>
                    <a:lstStyle/>
                    <a:p>
                      <a:pPr algn="l" fontAlgn="ctr"/>
                      <a:r>
                        <a:rPr lang="en-SG" sz="1600" b="0" u="none" strike="noStrike" dirty="0">
                          <a:effectLst/>
                          <a:latin typeface="+mn-lt"/>
                        </a:rPr>
                        <a:t>shuttle bus</a:t>
                      </a:r>
                      <a:endParaRPr lang="en-SG" sz="1600" b="0" i="0" u="none" strike="noStrike" dirty="0">
                        <a:solidFill>
                          <a:srgbClr val="202124"/>
                        </a:solidFill>
                        <a:effectLst/>
                        <a:latin typeface="+mn-lt"/>
                      </a:endParaRPr>
                    </a:p>
                  </a:txBody>
                  <a:tcPr marL="9197" marR="9197" marT="9197" marB="0" anchor="ctr"/>
                </a:tc>
                <a:tc>
                  <a:txBody>
                    <a:bodyPr/>
                    <a:lstStyle/>
                    <a:p>
                      <a:pPr algn="l" fontAlgn="t"/>
                      <a:r>
                        <a:rPr lang="en-SG" sz="1600" u="none" strike="noStrike" dirty="0">
                          <a:effectLst/>
                          <a:highlight>
                            <a:srgbClr val="FFFF00"/>
                          </a:highlight>
                          <a:latin typeface="+mn-lt"/>
                        </a:rPr>
                        <a:t>shuttle bus</a:t>
                      </a:r>
                      <a:endParaRPr lang="en-SG" sz="1600" b="0" i="0" u="none" strike="noStrike" dirty="0">
                        <a:solidFill>
                          <a:srgbClr val="000000"/>
                        </a:solidFill>
                        <a:effectLst/>
                        <a:highlight>
                          <a:srgbClr val="FFFF00"/>
                        </a:highlight>
                        <a:latin typeface="+mn-lt"/>
                      </a:endParaRPr>
                    </a:p>
                  </a:txBody>
                  <a:tcPr marL="9197" marR="9197" marT="9197" marB="0"/>
                </a:tc>
                <a:tc>
                  <a:txBody>
                    <a:bodyPr/>
                    <a:lstStyle/>
                    <a:p>
                      <a:pPr algn="l" fontAlgn="t"/>
                      <a:r>
                        <a:rPr lang="en-SG" sz="1600" u="none" strike="noStrike">
                          <a:effectLst/>
                          <a:latin typeface="+mn-lt"/>
                        </a:rPr>
                        <a:t>9</a:t>
                      </a:r>
                      <a:endParaRPr lang="en-SG" sz="1600" b="0" i="0" u="none" strike="noStrike">
                        <a:solidFill>
                          <a:srgbClr val="000000"/>
                        </a:solidFill>
                        <a:effectLst/>
                        <a:latin typeface="+mn-lt"/>
                      </a:endParaRPr>
                    </a:p>
                  </a:txBody>
                  <a:tcPr marL="9197" marR="9197" marT="9197" marB="0"/>
                </a:tc>
                <a:tc>
                  <a:txBody>
                    <a:bodyPr/>
                    <a:lstStyle/>
                    <a:p>
                      <a:pPr algn="l" fontAlgn="b"/>
                      <a:endParaRPr lang="en-SG" sz="1600" b="0" i="0" u="none" strike="noStrike" dirty="0">
                        <a:solidFill>
                          <a:srgbClr val="000000"/>
                        </a:solidFill>
                        <a:effectLst/>
                        <a:latin typeface="+mn-lt"/>
                      </a:endParaRPr>
                    </a:p>
                  </a:txBody>
                  <a:tcPr marL="9197" marR="9197" marT="9197" marB="0" anchor="b">
                    <a:noFill/>
                  </a:tcPr>
                </a:tc>
                <a:tc>
                  <a:txBody>
                    <a:bodyPr/>
                    <a:lstStyle/>
                    <a:p>
                      <a:pPr algn="l" fontAlgn="ctr"/>
                      <a:r>
                        <a:rPr lang="en-SG" sz="1600" u="none" strike="noStrike">
                          <a:solidFill>
                            <a:schemeClr val="bg1"/>
                          </a:solidFill>
                          <a:effectLst/>
                          <a:latin typeface="+mn-lt"/>
                        </a:rPr>
                        <a:t>hard rock hotel</a:t>
                      </a:r>
                      <a:endParaRPr lang="en-SG" sz="1600" b="0" i="0" u="none" strike="noStrike">
                        <a:solidFill>
                          <a:schemeClr val="bg1"/>
                        </a:solidFill>
                        <a:effectLst/>
                        <a:latin typeface="+mn-lt"/>
                      </a:endParaRPr>
                    </a:p>
                  </a:txBody>
                  <a:tcPr marL="9197" marR="9197" marT="9197" marB="0" anchor="ctr">
                    <a:solidFill>
                      <a:schemeClr val="accent1"/>
                    </a:solidFill>
                  </a:tcPr>
                </a:tc>
                <a:tc>
                  <a:txBody>
                    <a:bodyPr/>
                    <a:lstStyle/>
                    <a:p>
                      <a:pPr algn="l" fontAlgn="t"/>
                      <a:r>
                        <a:rPr lang="en-SG" sz="1600" u="none" strike="noStrike" dirty="0">
                          <a:effectLst/>
                          <a:highlight>
                            <a:srgbClr val="FFFF00"/>
                          </a:highlight>
                          <a:latin typeface="+mn-lt"/>
                        </a:rPr>
                        <a:t>hard rock hotel</a:t>
                      </a:r>
                      <a:endParaRPr lang="en-SG" sz="1600" b="0" i="0" u="none" strike="noStrike" dirty="0">
                        <a:solidFill>
                          <a:srgbClr val="000000"/>
                        </a:solidFill>
                        <a:effectLst/>
                        <a:highlight>
                          <a:srgbClr val="FFFF00"/>
                        </a:highlight>
                        <a:latin typeface="+mn-lt"/>
                      </a:endParaRPr>
                    </a:p>
                  </a:txBody>
                  <a:tcPr marL="9197" marR="9197" marT="9197" marB="0"/>
                </a:tc>
                <a:tc>
                  <a:txBody>
                    <a:bodyPr/>
                    <a:lstStyle/>
                    <a:p>
                      <a:pPr algn="l" fontAlgn="t"/>
                      <a:r>
                        <a:rPr lang="en-SG" sz="1600" u="none" strike="noStrike">
                          <a:effectLst/>
                          <a:latin typeface="+mn-lt"/>
                        </a:rPr>
                        <a:t>4</a:t>
                      </a:r>
                      <a:endParaRPr lang="en-SG" sz="1600" b="0" i="0" u="none" strike="noStrike">
                        <a:solidFill>
                          <a:srgbClr val="000000"/>
                        </a:solidFill>
                        <a:effectLst/>
                        <a:latin typeface="+mn-lt"/>
                      </a:endParaRPr>
                    </a:p>
                  </a:txBody>
                  <a:tcPr marL="9197" marR="9197" marT="9197" marB="0"/>
                </a:tc>
                <a:extLst>
                  <a:ext uri="{0D108BD9-81ED-4DB2-BD59-A6C34878D82A}">
                    <a16:rowId xmlns:a16="http://schemas.microsoft.com/office/drawing/2014/main" val="1979594307"/>
                  </a:ext>
                </a:extLst>
              </a:tr>
              <a:tr h="183944">
                <a:tc>
                  <a:txBody>
                    <a:bodyPr/>
                    <a:lstStyle/>
                    <a:p>
                      <a:pPr algn="l" fontAlgn="ctr"/>
                      <a:r>
                        <a:rPr lang="en-SG" sz="1600" b="0" u="none" strike="noStrike" dirty="0">
                          <a:effectLst/>
                          <a:latin typeface="+mn-lt"/>
                        </a:rPr>
                        <a:t>good and</a:t>
                      </a:r>
                      <a:endParaRPr lang="en-SG" sz="1600" b="0" i="0" u="none" strike="noStrike" dirty="0">
                        <a:solidFill>
                          <a:srgbClr val="202124"/>
                        </a:solidFill>
                        <a:effectLst/>
                        <a:latin typeface="+mn-lt"/>
                      </a:endParaRPr>
                    </a:p>
                  </a:txBody>
                  <a:tcPr marL="9197" marR="9197" marT="9197" marB="0" anchor="ctr"/>
                </a:tc>
                <a:tc>
                  <a:txBody>
                    <a:bodyPr/>
                    <a:lstStyle/>
                    <a:p>
                      <a:pPr algn="l" fontAlgn="t"/>
                      <a:r>
                        <a:rPr lang="en-SG" sz="1600" u="none" strike="noStrike">
                          <a:effectLst/>
                          <a:latin typeface="+mn-lt"/>
                        </a:rPr>
                        <a:t>bagus dan</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9</a:t>
                      </a:r>
                      <a:endParaRPr lang="en-SG" sz="1600" b="0" i="0" u="none" strike="noStrike">
                        <a:solidFill>
                          <a:srgbClr val="000000"/>
                        </a:solidFill>
                        <a:effectLst/>
                        <a:latin typeface="+mn-lt"/>
                      </a:endParaRPr>
                    </a:p>
                  </a:txBody>
                  <a:tcPr marL="9197" marR="9197" marT="9197" marB="0"/>
                </a:tc>
                <a:tc>
                  <a:txBody>
                    <a:bodyPr/>
                    <a:lstStyle/>
                    <a:p>
                      <a:pPr algn="l" fontAlgn="b"/>
                      <a:endParaRPr lang="en-SG" sz="1600" b="0" i="0" u="none" strike="noStrike">
                        <a:solidFill>
                          <a:srgbClr val="000000"/>
                        </a:solidFill>
                        <a:effectLst/>
                        <a:latin typeface="+mn-lt"/>
                      </a:endParaRPr>
                    </a:p>
                  </a:txBody>
                  <a:tcPr marL="9197" marR="9197" marT="9197" marB="0" anchor="b">
                    <a:noFill/>
                  </a:tcPr>
                </a:tc>
                <a:tc>
                  <a:txBody>
                    <a:bodyPr/>
                    <a:lstStyle/>
                    <a:p>
                      <a:pPr algn="l" fontAlgn="ctr"/>
                      <a:r>
                        <a:rPr lang="en-SG" sz="1600" u="none" strike="noStrike" dirty="0">
                          <a:solidFill>
                            <a:schemeClr val="bg1"/>
                          </a:solidFill>
                          <a:effectLst/>
                          <a:latin typeface="+mn-lt"/>
                        </a:rPr>
                        <a:t>and close to</a:t>
                      </a:r>
                      <a:endParaRPr lang="en-SG" sz="1600" b="0" i="0" u="none" strike="noStrike" dirty="0">
                        <a:solidFill>
                          <a:schemeClr val="bg1"/>
                        </a:solidFill>
                        <a:effectLst/>
                        <a:latin typeface="+mn-lt"/>
                      </a:endParaRPr>
                    </a:p>
                  </a:txBody>
                  <a:tcPr marL="9197" marR="9197" marT="9197" marB="0" anchor="ctr">
                    <a:solidFill>
                      <a:schemeClr val="accent1"/>
                    </a:solidFill>
                  </a:tcPr>
                </a:tc>
                <a:tc>
                  <a:txBody>
                    <a:bodyPr/>
                    <a:lstStyle/>
                    <a:p>
                      <a:pPr algn="l" fontAlgn="t"/>
                      <a:r>
                        <a:rPr lang="en-SG" sz="1600" u="none" strike="noStrike">
                          <a:effectLst/>
                          <a:latin typeface="+mn-lt"/>
                        </a:rPr>
                        <a:t>dan dekat dengan</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3</a:t>
                      </a:r>
                      <a:endParaRPr lang="en-SG" sz="1600" b="0" i="0" u="none" strike="noStrike">
                        <a:solidFill>
                          <a:srgbClr val="000000"/>
                        </a:solidFill>
                        <a:effectLst/>
                        <a:latin typeface="+mn-lt"/>
                      </a:endParaRPr>
                    </a:p>
                  </a:txBody>
                  <a:tcPr marL="9197" marR="9197" marT="9197" marB="0"/>
                </a:tc>
                <a:extLst>
                  <a:ext uri="{0D108BD9-81ED-4DB2-BD59-A6C34878D82A}">
                    <a16:rowId xmlns:a16="http://schemas.microsoft.com/office/drawing/2014/main" val="3527004786"/>
                  </a:ext>
                </a:extLst>
              </a:tr>
              <a:tr h="183944">
                <a:tc>
                  <a:txBody>
                    <a:bodyPr/>
                    <a:lstStyle/>
                    <a:p>
                      <a:pPr algn="l" fontAlgn="ctr"/>
                      <a:r>
                        <a:rPr lang="en-SG" sz="1600" b="0" u="none" strike="noStrike" dirty="0">
                          <a:effectLst/>
                          <a:latin typeface="+mn-lt"/>
                        </a:rPr>
                        <a:t>clean and</a:t>
                      </a:r>
                      <a:endParaRPr lang="en-SG" sz="1600" b="0" i="0" u="none" strike="noStrike" dirty="0">
                        <a:solidFill>
                          <a:srgbClr val="202124"/>
                        </a:solidFill>
                        <a:effectLst/>
                        <a:latin typeface="+mn-lt"/>
                      </a:endParaRPr>
                    </a:p>
                  </a:txBody>
                  <a:tcPr marL="9197" marR="9197" marT="9197" marB="0" anchor="ctr"/>
                </a:tc>
                <a:tc>
                  <a:txBody>
                    <a:bodyPr/>
                    <a:lstStyle/>
                    <a:p>
                      <a:pPr algn="l" fontAlgn="t"/>
                      <a:r>
                        <a:rPr lang="en-SG" sz="1600" u="none" strike="noStrike">
                          <a:effectLst/>
                          <a:latin typeface="+mn-lt"/>
                        </a:rPr>
                        <a:t>bersih dan</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9</a:t>
                      </a:r>
                      <a:endParaRPr lang="en-SG" sz="1600" b="0" i="0" u="none" strike="noStrike">
                        <a:solidFill>
                          <a:srgbClr val="000000"/>
                        </a:solidFill>
                        <a:effectLst/>
                        <a:latin typeface="+mn-lt"/>
                      </a:endParaRPr>
                    </a:p>
                  </a:txBody>
                  <a:tcPr marL="9197" marR="9197" marT="9197" marB="0"/>
                </a:tc>
                <a:tc>
                  <a:txBody>
                    <a:bodyPr/>
                    <a:lstStyle/>
                    <a:p>
                      <a:pPr algn="l" fontAlgn="b"/>
                      <a:endParaRPr lang="en-SG" sz="1600" b="0" i="0" u="none" strike="noStrike" dirty="0">
                        <a:solidFill>
                          <a:srgbClr val="000000"/>
                        </a:solidFill>
                        <a:effectLst/>
                        <a:latin typeface="+mn-lt"/>
                      </a:endParaRPr>
                    </a:p>
                  </a:txBody>
                  <a:tcPr marL="9197" marR="9197" marT="9197" marB="0" anchor="b">
                    <a:noFill/>
                  </a:tcPr>
                </a:tc>
                <a:tc>
                  <a:txBody>
                    <a:bodyPr/>
                    <a:lstStyle/>
                    <a:p>
                      <a:pPr algn="l" fontAlgn="ctr"/>
                      <a:r>
                        <a:rPr lang="en-SG" sz="1600" u="none" strike="noStrike" dirty="0">
                          <a:solidFill>
                            <a:schemeClr val="bg1"/>
                          </a:solidFill>
                          <a:effectLst/>
                          <a:latin typeface="+mn-lt"/>
                        </a:rPr>
                        <a:t>shuttle bus for</a:t>
                      </a:r>
                      <a:endParaRPr lang="en-SG" sz="1600" b="0" i="0" u="none" strike="noStrike" dirty="0">
                        <a:solidFill>
                          <a:schemeClr val="bg1"/>
                        </a:solidFill>
                        <a:effectLst/>
                        <a:latin typeface="+mn-lt"/>
                      </a:endParaRPr>
                    </a:p>
                  </a:txBody>
                  <a:tcPr marL="9197" marR="9197" marT="9197" marB="0" anchor="ctr">
                    <a:solidFill>
                      <a:schemeClr val="accent1"/>
                    </a:solidFill>
                  </a:tcPr>
                </a:tc>
                <a:tc>
                  <a:txBody>
                    <a:bodyPr/>
                    <a:lstStyle/>
                    <a:p>
                      <a:pPr algn="l" fontAlgn="t"/>
                      <a:r>
                        <a:rPr lang="en-SG" sz="1600" u="none" strike="noStrike">
                          <a:effectLst/>
                          <a:latin typeface="+mn-lt"/>
                        </a:rPr>
                        <a:t>shuttle bus untuk</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3</a:t>
                      </a:r>
                      <a:endParaRPr lang="en-SG" sz="1600" b="0" i="0" u="none" strike="noStrike">
                        <a:solidFill>
                          <a:srgbClr val="000000"/>
                        </a:solidFill>
                        <a:effectLst/>
                        <a:latin typeface="+mn-lt"/>
                      </a:endParaRPr>
                    </a:p>
                  </a:txBody>
                  <a:tcPr marL="9197" marR="9197" marT="9197" marB="0"/>
                </a:tc>
                <a:extLst>
                  <a:ext uri="{0D108BD9-81ED-4DB2-BD59-A6C34878D82A}">
                    <a16:rowId xmlns:a16="http://schemas.microsoft.com/office/drawing/2014/main" val="107306083"/>
                  </a:ext>
                </a:extLst>
              </a:tr>
              <a:tr h="183944">
                <a:tc>
                  <a:txBody>
                    <a:bodyPr/>
                    <a:lstStyle/>
                    <a:p>
                      <a:pPr algn="l" fontAlgn="ctr"/>
                      <a:r>
                        <a:rPr lang="en-SG" sz="1600" b="0" u="none" strike="noStrike" dirty="0">
                          <a:effectLst/>
                          <a:latin typeface="+mn-lt"/>
                        </a:rPr>
                        <a:t>and comfortable</a:t>
                      </a:r>
                      <a:endParaRPr lang="en-SG" sz="1600" b="0" i="0" u="none" strike="noStrike" dirty="0">
                        <a:solidFill>
                          <a:srgbClr val="202124"/>
                        </a:solidFill>
                        <a:effectLst/>
                        <a:latin typeface="+mn-lt"/>
                      </a:endParaRPr>
                    </a:p>
                  </a:txBody>
                  <a:tcPr marL="9197" marR="9197" marT="9197" marB="0" anchor="ctr"/>
                </a:tc>
                <a:tc>
                  <a:txBody>
                    <a:bodyPr/>
                    <a:lstStyle/>
                    <a:p>
                      <a:pPr algn="l" fontAlgn="t"/>
                      <a:r>
                        <a:rPr lang="en-SG" sz="1600" u="none" strike="noStrike">
                          <a:effectLst/>
                          <a:latin typeface="+mn-lt"/>
                        </a:rPr>
                        <a:t>dan nyaman</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8</a:t>
                      </a:r>
                      <a:endParaRPr lang="en-SG" sz="1600" b="0" i="0" u="none" strike="noStrike">
                        <a:solidFill>
                          <a:srgbClr val="000000"/>
                        </a:solidFill>
                        <a:effectLst/>
                        <a:latin typeface="+mn-lt"/>
                      </a:endParaRPr>
                    </a:p>
                  </a:txBody>
                  <a:tcPr marL="9197" marR="9197" marT="9197" marB="0"/>
                </a:tc>
                <a:tc>
                  <a:txBody>
                    <a:bodyPr/>
                    <a:lstStyle/>
                    <a:p>
                      <a:pPr algn="l" fontAlgn="b"/>
                      <a:endParaRPr lang="en-SG" sz="1600" b="0" i="0" u="none" strike="noStrike" dirty="0">
                        <a:solidFill>
                          <a:srgbClr val="000000"/>
                        </a:solidFill>
                        <a:effectLst/>
                        <a:latin typeface="+mn-lt"/>
                      </a:endParaRPr>
                    </a:p>
                  </a:txBody>
                  <a:tcPr marL="9197" marR="9197" marT="9197" marB="0" anchor="b">
                    <a:noFill/>
                  </a:tcPr>
                </a:tc>
                <a:tc>
                  <a:txBody>
                    <a:bodyPr/>
                    <a:lstStyle/>
                    <a:p>
                      <a:pPr algn="l" fontAlgn="ctr"/>
                      <a:r>
                        <a:rPr lang="en-SG" sz="1600" u="none" strike="noStrike" dirty="0">
                          <a:solidFill>
                            <a:schemeClr val="bg1"/>
                          </a:solidFill>
                          <a:effectLst/>
                          <a:latin typeface="+mn-lt"/>
                        </a:rPr>
                        <a:t>and universal studio</a:t>
                      </a:r>
                      <a:endParaRPr lang="en-SG" sz="1600" b="0" i="0" u="none" strike="noStrike" dirty="0">
                        <a:solidFill>
                          <a:schemeClr val="bg1"/>
                        </a:solidFill>
                        <a:effectLst/>
                        <a:latin typeface="+mn-lt"/>
                      </a:endParaRPr>
                    </a:p>
                  </a:txBody>
                  <a:tcPr marL="9197" marR="9197" marT="9197" marB="0" anchor="ctr">
                    <a:solidFill>
                      <a:schemeClr val="accent1"/>
                    </a:solidFill>
                  </a:tcPr>
                </a:tc>
                <a:tc>
                  <a:txBody>
                    <a:bodyPr/>
                    <a:lstStyle/>
                    <a:p>
                      <a:pPr algn="l" fontAlgn="t"/>
                      <a:r>
                        <a:rPr lang="en-SG" sz="1600" u="none" strike="noStrike">
                          <a:effectLst/>
                          <a:latin typeface="+mn-lt"/>
                        </a:rPr>
                        <a:t>dan universal studio</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3</a:t>
                      </a:r>
                      <a:endParaRPr lang="en-SG" sz="1600" b="0" i="0" u="none" strike="noStrike">
                        <a:solidFill>
                          <a:srgbClr val="000000"/>
                        </a:solidFill>
                        <a:effectLst/>
                        <a:latin typeface="+mn-lt"/>
                      </a:endParaRPr>
                    </a:p>
                  </a:txBody>
                  <a:tcPr marL="9197" marR="9197" marT="9197" marB="0"/>
                </a:tc>
                <a:extLst>
                  <a:ext uri="{0D108BD9-81ED-4DB2-BD59-A6C34878D82A}">
                    <a16:rowId xmlns:a16="http://schemas.microsoft.com/office/drawing/2014/main" val="3509384376"/>
                  </a:ext>
                </a:extLst>
              </a:tr>
              <a:tr h="183944">
                <a:tc>
                  <a:txBody>
                    <a:bodyPr/>
                    <a:lstStyle/>
                    <a:p>
                      <a:pPr algn="l" fontAlgn="ctr"/>
                      <a:r>
                        <a:rPr lang="en-SG" sz="1600" b="0" u="none" strike="noStrike" dirty="0">
                          <a:effectLst/>
                          <a:latin typeface="+mn-lt"/>
                        </a:rPr>
                        <a:t>very good</a:t>
                      </a:r>
                      <a:endParaRPr lang="en-SG" sz="1600" b="0" i="0" u="none" strike="noStrike" dirty="0">
                        <a:solidFill>
                          <a:srgbClr val="202124"/>
                        </a:solidFill>
                        <a:effectLst/>
                        <a:latin typeface="+mn-lt"/>
                      </a:endParaRPr>
                    </a:p>
                  </a:txBody>
                  <a:tcPr marL="9197" marR="9197" marT="9197" marB="0" anchor="ctr"/>
                </a:tc>
                <a:tc>
                  <a:txBody>
                    <a:bodyPr/>
                    <a:lstStyle/>
                    <a:p>
                      <a:pPr algn="l" fontAlgn="t"/>
                      <a:r>
                        <a:rPr lang="en-SG" sz="1600" u="none" strike="noStrike">
                          <a:effectLst/>
                          <a:latin typeface="+mn-lt"/>
                        </a:rPr>
                        <a:t>sangat bagus</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8</a:t>
                      </a:r>
                      <a:endParaRPr lang="en-SG" sz="1600" b="0" i="0" u="none" strike="noStrike">
                        <a:solidFill>
                          <a:srgbClr val="000000"/>
                        </a:solidFill>
                        <a:effectLst/>
                        <a:latin typeface="+mn-lt"/>
                      </a:endParaRPr>
                    </a:p>
                  </a:txBody>
                  <a:tcPr marL="9197" marR="9197" marT="9197" marB="0"/>
                </a:tc>
                <a:tc>
                  <a:txBody>
                    <a:bodyPr/>
                    <a:lstStyle/>
                    <a:p>
                      <a:pPr algn="l" fontAlgn="b"/>
                      <a:endParaRPr lang="en-SG" sz="1600" b="0" i="0" u="none" strike="noStrike" dirty="0">
                        <a:solidFill>
                          <a:srgbClr val="000000"/>
                        </a:solidFill>
                        <a:effectLst/>
                        <a:latin typeface="+mn-lt"/>
                      </a:endParaRPr>
                    </a:p>
                  </a:txBody>
                  <a:tcPr marL="9197" marR="9197" marT="9197" marB="0" anchor="b">
                    <a:noFill/>
                  </a:tcPr>
                </a:tc>
                <a:tc>
                  <a:txBody>
                    <a:bodyPr/>
                    <a:lstStyle/>
                    <a:p>
                      <a:pPr algn="l" fontAlgn="ctr"/>
                      <a:r>
                        <a:rPr lang="en-SG" sz="1600" u="none" strike="noStrike" dirty="0">
                          <a:solidFill>
                            <a:schemeClr val="bg1"/>
                          </a:solidFill>
                          <a:effectLst/>
                          <a:latin typeface="+mn-lt"/>
                        </a:rPr>
                        <a:t>for family and</a:t>
                      </a:r>
                      <a:endParaRPr lang="en-SG" sz="1600" b="0" i="0" u="none" strike="noStrike" dirty="0">
                        <a:solidFill>
                          <a:schemeClr val="bg1"/>
                        </a:solidFill>
                        <a:effectLst/>
                        <a:latin typeface="+mn-lt"/>
                      </a:endParaRPr>
                    </a:p>
                  </a:txBody>
                  <a:tcPr marL="9197" marR="9197" marT="9197" marB="0" anchor="ctr">
                    <a:solidFill>
                      <a:schemeClr val="accent1"/>
                    </a:solidFill>
                  </a:tcPr>
                </a:tc>
                <a:tc>
                  <a:txBody>
                    <a:bodyPr/>
                    <a:lstStyle/>
                    <a:p>
                      <a:pPr algn="l" fontAlgn="t"/>
                      <a:r>
                        <a:rPr lang="en-SG" sz="1600" u="none" strike="noStrike">
                          <a:effectLst/>
                          <a:latin typeface="+mn-lt"/>
                        </a:rPr>
                        <a:t>untuk keluarga dan</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3</a:t>
                      </a:r>
                      <a:endParaRPr lang="en-SG" sz="1600" b="0" i="0" u="none" strike="noStrike">
                        <a:solidFill>
                          <a:srgbClr val="000000"/>
                        </a:solidFill>
                        <a:effectLst/>
                        <a:latin typeface="+mn-lt"/>
                      </a:endParaRPr>
                    </a:p>
                  </a:txBody>
                  <a:tcPr marL="9197" marR="9197" marT="9197" marB="0"/>
                </a:tc>
                <a:extLst>
                  <a:ext uri="{0D108BD9-81ED-4DB2-BD59-A6C34878D82A}">
                    <a16:rowId xmlns:a16="http://schemas.microsoft.com/office/drawing/2014/main" val="3678866248"/>
                  </a:ext>
                </a:extLst>
              </a:tr>
              <a:tr h="183944">
                <a:tc>
                  <a:txBody>
                    <a:bodyPr/>
                    <a:lstStyle/>
                    <a:p>
                      <a:pPr algn="l" fontAlgn="ctr"/>
                      <a:r>
                        <a:rPr lang="en-SG" sz="1600" b="0" u="none" strike="noStrike" dirty="0">
                          <a:effectLst/>
                          <a:latin typeface="+mn-lt"/>
                        </a:rPr>
                        <a:t>here</a:t>
                      </a:r>
                      <a:endParaRPr lang="en-SG" sz="1600" b="0" i="0" u="none" strike="noStrike" dirty="0">
                        <a:solidFill>
                          <a:srgbClr val="202124"/>
                        </a:solidFill>
                        <a:effectLst/>
                        <a:latin typeface="+mn-lt"/>
                      </a:endParaRPr>
                    </a:p>
                  </a:txBody>
                  <a:tcPr marL="9197" marR="9197" marT="9197" marB="0" anchor="ctr"/>
                </a:tc>
                <a:tc>
                  <a:txBody>
                    <a:bodyPr/>
                    <a:lstStyle/>
                    <a:p>
                      <a:pPr algn="l" fontAlgn="t"/>
                      <a:r>
                        <a:rPr lang="en-SG" sz="1600" u="none" strike="noStrike">
                          <a:effectLst/>
                          <a:latin typeface="+mn-lt"/>
                        </a:rPr>
                        <a:t>di sini</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a:effectLst/>
                          <a:latin typeface="+mn-lt"/>
                        </a:rPr>
                        <a:t>7</a:t>
                      </a:r>
                      <a:endParaRPr lang="en-SG" sz="1600" b="0" i="0" u="none" strike="noStrike">
                        <a:solidFill>
                          <a:srgbClr val="000000"/>
                        </a:solidFill>
                        <a:effectLst/>
                        <a:latin typeface="+mn-lt"/>
                      </a:endParaRPr>
                    </a:p>
                  </a:txBody>
                  <a:tcPr marL="9197" marR="9197" marT="9197" marB="0"/>
                </a:tc>
                <a:tc>
                  <a:txBody>
                    <a:bodyPr/>
                    <a:lstStyle/>
                    <a:p>
                      <a:pPr algn="l" fontAlgn="b"/>
                      <a:endParaRPr lang="en-SG" sz="1600" b="0" i="0" u="none" strike="noStrike" dirty="0">
                        <a:solidFill>
                          <a:srgbClr val="000000"/>
                        </a:solidFill>
                        <a:effectLst/>
                        <a:latin typeface="+mn-lt"/>
                      </a:endParaRPr>
                    </a:p>
                  </a:txBody>
                  <a:tcPr marL="9197" marR="9197" marT="9197" marB="0" anchor="b">
                    <a:noFill/>
                  </a:tcPr>
                </a:tc>
                <a:tc>
                  <a:txBody>
                    <a:bodyPr/>
                    <a:lstStyle/>
                    <a:p>
                      <a:pPr algn="l" fontAlgn="ctr"/>
                      <a:r>
                        <a:rPr lang="en-SG" sz="1600" u="none" strike="noStrike" dirty="0">
                          <a:solidFill>
                            <a:schemeClr val="bg1"/>
                          </a:solidFill>
                          <a:effectLst/>
                          <a:latin typeface="+mn-lt"/>
                        </a:rPr>
                        <a:t>very close to</a:t>
                      </a:r>
                      <a:endParaRPr lang="en-SG" sz="1600" b="0" i="0" u="none" strike="noStrike" dirty="0">
                        <a:solidFill>
                          <a:schemeClr val="bg1"/>
                        </a:solidFill>
                        <a:effectLst/>
                        <a:latin typeface="+mn-lt"/>
                      </a:endParaRPr>
                    </a:p>
                  </a:txBody>
                  <a:tcPr marL="9197" marR="9197" marT="9197" marB="0" anchor="ctr">
                    <a:solidFill>
                      <a:schemeClr val="accent1"/>
                    </a:solidFill>
                  </a:tcPr>
                </a:tc>
                <a:tc>
                  <a:txBody>
                    <a:bodyPr/>
                    <a:lstStyle/>
                    <a:p>
                      <a:pPr algn="l" fontAlgn="t"/>
                      <a:r>
                        <a:rPr lang="en-SG" sz="1600" u="none" strike="noStrike">
                          <a:effectLst/>
                          <a:latin typeface="+mn-lt"/>
                        </a:rPr>
                        <a:t>dekat sekali dengan</a:t>
                      </a:r>
                      <a:endParaRPr lang="en-SG" sz="1600" b="0" i="0" u="none" strike="noStrike">
                        <a:solidFill>
                          <a:srgbClr val="000000"/>
                        </a:solidFill>
                        <a:effectLst/>
                        <a:latin typeface="+mn-lt"/>
                      </a:endParaRPr>
                    </a:p>
                  </a:txBody>
                  <a:tcPr marL="9197" marR="9197" marT="9197" marB="0"/>
                </a:tc>
                <a:tc>
                  <a:txBody>
                    <a:bodyPr/>
                    <a:lstStyle/>
                    <a:p>
                      <a:pPr algn="l" fontAlgn="t"/>
                      <a:r>
                        <a:rPr lang="en-SG" sz="1600" u="none" strike="noStrike" dirty="0">
                          <a:effectLst/>
                          <a:latin typeface="+mn-lt"/>
                        </a:rPr>
                        <a:t>3</a:t>
                      </a:r>
                      <a:endParaRPr lang="en-SG" sz="1600" b="0" i="0" u="none" strike="noStrike" dirty="0">
                        <a:solidFill>
                          <a:srgbClr val="000000"/>
                        </a:solidFill>
                        <a:effectLst/>
                        <a:latin typeface="+mn-lt"/>
                      </a:endParaRPr>
                    </a:p>
                  </a:txBody>
                  <a:tcPr marL="9197" marR="9197" marT="9197" marB="0"/>
                </a:tc>
                <a:extLst>
                  <a:ext uri="{0D108BD9-81ED-4DB2-BD59-A6C34878D82A}">
                    <a16:rowId xmlns:a16="http://schemas.microsoft.com/office/drawing/2014/main" val="2719170162"/>
                  </a:ext>
                </a:extLst>
              </a:tr>
            </a:tbl>
          </a:graphicData>
        </a:graphic>
      </p:graphicFrame>
    </p:spTree>
    <p:extLst>
      <p:ext uri="{BB962C8B-B14F-4D97-AF65-F5344CB8AC3E}">
        <p14:creationId xmlns:p14="http://schemas.microsoft.com/office/powerpoint/2010/main" val="34790706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0B40A-DAD6-7C03-2504-8A0A86F08DB1}"/>
              </a:ext>
            </a:extLst>
          </p:cNvPr>
          <p:cNvSpPr>
            <a:spLocks noGrp="1"/>
          </p:cNvSpPr>
          <p:nvPr>
            <p:ph type="title"/>
          </p:nvPr>
        </p:nvSpPr>
        <p:spPr>
          <a:xfrm>
            <a:off x="677334" y="609600"/>
            <a:ext cx="8596668" cy="1320800"/>
          </a:xfrm>
        </p:spPr>
        <p:txBody>
          <a:bodyPr/>
          <a:lstStyle/>
          <a:p>
            <a:r>
              <a:rPr lang="en-US" dirty="0"/>
              <a:t>2022 (only 6 Indonesian reviews</a:t>
            </a:r>
            <a:br>
              <a:rPr lang="en-US" dirty="0"/>
            </a:br>
            <a:r>
              <a:rPr lang="en-US" dirty="0"/>
              <a:t>from Google with 72 words)</a:t>
            </a:r>
            <a:endParaRPr lang="en-SG" dirty="0"/>
          </a:p>
        </p:txBody>
      </p:sp>
      <p:pic>
        <p:nvPicPr>
          <p:cNvPr id="4" name="Content Placeholder 3">
            <a:extLst>
              <a:ext uri="{FF2B5EF4-FFF2-40B4-BE49-F238E27FC236}">
                <a16:creationId xmlns:a16="http://schemas.microsoft.com/office/drawing/2014/main" id="{479A039E-139C-8E3F-1230-F979C002BCF2}"/>
              </a:ext>
            </a:extLst>
          </p:cNvPr>
          <p:cNvPicPr>
            <a:picLocks noGrp="1" noChangeAspect="1"/>
          </p:cNvPicPr>
          <p:nvPr>
            <p:ph idx="1"/>
          </p:nvPr>
        </p:nvPicPr>
        <p:blipFill>
          <a:blip r:embed="rId3"/>
          <a:stretch>
            <a:fillRect/>
          </a:stretch>
        </p:blipFill>
        <p:spPr>
          <a:xfrm>
            <a:off x="677334" y="2565918"/>
            <a:ext cx="11153882" cy="2647897"/>
          </a:xfrm>
          <a:prstGeom prst="rect">
            <a:avLst/>
          </a:prstGeom>
        </p:spPr>
      </p:pic>
    </p:spTree>
    <p:extLst>
      <p:ext uri="{BB962C8B-B14F-4D97-AF65-F5344CB8AC3E}">
        <p14:creationId xmlns:p14="http://schemas.microsoft.com/office/powerpoint/2010/main" val="574620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528C-0E10-FA65-EF68-440042A8416D}"/>
              </a:ext>
            </a:extLst>
          </p:cNvPr>
          <p:cNvSpPr>
            <a:spLocks noGrp="1"/>
          </p:cNvSpPr>
          <p:nvPr>
            <p:ph type="title"/>
          </p:nvPr>
        </p:nvSpPr>
        <p:spPr/>
        <p:txBody>
          <a:bodyPr/>
          <a:lstStyle/>
          <a:p>
            <a:r>
              <a:rPr lang="en-US"/>
              <a:t>Instagram</a:t>
            </a:r>
            <a:endParaRPr lang="en-US" dirty="0"/>
          </a:p>
        </p:txBody>
      </p:sp>
      <p:pic>
        <p:nvPicPr>
          <p:cNvPr id="4" name="Picture 3" descr="Graphical user interface, application&#10;&#10;Description automatically generated">
            <a:extLst>
              <a:ext uri="{FF2B5EF4-FFF2-40B4-BE49-F238E27FC236}">
                <a16:creationId xmlns:a16="http://schemas.microsoft.com/office/drawing/2014/main" id="{CC18689A-FE07-DF48-15E9-26E3A7CA4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134" y="1621069"/>
            <a:ext cx="3323166" cy="3615862"/>
          </a:xfrm>
          <a:prstGeom prst="rect">
            <a:avLst/>
          </a:prstGeom>
        </p:spPr>
      </p:pic>
      <p:pic>
        <p:nvPicPr>
          <p:cNvPr id="6" name="Picture 5" descr="Graphical user interface, website&#10;&#10;Description automatically generated">
            <a:extLst>
              <a:ext uri="{FF2B5EF4-FFF2-40B4-BE49-F238E27FC236}">
                <a16:creationId xmlns:a16="http://schemas.microsoft.com/office/drawing/2014/main" id="{0E7354C2-9EE9-E134-E278-A6A5EAE32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7790" y="1193800"/>
            <a:ext cx="2216787" cy="4927600"/>
          </a:xfrm>
          <a:prstGeom prst="rect">
            <a:avLst/>
          </a:prstGeom>
        </p:spPr>
      </p:pic>
    </p:spTree>
    <p:extLst>
      <p:ext uri="{BB962C8B-B14F-4D97-AF65-F5344CB8AC3E}">
        <p14:creationId xmlns:p14="http://schemas.microsoft.com/office/powerpoint/2010/main" val="11421985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6C5ED-98E4-BD38-3687-245236406DF2}"/>
              </a:ext>
            </a:extLst>
          </p:cNvPr>
          <p:cNvSpPr>
            <a:spLocks noGrp="1"/>
          </p:cNvSpPr>
          <p:nvPr>
            <p:ph type="title"/>
          </p:nvPr>
        </p:nvSpPr>
        <p:spPr>
          <a:xfrm>
            <a:off x="677334" y="609600"/>
            <a:ext cx="8596668" cy="1320800"/>
          </a:xfrm>
        </p:spPr>
        <p:txBody>
          <a:bodyPr/>
          <a:lstStyle/>
          <a:p>
            <a:r>
              <a:rPr lang="en-US" dirty="0"/>
              <a:t>2021 (word clouds translated from Indonesian to English for understanding)</a:t>
            </a:r>
            <a:endParaRPr lang="en-SG" dirty="0"/>
          </a:p>
        </p:txBody>
      </p:sp>
      <p:pic>
        <p:nvPicPr>
          <p:cNvPr id="4" name="Content Placeholder 3" descr="Text&#10;&#10;Description automatically generated">
            <a:extLst>
              <a:ext uri="{FF2B5EF4-FFF2-40B4-BE49-F238E27FC236}">
                <a16:creationId xmlns:a16="http://schemas.microsoft.com/office/drawing/2014/main" id="{CCEB2E23-BD3E-F1DF-97F1-34D17F4D5167}"/>
              </a:ext>
            </a:extLst>
          </p:cNvPr>
          <p:cNvPicPr>
            <a:picLocks noGrp="1" noChangeAspect="1"/>
          </p:cNvPicPr>
          <p:nvPr>
            <p:ph idx="1"/>
          </p:nvPr>
        </p:nvPicPr>
        <p:blipFill rotWithShape="1">
          <a:blip r:embed="rId3"/>
          <a:srcRect l="3791" t="9090"/>
          <a:stretch/>
        </p:blipFill>
        <p:spPr bwMode="auto">
          <a:xfrm>
            <a:off x="677333" y="2125664"/>
            <a:ext cx="8037459" cy="38419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366477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AA63C-F957-4D2D-C412-26487B681F82}"/>
              </a:ext>
            </a:extLst>
          </p:cNvPr>
          <p:cNvSpPr>
            <a:spLocks noGrp="1"/>
          </p:cNvSpPr>
          <p:nvPr>
            <p:ph type="title"/>
          </p:nvPr>
        </p:nvSpPr>
        <p:spPr>
          <a:xfrm>
            <a:off x="677334" y="609600"/>
            <a:ext cx="8596668" cy="1320800"/>
          </a:xfrm>
        </p:spPr>
        <p:txBody>
          <a:bodyPr/>
          <a:lstStyle/>
          <a:p>
            <a:r>
              <a:rPr lang="en-US" dirty="0"/>
              <a:t>2020 (Covid19 restrictions</a:t>
            </a:r>
            <a:br>
              <a:rPr lang="en-US" dirty="0"/>
            </a:br>
            <a:r>
              <a:rPr lang="en-US" dirty="0"/>
              <a:t>started in April)</a:t>
            </a:r>
            <a:endParaRPr lang="en-SG" dirty="0"/>
          </a:p>
        </p:txBody>
      </p:sp>
      <p:pic>
        <p:nvPicPr>
          <p:cNvPr id="4" name="Content Placeholder 3" descr="Text&#10;&#10;Description automatically generated">
            <a:hlinkClick r:id="rId3"/>
            <a:extLst>
              <a:ext uri="{FF2B5EF4-FFF2-40B4-BE49-F238E27FC236}">
                <a16:creationId xmlns:a16="http://schemas.microsoft.com/office/drawing/2014/main" id="{E7AFD194-3E56-EBEF-2367-3D45E908974B}"/>
              </a:ext>
            </a:extLst>
          </p:cNvPr>
          <p:cNvPicPr>
            <a:picLocks noGrp="1" noChangeAspect="1"/>
          </p:cNvPicPr>
          <p:nvPr>
            <p:ph idx="1"/>
          </p:nvPr>
        </p:nvPicPr>
        <p:blipFill rotWithShape="1">
          <a:blip r:embed="rId4"/>
          <a:srcRect l="2492" t="5676"/>
          <a:stretch/>
        </p:blipFill>
        <p:spPr bwMode="auto">
          <a:xfrm>
            <a:off x="677334" y="1852403"/>
            <a:ext cx="7654903" cy="43959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231273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800F-D3AF-E378-BB6A-D331CFB9C629}"/>
              </a:ext>
            </a:extLst>
          </p:cNvPr>
          <p:cNvSpPr>
            <a:spLocks noGrp="1"/>
          </p:cNvSpPr>
          <p:nvPr>
            <p:ph type="title"/>
          </p:nvPr>
        </p:nvSpPr>
        <p:spPr>
          <a:xfrm>
            <a:off x="677334" y="609600"/>
            <a:ext cx="8596668" cy="1320800"/>
          </a:xfrm>
        </p:spPr>
        <p:txBody>
          <a:bodyPr/>
          <a:lstStyle/>
          <a:p>
            <a:r>
              <a:rPr lang="en-US" dirty="0"/>
              <a:t>2019 (Pre-Covid / normal tourism data)</a:t>
            </a:r>
            <a:endParaRPr lang="en-SG" dirty="0"/>
          </a:p>
        </p:txBody>
      </p:sp>
      <p:pic>
        <p:nvPicPr>
          <p:cNvPr id="4" name="Content Placeholder 3" descr="A picture containing calendar&#10;&#10;Description automatically generated">
            <a:extLst>
              <a:ext uri="{FF2B5EF4-FFF2-40B4-BE49-F238E27FC236}">
                <a16:creationId xmlns:a16="http://schemas.microsoft.com/office/drawing/2014/main" id="{6AD7CCF6-743D-E217-4D02-DE07AC23744B}"/>
              </a:ext>
            </a:extLst>
          </p:cNvPr>
          <p:cNvPicPr>
            <a:picLocks noGrp="1" noChangeAspect="1"/>
          </p:cNvPicPr>
          <p:nvPr>
            <p:ph idx="1"/>
          </p:nvPr>
        </p:nvPicPr>
        <p:blipFill>
          <a:blip r:embed="rId3"/>
          <a:stretch>
            <a:fillRect/>
          </a:stretch>
        </p:blipFill>
        <p:spPr>
          <a:xfrm>
            <a:off x="677333" y="1463949"/>
            <a:ext cx="7962814" cy="4578077"/>
          </a:xfrm>
          <a:prstGeom prst="rect">
            <a:avLst/>
          </a:prstGeom>
        </p:spPr>
      </p:pic>
    </p:spTree>
    <p:extLst>
      <p:ext uri="{BB962C8B-B14F-4D97-AF65-F5344CB8AC3E}">
        <p14:creationId xmlns:p14="http://schemas.microsoft.com/office/powerpoint/2010/main" val="27810197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800F-D3AF-E378-BB6A-D331CFB9C629}"/>
              </a:ext>
            </a:extLst>
          </p:cNvPr>
          <p:cNvSpPr>
            <a:spLocks noGrp="1"/>
          </p:cNvSpPr>
          <p:nvPr>
            <p:ph type="title"/>
          </p:nvPr>
        </p:nvSpPr>
        <p:spPr>
          <a:xfrm>
            <a:off x="677334" y="609600"/>
            <a:ext cx="8596668" cy="1320800"/>
          </a:xfrm>
        </p:spPr>
        <p:txBody>
          <a:bodyPr/>
          <a:lstStyle/>
          <a:p>
            <a:r>
              <a:rPr lang="en-US" dirty="0"/>
              <a:t>2018</a:t>
            </a:r>
            <a:endParaRPr lang="en-SG" dirty="0"/>
          </a:p>
        </p:txBody>
      </p:sp>
      <p:pic>
        <p:nvPicPr>
          <p:cNvPr id="4" name="Content Placeholder 3">
            <a:extLst>
              <a:ext uri="{FF2B5EF4-FFF2-40B4-BE49-F238E27FC236}">
                <a16:creationId xmlns:a16="http://schemas.microsoft.com/office/drawing/2014/main" id="{6AD7CCF6-743D-E217-4D02-DE07AC23744B}"/>
              </a:ext>
            </a:extLst>
          </p:cNvPr>
          <p:cNvPicPr>
            <a:picLocks noGrp="1" noChangeAspect="1"/>
          </p:cNvPicPr>
          <p:nvPr>
            <p:ph idx="1"/>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a:off x="685727" y="1463949"/>
            <a:ext cx="7946025" cy="4578077"/>
          </a:xfrm>
          <a:prstGeom prst="rect">
            <a:avLst/>
          </a:prstGeom>
        </p:spPr>
      </p:pic>
    </p:spTree>
    <p:extLst>
      <p:ext uri="{BB962C8B-B14F-4D97-AF65-F5344CB8AC3E}">
        <p14:creationId xmlns:p14="http://schemas.microsoft.com/office/powerpoint/2010/main" val="4692816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53346-B87D-99D4-F60E-DA20B471C5B6}"/>
              </a:ext>
            </a:extLst>
          </p:cNvPr>
          <p:cNvSpPr>
            <a:spLocks noGrp="1"/>
          </p:cNvSpPr>
          <p:nvPr>
            <p:ph type="ctrTitle"/>
          </p:nvPr>
        </p:nvSpPr>
        <p:spPr/>
        <p:txBody>
          <a:bodyPr/>
          <a:lstStyle/>
          <a:p>
            <a:r>
              <a:rPr lang="en-US" dirty="0"/>
              <a:t>Sentosa F&amp;Bs</a:t>
            </a:r>
          </a:p>
        </p:txBody>
      </p:sp>
      <p:sp>
        <p:nvSpPr>
          <p:cNvPr id="3" name="Subtitle 2">
            <a:extLst>
              <a:ext uri="{FF2B5EF4-FFF2-40B4-BE49-F238E27FC236}">
                <a16:creationId xmlns:a16="http://schemas.microsoft.com/office/drawing/2014/main" id="{AF256B93-6375-E09C-14A3-73175671366B}"/>
              </a:ext>
            </a:extLst>
          </p:cNvPr>
          <p:cNvSpPr>
            <a:spLocks noGrp="1"/>
          </p:cNvSpPr>
          <p:nvPr>
            <p:ph type="subTitle" idx="1"/>
          </p:nvPr>
        </p:nvSpPr>
        <p:spPr/>
        <p:txBody>
          <a:bodyPr/>
          <a:lstStyle/>
          <a:p>
            <a:r>
              <a:rPr lang="en-US" dirty="0"/>
              <a:t>Bahasa Indonesian 2018 – May 2022</a:t>
            </a:r>
          </a:p>
        </p:txBody>
      </p:sp>
    </p:spTree>
    <p:extLst>
      <p:ext uri="{BB962C8B-B14F-4D97-AF65-F5344CB8AC3E}">
        <p14:creationId xmlns:p14="http://schemas.microsoft.com/office/powerpoint/2010/main" val="13496819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BFC19-204F-A1E8-CD5C-3027CED3BD15}"/>
              </a:ext>
            </a:extLst>
          </p:cNvPr>
          <p:cNvSpPr>
            <a:spLocks noGrp="1"/>
          </p:cNvSpPr>
          <p:nvPr>
            <p:ph type="title"/>
          </p:nvPr>
        </p:nvSpPr>
        <p:spPr>
          <a:xfrm>
            <a:off x="677334" y="609599"/>
            <a:ext cx="8596668" cy="2105609"/>
          </a:xfrm>
        </p:spPr>
        <p:txBody>
          <a:bodyPr>
            <a:normAutofit/>
          </a:bodyPr>
          <a:lstStyle/>
          <a:p>
            <a:r>
              <a:rPr lang="en-US" b="1" dirty="0"/>
              <a:t>39</a:t>
            </a:r>
            <a:r>
              <a:rPr lang="en-US" dirty="0"/>
              <a:t> F&amp;B listings with reviews originally in Bahasa Indonesian (out of 102 listed Dining available online) SDC full list 117</a:t>
            </a:r>
            <a:endParaRPr lang="en-SG" dirty="0"/>
          </a:p>
        </p:txBody>
      </p:sp>
      <p:pic>
        <p:nvPicPr>
          <p:cNvPr id="11" name="Content Placeholder 10">
            <a:extLst>
              <a:ext uri="{FF2B5EF4-FFF2-40B4-BE49-F238E27FC236}">
                <a16:creationId xmlns:a16="http://schemas.microsoft.com/office/drawing/2014/main" id="{9602C4F6-1A47-6D4C-A62B-101D8D1673CE}"/>
              </a:ext>
            </a:extLst>
          </p:cNvPr>
          <p:cNvPicPr>
            <a:picLocks noGrp="1" noChangeAspect="1"/>
          </p:cNvPicPr>
          <p:nvPr>
            <p:ph idx="1"/>
          </p:nvPr>
        </p:nvPicPr>
        <p:blipFill rotWithShape="1">
          <a:blip r:embed="rId3"/>
          <a:srcRect t="6765" r="9254"/>
          <a:stretch/>
        </p:blipFill>
        <p:spPr>
          <a:xfrm>
            <a:off x="2128914" y="2276670"/>
            <a:ext cx="5693508" cy="4742978"/>
          </a:xfrm>
        </p:spPr>
      </p:pic>
    </p:spTree>
    <p:extLst>
      <p:ext uri="{BB962C8B-B14F-4D97-AF65-F5344CB8AC3E}">
        <p14:creationId xmlns:p14="http://schemas.microsoft.com/office/powerpoint/2010/main" val="25761500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078A6-E32C-1860-81C2-0C0AE7C0E26C}"/>
              </a:ext>
            </a:extLst>
          </p:cNvPr>
          <p:cNvSpPr>
            <a:spLocks noGrp="1"/>
          </p:cNvSpPr>
          <p:nvPr>
            <p:ph type="title"/>
          </p:nvPr>
        </p:nvSpPr>
        <p:spPr>
          <a:xfrm>
            <a:off x="677334" y="609599"/>
            <a:ext cx="8596668" cy="1918997"/>
          </a:xfrm>
        </p:spPr>
        <p:txBody>
          <a:bodyPr>
            <a:normAutofit/>
          </a:bodyPr>
          <a:lstStyle/>
          <a:p>
            <a:r>
              <a:rPr lang="en-US" dirty="0"/>
              <a:t>&gt;60% Sentosa Dining Indonesian Reviews 2018-May 2022 lands in the ‘Family’ zones with ‘Entertainment / Fun’</a:t>
            </a:r>
            <a:endParaRPr lang="en-SG" dirty="0"/>
          </a:p>
        </p:txBody>
      </p:sp>
      <p:pic>
        <p:nvPicPr>
          <p:cNvPr id="4" name="Content Placeholder 3" descr="Map&#10;&#10;Description automatically generated">
            <a:extLst>
              <a:ext uri="{FF2B5EF4-FFF2-40B4-BE49-F238E27FC236}">
                <a16:creationId xmlns:a16="http://schemas.microsoft.com/office/drawing/2014/main" id="{5D3A37EE-3A5D-D45D-BC0C-7BAD0AB899D0}"/>
              </a:ext>
            </a:extLst>
          </p:cNvPr>
          <p:cNvPicPr>
            <a:picLocks noGrp="1" noChangeAspect="1"/>
          </p:cNvPicPr>
          <p:nvPr>
            <p:ph idx="1"/>
          </p:nvPr>
        </p:nvPicPr>
        <p:blipFill rotWithShape="1">
          <a:blip r:embed="rId3"/>
          <a:srcRect l="4934" t="13334" r="6838" b="1"/>
          <a:stretch/>
        </p:blipFill>
        <p:spPr bwMode="auto">
          <a:xfrm>
            <a:off x="1436005" y="2267339"/>
            <a:ext cx="7079326" cy="3981062"/>
          </a:xfrm>
          <a:prstGeom prst="rect">
            <a:avLst/>
          </a:prstGeom>
          <a:ln>
            <a:noFill/>
          </a:ln>
          <a:extLst>
            <a:ext uri="{53640926-AAD7-44D8-BBD7-CCE9431645EC}">
              <a14:shadowObscured xmlns:a14="http://schemas.microsoft.com/office/drawing/2010/main"/>
            </a:ext>
          </a:extLst>
        </p:spPr>
      </p:pic>
      <p:sp>
        <p:nvSpPr>
          <p:cNvPr id="5" name="Title 1">
            <a:extLst>
              <a:ext uri="{FF2B5EF4-FFF2-40B4-BE49-F238E27FC236}">
                <a16:creationId xmlns:a16="http://schemas.microsoft.com/office/drawing/2014/main" id="{D3161B76-BF2E-4596-D659-8C5209DD5E9B}"/>
              </a:ext>
            </a:extLst>
          </p:cNvPr>
          <p:cNvSpPr txBox="1">
            <a:spLocks/>
          </p:cNvSpPr>
          <p:nvPr/>
        </p:nvSpPr>
        <p:spPr>
          <a:xfrm>
            <a:off x="1436005" y="5844074"/>
            <a:ext cx="3023809" cy="4043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00" dirty="0">
                <a:solidFill>
                  <a:schemeClr val="bg1"/>
                </a:solidFill>
                <a:hlinkClick r:id="rId4">
                  <a:extLst>
                    <a:ext uri="{A12FA001-AC4F-418D-AE19-62706E023703}">
                      <ahyp:hlinkClr xmlns:ahyp="http://schemas.microsoft.com/office/drawing/2018/hyperlinkcolor" val="tx"/>
                    </a:ext>
                  </a:extLst>
                </a:hlinkClick>
              </a:rPr>
              <a:t>https://goo.gl/maps/w5eni27F9ToJof5N9</a:t>
            </a:r>
            <a:r>
              <a:rPr lang="en-US" sz="1200" dirty="0">
                <a:solidFill>
                  <a:schemeClr val="bg1"/>
                </a:solidFill>
              </a:rPr>
              <a:t> </a:t>
            </a:r>
            <a:endParaRPr lang="en-SG" sz="1200" dirty="0">
              <a:solidFill>
                <a:schemeClr val="bg1"/>
              </a:solidFill>
            </a:endParaRPr>
          </a:p>
        </p:txBody>
      </p:sp>
      <p:sp>
        <p:nvSpPr>
          <p:cNvPr id="6" name="Heart 5">
            <a:extLst>
              <a:ext uri="{FF2B5EF4-FFF2-40B4-BE49-F238E27FC236}">
                <a16:creationId xmlns:a16="http://schemas.microsoft.com/office/drawing/2014/main" id="{ED2412C1-B02C-6950-424E-C04081721B67}"/>
              </a:ext>
            </a:extLst>
          </p:cNvPr>
          <p:cNvSpPr/>
          <p:nvPr/>
        </p:nvSpPr>
        <p:spPr>
          <a:xfrm>
            <a:off x="3371850" y="2606221"/>
            <a:ext cx="571500" cy="571500"/>
          </a:xfrm>
          <a:prstGeom prst="hear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
        <p:nvSpPr>
          <p:cNvPr id="7" name="Heart 6">
            <a:extLst>
              <a:ext uri="{FF2B5EF4-FFF2-40B4-BE49-F238E27FC236}">
                <a16:creationId xmlns:a16="http://schemas.microsoft.com/office/drawing/2014/main" id="{7E8B05C2-8999-F279-8A59-3D730F79F10E}"/>
              </a:ext>
            </a:extLst>
          </p:cNvPr>
          <p:cNvSpPr/>
          <p:nvPr/>
        </p:nvSpPr>
        <p:spPr>
          <a:xfrm>
            <a:off x="3197679" y="3553019"/>
            <a:ext cx="571500" cy="571500"/>
          </a:xfrm>
          <a:prstGeom prst="hear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
        <p:nvSpPr>
          <p:cNvPr id="8" name="Heart 7">
            <a:extLst>
              <a:ext uri="{FF2B5EF4-FFF2-40B4-BE49-F238E27FC236}">
                <a16:creationId xmlns:a16="http://schemas.microsoft.com/office/drawing/2014/main" id="{F3112766-8820-E117-7642-CFAD22494057}"/>
              </a:ext>
            </a:extLst>
          </p:cNvPr>
          <p:cNvSpPr/>
          <p:nvPr/>
        </p:nvSpPr>
        <p:spPr>
          <a:xfrm>
            <a:off x="3979635" y="2642506"/>
            <a:ext cx="571500" cy="571500"/>
          </a:xfrm>
          <a:prstGeom prst="hear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Tree>
    <p:extLst>
      <p:ext uri="{BB962C8B-B14F-4D97-AF65-F5344CB8AC3E}">
        <p14:creationId xmlns:p14="http://schemas.microsoft.com/office/powerpoint/2010/main" val="8889606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5E6E6BF-A7E8-69C1-333F-1F134C2EDBAC}"/>
              </a:ext>
            </a:extLst>
          </p:cNvPr>
          <p:cNvGraphicFramePr>
            <a:graphicFrameLocks noGrp="1"/>
          </p:cNvGraphicFramePr>
          <p:nvPr>
            <p:ph idx="1"/>
          </p:nvPr>
        </p:nvGraphicFramePr>
        <p:xfrm>
          <a:off x="677334" y="609600"/>
          <a:ext cx="6287451" cy="6031696"/>
        </p:xfrm>
        <a:graphic>
          <a:graphicData uri="http://schemas.openxmlformats.org/drawingml/2006/table">
            <a:tbl>
              <a:tblPr firstRow="1" firstCol="1" bandRow="1">
                <a:tableStyleId>{5C22544A-7EE6-4342-B048-85BDC9FD1C3A}</a:tableStyleId>
              </a:tblPr>
              <a:tblGrid>
                <a:gridCol w="762821">
                  <a:extLst>
                    <a:ext uri="{9D8B030D-6E8A-4147-A177-3AD203B41FA5}">
                      <a16:colId xmlns:a16="http://schemas.microsoft.com/office/drawing/2014/main" val="1131028682"/>
                    </a:ext>
                  </a:extLst>
                </a:gridCol>
                <a:gridCol w="785046">
                  <a:extLst>
                    <a:ext uri="{9D8B030D-6E8A-4147-A177-3AD203B41FA5}">
                      <a16:colId xmlns:a16="http://schemas.microsoft.com/office/drawing/2014/main" val="217762630"/>
                    </a:ext>
                  </a:extLst>
                </a:gridCol>
                <a:gridCol w="561209">
                  <a:extLst>
                    <a:ext uri="{9D8B030D-6E8A-4147-A177-3AD203B41FA5}">
                      <a16:colId xmlns:a16="http://schemas.microsoft.com/office/drawing/2014/main" val="651305244"/>
                    </a:ext>
                  </a:extLst>
                </a:gridCol>
                <a:gridCol w="994561">
                  <a:extLst>
                    <a:ext uri="{9D8B030D-6E8A-4147-A177-3AD203B41FA5}">
                      <a16:colId xmlns:a16="http://schemas.microsoft.com/office/drawing/2014/main" val="2890860526"/>
                    </a:ext>
                  </a:extLst>
                </a:gridCol>
                <a:gridCol w="1262884">
                  <a:extLst>
                    <a:ext uri="{9D8B030D-6E8A-4147-A177-3AD203B41FA5}">
                      <a16:colId xmlns:a16="http://schemas.microsoft.com/office/drawing/2014/main" val="1737592604"/>
                    </a:ext>
                  </a:extLst>
                </a:gridCol>
                <a:gridCol w="1359721">
                  <a:extLst>
                    <a:ext uri="{9D8B030D-6E8A-4147-A177-3AD203B41FA5}">
                      <a16:colId xmlns:a16="http://schemas.microsoft.com/office/drawing/2014/main" val="650917486"/>
                    </a:ext>
                  </a:extLst>
                </a:gridCol>
                <a:gridCol w="561209">
                  <a:extLst>
                    <a:ext uri="{9D8B030D-6E8A-4147-A177-3AD203B41FA5}">
                      <a16:colId xmlns:a16="http://schemas.microsoft.com/office/drawing/2014/main" val="3252874439"/>
                    </a:ext>
                  </a:extLst>
                </a:gridCol>
              </a:tblGrid>
              <a:tr h="76107">
                <a:tc>
                  <a:txBody>
                    <a:bodyPr/>
                    <a:lstStyle/>
                    <a:p>
                      <a:pPr>
                        <a:lnSpc>
                          <a:spcPct val="107000"/>
                        </a:lnSpc>
                        <a:spcAft>
                          <a:spcPts val="800"/>
                        </a:spcAft>
                      </a:pPr>
                      <a:r>
                        <a:rPr lang="en-SG" sz="800">
                          <a:effectLst/>
                        </a:rPr>
                        <a:t>Translation</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u="sng">
                          <a:effectLst/>
                        </a:rPr>
                        <a:t>TOP WORDS</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u="sng">
                          <a:effectLst/>
                        </a:rPr>
                        <a:t>frequency</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dirty="0">
                          <a:effectLst/>
                        </a:rPr>
                        <a:t>Translation</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bigram</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frequency</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2869590926"/>
                  </a:ext>
                </a:extLst>
              </a:tr>
              <a:tr h="76107">
                <a:tc>
                  <a:txBody>
                    <a:bodyPr/>
                    <a:lstStyle/>
                    <a:p>
                      <a:pPr>
                        <a:lnSpc>
                          <a:spcPct val="107000"/>
                        </a:lnSpc>
                        <a:spcAft>
                          <a:spcPts val="800"/>
                        </a:spcAft>
                      </a:pPr>
                      <a:r>
                        <a:rPr lang="en-SG" sz="800">
                          <a:effectLst/>
                        </a:rPr>
                        <a:t>food</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makanan</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50</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dirty="0">
                          <a:effectLst/>
                        </a:rPr>
                        <a:t>Ms. Naomi</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mbak naomi</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19</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853759270"/>
                  </a:ext>
                </a:extLst>
              </a:tr>
              <a:tr h="76107">
                <a:tc>
                  <a:txBody>
                    <a:bodyPr/>
                    <a:lstStyle/>
                    <a:p>
                      <a:pPr>
                        <a:lnSpc>
                          <a:spcPct val="107000"/>
                        </a:lnSpc>
                        <a:spcAft>
                          <a:spcPts val="800"/>
                        </a:spcAft>
                      </a:pPr>
                      <a:r>
                        <a:rPr lang="en-SG" sz="800">
                          <a:effectLst/>
                        </a:rPr>
                        <a:t>no</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tidak</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37</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universal studio</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a:effectLst/>
                          <a:highlight>
                            <a:srgbClr val="FFFF00"/>
                          </a:highlight>
                        </a:rPr>
                        <a:t>universal studio</a:t>
                      </a:r>
                      <a:endParaRPr lang="en-SG" sz="9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15</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3886220703"/>
                  </a:ext>
                </a:extLst>
              </a:tr>
              <a:tr h="76107">
                <a:tc>
                  <a:txBody>
                    <a:bodyPr/>
                    <a:lstStyle/>
                    <a:p>
                      <a:pPr>
                        <a:lnSpc>
                          <a:spcPct val="107000"/>
                        </a:lnSpc>
                        <a:spcAft>
                          <a:spcPts val="800"/>
                        </a:spcAft>
                      </a:pPr>
                      <a:r>
                        <a:rPr lang="en-SG" sz="800">
                          <a:effectLst/>
                        </a:rPr>
                        <a:t>eat</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makan</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36</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food court</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a:effectLst/>
                        </a:rPr>
                        <a:t>food court</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11</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4160229731"/>
                  </a:ext>
                </a:extLst>
              </a:tr>
              <a:tr h="76107">
                <a:tc>
                  <a:txBody>
                    <a:bodyPr/>
                    <a:lstStyle/>
                    <a:p>
                      <a:pPr>
                        <a:lnSpc>
                          <a:spcPct val="107000"/>
                        </a:lnSpc>
                        <a:spcAft>
                          <a:spcPts val="800"/>
                        </a:spcAft>
                      </a:pPr>
                      <a:r>
                        <a:rPr lang="en-SG" sz="800">
                          <a:effectLst/>
                        </a:rPr>
                        <a:t>the place</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tempat</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33</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dinner</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makan</a:t>
                      </a:r>
                      <a:r>
                        <a:rPr lang="en-SG" sz="800" dirty="0">
                          <a:effectLst/>
                        </a:rPr>
                        <a:t> </a:t>
                      </a:r>
                      <a:r>
                        <a:rPr lang="en-SG" sz="800" dirty="0" err="1">
                          <a:effectLst/>
                        </a:rPr>
                        <a:t>malam</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9</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1130348731"/>
                  </a:ext>
                </a:extLst>
              </a:tr>
              <a:tr h="76107">
                <a:tc>
                  <a:txBody>
                    <a:bodyPr/>
                    <a:lstStyle/>
                    <a:p>
                      <a:pPr>
                        <a:lnSpc>
                          <a:spcPct val="107000"/>
                        </a:lnSpc>
                        <a:spcAft>
                          <a:spcPts val="800"/>
                        </a:spcAft>
                      </a:pPr>
                      <a:r>
                        <a:rPr lang="en-SG" sz="800">
                          <a:effectLst/>
                        </a:rPr>
                        <a:t>nice</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enak</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24</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food choices</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pilihan</a:t>
                      </a:r>
                      <a:r>
                        <a:rPr lang="en-SG" sz="800" dirty="0">
                          <a:effectLst/>
                        </a:rPr>
                        <a:t> </a:t>
                      </a:r>
                      <a:r>
                        <a:rPr lang="en-SG" sz="800" dirty="0" err="1">
                          <a:effectLst/>
                        </a:rPr>
                        <a:t>makanan</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8</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289723300"/>
                  </a:ext>
                </a:extLst>
              </a:tr>
              <a:tr h="76107">
                <a:tc>
                  <a:txBody>
                    <a:bodyPr/>
                    <a:lstStyle/>
                    <a:p>
                      <a:pPr>
                        <a:lnSpc>
                          <a:spcPct val="107000"/>
                        </a:lnSpc>
                        <a:spcAft>
                          <a:spcPts val="800"/>
                        </a:spcAft>
                      </a:pPr>
                      <a:r>
                        <a:rPr lang="en-SG" sz="800">
                          <a:effectLst/>
                        </a:rPr>
                        <a:t>many</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banyak</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22</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universal login</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masuk</a:t>
                      </a:r>
                      <a:r>
                        <a:rPr lang="en-SG" sz="800" dirty="0">
                          <a:effectLst/>
                        </a:rPr>
                        <a:t> universal</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6</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327199247"/>
                  </a:ext>
                </a:extLst>
              </a:tr>
              <a:tr h="76107">
                <a:tc>
                  <a:txBody>
                    <a:bodyPr/>
                    <a:lstStyle/>
                    <a:p>
                      <a:pPr>
                        <a:lnSpc>
                          <a:spcPct val="107000"/>
                        </a:lnSpc>
                        <a:spcAft>
                          <a:spcPts val="800"/>
                        </a:spcAft>
                      </a:pPr>
                      <a:r>
                        <a:rPr lang="en-SG" sz="800">
                          <a:effectLst/>
                        </a:rPr>
                        <a:t>we</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a:effectLst/>
                        </a:rPr>
                        <a:t>kami</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21</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there isn't any</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tidak</a:t>
                      </a:r>
                      <a:r>
                        <a:rPr lang="en-SG" sz="800" dirty="0">
                          <a:effectLst/>
                        </a:rPr>
                        <a:t> </a:t>
                      </a:r>
                      <a:r>
                        <a:rPr lang="en-SG" sz="800" dirty="0" err="1">
                          <a:effectLst/>
                        </a:rPr>
                        <a:t>ada</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6</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1101151580"/>
                  </a:ext>
                </a:extLst>
              </a:tr>
              <a:tr h="76107">
                <a:tc>
                  <a:txBody>
                    <a:bodyPr/>
                    <a:lstStyle/>
                    <a:p>
                      <a:pPr>
                        <a:lnSpc>
                          <a:spcPct val="107000"/>
                        </a:lnSpc>
                        <a:spcAft>
                          <a:spcPts val="800"/>
                        </a:spcAft>
                      </a:pPr>
                      <a:r>
                        <a:rPr lang="en-SG" sz="800">
                          <a:effectLst/>
                        </a:rPr>
                        <a:t>service</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pelayanan</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21</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fat rice</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a:effectLst/>
                          <a:highlight>
                            <a:srgbClr val="FFFF00"/>
                          </a:highlight>
                        </a:rPr>
                        <a:t>nasi lemak</a:t>
                      </a:r>
                      <a:endParaRPr lang="en-SG" sz="9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5</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2828449620"/>
                  </a:ext>
                </a:extLst>
              </a:tr>
              <a:tr h="76107">
                <a:tc>
                  <a:txBody>
                    <a:bodyPr/>
                    <a:lstStyle/>
                    <a:p>
                      <a:pPr>
                        <a:lnSpc>
                          <a:spcPct val="107000"/>
                        </a:lnSpc>
                        <a:spcAft>
                          <a:spcPts val="800"/>
                        </a:spcAft>
                      </a:pPr>
                      <a:r>
                        <a:rPr lang="en-SG" sz="800">
                          <a:effectLst/>
                        </a:rPr>
                        <a:t>miss</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mbak</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20</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naomi wu</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naomi</a:t>
                      </a:r>
                      <a:r>
                        <a:rPr lang="en-SG" sz="800" dirty="0">
                          <a:effectLst/>
                        </a:rPr>
                        <a:t> </a:t>
                      </a:r>
                      <a:r>
                        <a:rPr lang="en-SG" sz="800" dirty="0" err="1">
                          <a:effectLst/>
                        </a:rPr>
                        <a:t>wu</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5</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3225635729"/>
                  </a:ext>
                </a:extLst>
              </a:tr>
              <a:tr h="76107">
                <a:tc>
                  <a:txBody>
                    <a:bodyPr/>
                    <a:lstStyle/>
                    <a:p>
                      <a:pPr>
                        <a:lnSpc>
                          <a:spcPct val="107000"/>
                        </a:lnSpc>
                        <a:spcAft>
                          <a:spcPts val="800"/>
                        </a:spcAft>
                      </a:pPr>
                      <a:r>
                        <a:rPr lang="en-SG" sz="800">
                          <a:effectLst/>
                        </a:rPr>
                        <a:t>price</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harga</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19</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dirty="0">
                          <a:effectLst/>
                          <a:highlight>
                            <a:srgbClr val="FFFF00"/>
                          </a:highlight>
                        </a:rPr>
                        <a:t>a bit expensive</a:t>
                      </a:r>
                      <a:endParaRPr lang="en-SG" sz="9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agak</a:t>
                      </a:r>
                      <a:r>
                        <a:rPr lang="en-SG" sz="800" dirty="0">
                          <a:effectLst/>
                        </a:rPr>
                        <a:t> mahal</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4</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596114196"/>
                  </a:ext>
                </a:extLst>
              </a:tr>
              <a:tr h="76107">
                <a:tc>
                  <a:txBody>
                    <a:bodyPr/>
                    <a:lstStyle/>
                    <a:p>
                      <a:pPr>
                        <a:lnSpc>
                          <a:spcPct val="107000"/>
                        </a:lnSpc>
                        <a:spcAft>
                          <a:spcPts val="800"/>
                        </a:spcAft>
                      </a:pPr>
                      <a:r>
                        <a:rPr lang="en-SG" sz="800">
                          <a:effectLst/>
                        </a:rPr>
                        <a:t>naomi</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naomi</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19</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peanut porridge</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bubur kacang</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4</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1899650516"/>
                  </a:ext>
                </a:extLst>
              </a:tr>
              <a:tr h="76107">
                <a:tc>
                  <a:txBody>
                    <a:bodyPr/>
                    <a:lstStyle/>
                    <a:p>
                      <a:pPr>
                        <a:lnSpc>
                          <a:spcPct val="107000"/>
                        </a:lnSpc>
                        <a:spcAft>
                          <a:spcPts val="800"/>
                        </a:spcAft>
                      </a:pPr>
                      <a:r>
                        <a:rPr lang="en-SG" sz="800">
                          <a:effectLst/>
                        </a:rPr>
                        <a:t>pass</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berlalu</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18</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green beans</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kacang ijo</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4</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4271781864"/>
                  </a:ext>
                </a:extLst>
              </a:tr>
              <a:tr h="76107">
                <a:tc>
                  <a:txBody>
                    <a:bodyPr/>
                    <a:lstStyle/>
                    <a:p>
                      <a:pPr>
                        <a:lnSpc>
                          <a:spcPct val="107000"/>
                        </a:lnSpc>
                        <a:spcAft>
                          <a:spcPts val="800"/>
                        </a:spcAft>
                      </a:pPr>
                      <a:r>
                        <a:rPr lang="en-SG" sz="800">
                          <a:effectLst/>
                        </a:rPr>
                        <a:t>choice</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pilihan</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17</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high ice</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es teler</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4</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975639506"/>
                  </a:ext>
                </a:extLst>
              </a:tr>
              <a:tr h="76107">
                <a:tc>
                  <a:txBody>
                    <a:bodyPr/>
                    <a:lstStyle/>
                    <a:p>
                      <a:pPr>
                        <a:lnSpc>
                          <a:spcPct val="107000"/>
                        </a:lnSpc>
                        <a:spcAft>
                          <a:spcPts val="800"/>
                        </a:spcAft>
                      </a:pPr>
                      <a:r>
                        <a:rPr lang="en-SG" sz="800">
                          <a:effectLst/>
                        </a:rPr>
                        <a:t>the restaurant</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restorannya</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17</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dirty="0">
                          <a:effectLst/>
                          <a:highlight>
                            <a:srgbClr val="FFFF00"/>
                          </a:highlight>
                        </a:rPr>
                        <a:t>fast service</a:t>
                      </a:r>
                      <a:endParaRPr lang="en-SG" sz="9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pelayanan</a:t>
                      </a:r>
                      <a:r>
                        <a:rPr lang="en-SG" sz="800" dirty="0">
                          <a:effectLst/>
                        </a:rPr>
                        <a:t> </a:t>
                      </a:r>
                      <a:r>
                        <a:rPr lang="en-SG" sz="800" dirty="0" err="1">
                          <a:effectLst/>
                        </a:rPr>
                        <a:t>cepat</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4</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3428684779"/>
                  </a:ext>
                </a:extLst>
              </a:tr>
              <a:tr h="76107">
                <a:tc>
                  <a:txBody>
                    <a:bodyPr/>
                    <a:lstStyle/>
                    <a:p>
                      <a:pPr>
                        <a:lnSpc>
                          <a:spcPct val="107000"/>
                        </a:lnSpc>
                        <a:spcAft>
                          <a:spcPts val="800"/>
                        </a:spcAft>
                      </a:pPr>
                      <a:r>
                        <a:rPr lang="en-SG" sz="800">
                          <a:effectLst/>
                        </a:rPr>
                        <a:t>rice</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a:effectLst/>
                        </a:rPr>
                        <a:t>nasi</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16</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lots of choices</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banyak pilihan</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4</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568053087"/>
                  </a:ext>
                </a:extLst>
              </a:tr>
              <a:tr h="76107">
                <a:tc>
                  <a:txBody>
                    <a:bodyPr/>
                    <a:lstStyle/>
                    <a:p>
                      <a:pPr>
                        <a:lnSpc>
                          <a:spcPct val="107000"/>
                        </a:lnSpc>
                        <a:spcAft>
                          <a:spcPts val="800"/>
                        </a:spcAft>
                      </a:pPr>
                      <a:r>
                        <a:rPr lang="en-SG" sz="800" dirty="0">
                          <a:effectLst/>
                        </a:rPr>
                        <a:t>but</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tapi</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16</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sentosa island</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pulau sentosa</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4</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4168365762"/>
                  </a:ext>
                </a:extLst>
              </a:tr>
              <a:tr h="76107">
                <a:tc>
                  <a:txBody>
                    <a:bodyPr/>
                    <a:lstStyle/>
                    <a:p>
                      <a:pPr>
                        <a:lnSpc>
                          <a:spcPct val="107000"/>
                        </a:lnSpc>
                        <a:spcAft>
                          <a:spcPts val="800"/>
                        </a:spcAft>
                      </a:pPr>
                      <a:r>
                        <a:rPr lang="en-SG" sz="800">
                          <a:effectLst/>
                        </a:rPr>
                        <a:t>studio</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a:effectLst/>
                        </a:rPr>
                        <a:t>studio</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15</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Indonesian people</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orang indonesia</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4</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556744488"/>
                  </a:ext>
                </a:extLst>
              </a:tr>
              <a:tr h="76107">
                <a:tc>
                  <a:txBody>
                    <a:bodyPr/>
                    <a:lstStyle/>
                    <a:p>
                      <a:pPr>
                        <a:lnSpc>
                          <a:spcPct val="107000"/>
                        </a:lnSpc>
                        <a:spcAft>
                          <a:spcPts val="800"/>
                        </a:spcAft>
                      </a:pPr>
                      <a:r>
                        <a:rPr lang="en-SG" sz="800">
                          <a:effectLst/>
                        </a:rPr>
                        <a:t>universal</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a:effectLst/>
                        </a:rPr>
                        <a:t>universal</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15</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dirty="0">
                          <a:effectLst/>
                          <a:highlight>
                            <a:srgbClr val="FFFF00"/>
                          </a:highlight>
                        </a:rPr>
                        <a:t>the ice cream</a:t>
                      </a:r>
                      <a:endParaRPr lang="en-SG" sz="9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es krimnya</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3</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2293034584"/>
                  </a:ext>
                </a:extLst>
              </a:tr>
              <a:tr h="76107">
                <a:tc>
                  <a:txBody>
                    <a:bodyPr/>
                    <a:lstStyle/>
                    <a:p>
                      <a:pPr>
                        <a:lnSpc>
                          <a:spcPct val="107000"/>
                        </a:lnSpc>
                        <a:spcAft>
                          <a:spcPts val="800"/>
                        </a:spcAft>
                      </a:pPr>
                      <a:r>
                        <a:rPr lang="en-SG" sz="800">
                          <a:effectLst/>
                        </a:rPr>
                        <a:t>come</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datang</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14</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prata bread</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roti prata</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3</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3679190296"/>
                  </a:ext>
                </a:extLst>
              </a:tr>
              <a:tr h="76107">
                <a:tc>
                  <a:txBody>
                    <a:bodyPr/>
                    <a:lstStyle/>
                    <a:p>
                      <a:pPr>
                        <a:lnSpc>
                          <a:spcPct val="107000"/>
                        </a:lnSpc>
                        <a:spcAft>
                          <a:spcPts val="800"/>
                        </a:spcAft>
                      </a:pPr>
                      <a:r>
                        <a:rPr lang="en-SG" sz="800">
                          <a:effectLst/>
                        </a:rPr>
                        <a:t>because</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karena</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14</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not friendly</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tidak ramah</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3</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402593401"/>
                  </a:ext>
                </a:extLst>
              </a:tr>
              <a:tr h="76107">
                <a:tc>
                  <a:txBody>
                    <a:bodyPr/>
                    <a:lstStyle/>
                    <a:p>
                      <a:pPr>
                        <a:lnSpc>
                          <a:spcPct val="107000"/>
                        </a:lnSpc>
                        <a:spcAft>
                          <a:spcPts val="800"/>
                        </a:spcAft>
                      </a:pPr>
                      <a:r>
                        <a:rPr lang="en-SG" sz="800">
                          <a:effectLst/>
                        </a:rPr>
                        <a:t>like</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seperti</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14</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pPr>
                      <a:endParaRPr lang="en-SG" sz="90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pPr>
                      <a:endParaRPr lang="en-SG" sz="90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extLst>
                  <a:ext uri="{0D108BD9-81ED-4DB2-BD59-A6C34878D82A}">
                    <a16:rowId xmlns:a16="http://schemas.microsoft.com/office/drawing/2014/main" val="3098951207"/>
                  </a:ext>
                </a:extLst>
              </a:tr>
              <a:tr h="76107">
                <a:tc>
                  <a:txBody>
                    <a:bodyPr/>
                    <a:lstStyle/>
                    <a:p>
                      <a:pPr>
                        <a:lnSpc>
                          <a:spcPct val="107000"/>
                        </a:lnSpc>
                        <a:spcAft>
                          <a:spcPts val="800"/>
                        </a:spcAft>
                      </a:pPr>
                      <a:r>
                        <a:rPr lang="en-SG" sz="800">
                          <a:effectLst/>
                        </a:rPr>
                        <a:t>reasonable</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lumayan</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13</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dirty="0">
                          <a:solidFill>
                            <a:schemeClr val="bg1"/>
                          </a:solidFill>
                          <a:effectLst/>
                        </a:rPr>
                        <a:t>Translation</a:t>
                      </a:r>
                      <a:endParaRPr lang="en-SG"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solidFill>
                      <a:schemeClr val="accent1"/>
                    </a:solidFill>
                  </a:tcPr>
                </a:tc>
                <a:tc>
                  <a:txBody>
                    <a:bodyPr/>
                    <a:lstStyle/>
                    <a:p>
                      <a:pPr>
                        <a:lnSpc>
                          <a:spcPct val="107000"/>
                        </a:lnSpc>
                        <a:spcAft>
                          <a:spcPts val="800"/>
                        </a:spcAft>
                      </a:pPr>
                      <a:r>
                        <a:rPr lang="en-SG" sz="800" dirty="0">
                          <a:solidFill>
                            <a:schemeClr val="bg1"/>
                          </a:solidFill>
                          <a:effectLst/>
                        </a:rPr>
                        <a:t>trigram</a:t>
                      </a:r>
                      <a:endParaRPr lang="en-SG"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solidFill>
                      <a:schemeClr val="accent1"/>
                    </a:solidFill>
                  </a:tcPr>
                </a:tc>
                <a:tc>
                  <a:txBody>
                    <a:bodyPr/>
                    <a:lstStyle/>
                    <a:p>
                      <a:pPr>
                        <a:lnSpc>
                          <a:spcPct val="107000"/>
                        </a:lnSpc>
                        <a:spcAft>
                          <a:spcPts val="800"/>
                        </a:spcAft>
                      </a:pPr>
                      <a:r>
                        <a:rPr lang="en-SG" sz="800" dirty="0">
                          <a:solidFill>
                            <a:schemeClr val="bg1"/>
                          </a:solidFill>
                          <a:effectLst/>
                        </a:rPr>
                        <a:t>frequency</a:t>
                      </a:r>
                      <a:endParaRPr lang="en-SG"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solidFill>
                      <a:schemeClr val="accent1"/>
                    </a:solidFill>
                  </a:tcPr>
                </a:tc>
                <a:extLst>
                  <a:ext uri="{0D108BD9-81ED-4DB2-BD59-A6C34878D82A}">
                    <a16:rowId xmlns:a16="http://schemas.microsoft.com/office/drawing/2014/main" val="4149664908"/>
                  </a:ext>
                </a:extLst>
              </a:tr>
              <a:tr h="76107">
                <a:tc>
                  <a:txBody>
                    <a:bodyPr/>
                    <a:lstStyle/>
                    <a:p>
                      <a:pPr>
                        <a:lnSpc>
                          <a:spcPct val="107000"/>
                        </a:lnSpc>
                        <a:spcAft>
                          <a:spcPts val="800"/>
                        </a:spcAft>
                      </a:pPr>
                      <a:r>
                        <a:rPr lang="en-SG" sz="800">
                          <a:effectLst/>
                        </a:rPr>
                        <a:t>good</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baik</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12</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enter universal studio</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masuk universal studio</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6</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1109891379"/>
                  </a:ext>
                </a:extLst>
              </a:tr>
              <a:tr h="76107">
                <a:tc>
                  <a:txBody>
                    <a:bodyPr/>
                    <a:lstStyle/>
                    <a:p>
                      <a:pPr>
                        <a:lnSpc>
                          <a:spcPct val="107000"/>
                        </a:lnSpc>
                        <a:spcAft>
                          <a:spcPts val="800"/>
                        </a:spcAft>
                      </a:pPr>
                      <a:r>
                        <a:rPr lang="en-SG" sz="800">
                          <a:effectLst/>
                        </a:rPr>
                        <a:t>from</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dari</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12</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this food court</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food court ini</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5</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198515649"/>
                  </a:ext>
                </a:extLst>
              </a:tr>
              <a:tr h="76107">
                <a:tc>
                  <a:txBody>
                    <a:bodyPr/>
                    <a:lstStyle/>
                    <a:p>
                      <a:pPr>
                        <a:lnSpc>
                          <a:spcPct val="107000"/>
                        </a:lnSpc>
                        <a:spcAft>
                          <a:spcPts val="800"/>
                        </a:spcAft>
                      </a:pPr>
                      <a:r>
                        <a:rPr lang="en-SG" sz="800">
                          <a:effectLst/>
                        </a:rPr>
                        <a:t>ok</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deh</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12</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Ms. Naomi Wu</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mbak naomi wu</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5</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2507473"/>
                  </a:ext>
                </a:extLst>
              </a:tr>
              <a:tr h="76107">
                <a:tc>
                  <a:txBody>
                    <a:bodyPr/>
                    <a:lstStyle/>
                    <a:p>
                      <a:pPr>
                        <a:lnSpc>
                          <a:spcPct val="107000"/>
                        </a:lnSpc>
                        <a:spcAft>
                          <a:spcPts val="800"/>
                        </a:spcAft>
                      </a:pPr>
                      <a:r>
                        <a:rPr lang="en-SG" sz="800">
                          <a:effectLst/>
                        </a:rPr>
                        <a:t>more</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lebih</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12</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green bean porridge</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bubur kacang ijo</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4</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2927340432"/>
                  </a:ext>
                </a:extLst>
              </a:tr>
              <a:tr h="76107">
                <a:tc>
                  <a:txBody>
                    <a:bodyPr/>
                    <a:lstStyle/>
                    <a:p>
                      <a:pPr>
                        <a:lnSpc>
                          <a:spcPct val="107000"/>
                        </a:lnSpc>
                        <a:spcAft>
                          <a:spcPts val="800"/>
                        </a:spcAft>
                      </a:pPr>
                      <a:r>
                        <a:rPr lang="en-SG" sz="800">
                          <a:effectLst/>
                        </a:rPr>
                        <a:t>night</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malam</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12</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Indonesian tongue</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lidah</a:t>
                      </a:r>
                      <a:r>
                        <a:rPr lang="en-SG" sz="800" dirty="0">
                          <a:effectLst/>
                        </a:rPr>
                        <a:t> orang </a:t>
                      </a:r>
                      <a:r>
                        <a:rPr lang="en-SG" sz="800" dirty="0" err="1">
                          <a:effectLst/>
                          <a:highlight>
                            <a:srgbClr val="FFFF00"/>
                          </a:highlight>
                        </a:rPr>
                        <a:t>indonesia</a:t>
                      </a:r>
                      <a:endParaRPr lang="en-SG" sz="9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4</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3102284113"/>
                  </a:ext>
                </a:extLst>
              </a:tr>
              <a:tr h="76107">
                <a:tc>
                  <a:txBody>
                    <a:bodyPr/>
                    <a:lstStyle/>
                    <a:p>
                      <a:pPr>
                        <a:lnSpc>
                          <a:spcPct val="107000"/>
                        </a:lnSpc>
                        <a:spcAft>
                          <a:spcPts val="800"/>
                        </a:spcAft>
                      </a:pPr>
                      <a:r>
                        <a:rPr lang="en-SG" sz="800" dirty="0">
                          <a:effectLst/>
                        </a:rPr>
                        <a:t>good</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bagus</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dirty="0">
                          <a:effectLst/>
                        </a:rPr>
                        <a:t>11</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dinner at</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makan malam di</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3</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3227708147"/>
                  </a:ext>
                </a:extLst>
              </a:tr>
              <a:tr h="76107">
                <a:tc>
                  <a:txBody>
                    <a:bodyPr/>
                    <a:lstStyle/>
                    <a:p>
                      <a:pPr>
                        <a:lnSpc>
                          <a:spcPct val="107000"/>
                        </a:lnSpc>
                        <a:spcAft>
                          <a:spcPts val="800"/>
                        </a:spcAft>
                      </a:pPr>
                      <a:r>
                        <a:rPr lang="en-SG" sz="800" dirty="0">
                          <a:effectLst/>
                        </a:rPr>
                        <a:t>court</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a:effectLst/>
                        </a:rPr>
                        <a:t>court</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dirty="0">
                          <a:effectLst/>
                        </a:rPr>
                        <a:t>11</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lots of food choices</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banyak pilihan makanan</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3</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813245173"/>
                  </a:ext>
                </a:extLst>
              </a:tr>
              <a:tr h="76107">
                <a:tc>
                  <a:txBody>
                    <a:bodyPr/>
                    <a:lstStyle/>
                    <a:p>
                      <a:pPr>
                        <a:lnSpc>
                          <a:spcPct val="107000"/>
                        </a:lnSpc>
                        <a:spcAft>
                          <a:spcPts val="800"/>
                        </a:spcAft>
                      </a:pPr>
                      <a:r>
                        <a:rPr lang="en-SG" sz="800" dirty="0">
                          <a:effectLst/>
                        </a:rPr>
                        <a:t>expensive</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a:effectLst/>
                        </a:rPr>
                        <a:t>mahal</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11</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good but it seems</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bagus tapi sepertinya</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3</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24460208"/>
                  </a:ext>
                </a:extLst>
              </a:tr>
              <a:tr h="76107">
                <a:tc>
                  <a:txBody>
                    <a:bodyPr/>
                    <a:lstStyle/>
                    <a:p>
                      <a:pPr>
                        <a:lnSpc>
                          <a:spcPct val="107000"/>
                        </a:lnSpc>
                        <a:spcAft>
                          <a:spcPts val="800"/>
                        </a:spcAft>
                      </a:pPr>
                      <a:r>
                        <a:rPr lang="en-SG" sz="800" dirty="0">
                          <a:effectLst/>
                        </a:rPr>
                        <a:t>friendly</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ramah</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11</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looks like it needs more</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sepertinya butuh lebih</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3</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3896703420"/>
                  </a:ext>
                </a:extLst>
              </a:tr>
              <a:tr h="76107">
                <a:tc>
                  <a:txBody>
                    <a:bodyPr/>
                    <a:lstStyle/>
                    <a:p>
                      <a:pPr>
                        <a:lnSpc>
                          <a:spcPct val="107000"/>
                        </a:lnSpc>
                        <a:spcAft>
                          <a:spcPts val="800"/>
                        </a:spcAft>
                      </a:pPr>
                      <a:r>
                        <a:rPr lang="en-SG" sz="800" dirty="0">
                          <a:effectLst/>
                        </a:rPr>
                        <a:t>breakfast</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sarapan</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dirty="0">
                          <a:effectLst/>
                        </a:rPr>
                        <a:t>11</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many tables and</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banyak meja dan</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3</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3256487250"/>
                  </a:ext>
                </a:extLst>
              </a:tr>
              <a:tr h="76107">
                <a:tc>
                  <a:txBody>
                    <a:bodyPr/>
                    <a:lstStyle/>
                    <a:p>
                      <a:pPr>
                        <a:lnSpc>
                          <a:spcPct val="107000"/>
                        </a:lnSpc>
                        <a:spcAft>
                          <a:spcPts val="800"/>
                        </a:spcAft>
                      </a:pPr>
                      <a:r>
                        <a:rPr lang="en-SG" sz="800" dirty="0">
                          <a:effectLst/>
                        </a:rPr>
                        <a:t>halal</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a:effectLst/>
                          <a:highlight>
                            <a:srgbClr val="FFFF00"/>
                          </a:highlight>
                        </a:rPr>
                        <a:t>halal</a:t>
                      </a:r>
                      <a:endParaRPr lang="en-SG" sz="9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10</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sit down so people</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duduk supaya orang</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3</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3329111158"/>
                  </a:ext>
                </a:extLst>
              </a:tr>
              <a:tr h="76107">
                <a:tc>
                  <a:txBody>
                    <a:bodyPr/>
                    <a:lstStyle/>
                    <a:p>
                      <a:pPr>
                        <a:lnSpc>
                          <a:spcPct val="107000"/>
                        </a:lnSpc>
                        <a:spcAft>
                          <a:spcPts val="800"/>
                        </a:spcAft>
                      </a:pPr>
                      <a:r>
                        <a:rPr lang="en-SG" sz="800" dirty="0">
                          <a:effectLst/>
                        </a:rPr>
                        <a:t>if</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kalau</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10</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not fighting for a place</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tidak berebut tempat</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3</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2753653064"/>
                  </a:ext>
                </a:extLst>
              </a:tr>
              <a:tr h="76107">
                <a:tc>
                  <a:txBody>
                    <a:bodyPr/>
                    <a:lstStyle/>
                    <a:p>
                      <a:pPr>
                        <a:lnSpc>
                          <a:spcPct val="107000"/>
                        </a:lnSpc>
                        <a:spcAft>
                          <a:spcPts val="800"/>
                        </a:spcAft>
                      </a:pPr>
                      <a:r>
                        <a:rPr lang="en-SG" sz="800" dirty="0">
                          <a:effectLst/>
                        </a:rPr>
                        <a:t>time</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a:effectLst/>
                        </a:rPr>
                        <a:t>kali</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10</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dirty="0">
                          <a:effectLst/>
                        </a:rPr>
                        <a:t>with fine cuisine</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dengan masakan ala</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3</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2606832545"/>
                  </a:ext>
                </a:extLst>
              </a:tr>
              <a:tr h="76107">
                <a:tc>
                  <a:txBody>
                    <a:bodyPr/>
                    <a:lstStyle/>
                    <a:p>
                      <a:pPr>
                        <a:lnSpc>
                          <a:spcPct val="107000"/>
                        </a:lnSpc>
                        <a:spcAft>
                          <a:spcPts val="800"/>
                        </a:spcAft>
                      </a:pPr>
                      <a:r>
                        <a:rPr lang="en-SG" sz="800" dirty="0">
                          <a:effectLst/>
                        </a:rPr>
                        <a:t>person</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a:effectLst/>
                        </a:rPr>
                        <a:t>orang</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dirty="0">
                          <a:effectLst/>
                        </a:rPr>
                        <a:t>10</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Malaysian style food</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masakan ala malaysia</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3</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3837288193"/>
                  </a:ext>
                </a:extLst>
              </a:tr>
              <a:tr h="76107">
                <a:tc>
                  <a:txBody>
                    <a:bodyPr/>
                    <a:lstStyle/>
                    <a:p>
                      <a:pPr>
                        <a:lnSpc>
                          <a:spcPct val="107000"/>
                        </a:lnSpc>
                        <a:spcAft>
                          <a:spcPts val="800"/>
                        </a:spcAft>
                      </a:pPr>
                      <a:r>
                        <a:rPr lang="en-SG" sz="800" dirty="0">
                          <a:effectLst/>
                        </a:rPr>
                        <a:t>star</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bintang</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9</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great choice of food</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banget pilihan makanan</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3</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1430016858"/>
                  </a:ext>
                </a:extLst>
              </a:tr>
              <a:tr h="76107">
                <a:tc>
                  <a:txBody>
                    <a:bodyPr/>
                    <a:lstStyle/>
                    <a:p>
                      <a:pPr>
                        <a:lnSpc>
                          <a:spcPct val="107000"/>
                        </a:lnSpc>
                        <a:spcAft>
                          <a:spcPts val="800"/>
                        </a:spcAft>
                      </a:pPr>
                      <a:r>
                        <a:rPr lang="en-SG" sz="800" dirty="0">
                          <a:effectLst/>
                        </a:rPr>
                        <a:t>delicious</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a:effectLst/>
                        </a:rPr>
                        <a:t>enak2</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9</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dirty="0">
                          <a:effectLst/>
                        </a:rPr>
                        <a:t>this is too crowded</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ini plg ramai</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3</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681492832"/>
                  </a:ext>
                </a:extLst>
              </a:tr>
              <a:tr h="76107">
                <a:tc>
                  <a:txBody>
                    <a:bodyPr/>
                    <a:lstStyle/>
                    <a:p>
                      <a:pPr>
                        <a:lnSpc>
                          <a:spcPct val="107000"/>
                        </a:lnSpc>
                        <a:spcAft>
                          <a:spcPts val="800"/>
                        </a:spcAft>
                      </a:pPr>
                      <a:r>
                        <a:rPr lang="en-SG" sz="800" dirty="0">
                          <a:effectLst/>
                        </a:rPr>
                        <a:t>cool</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mendinginkan</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dirty="0">
                          <a:effectLst/>
                        </a:rPr>
                        <a:t>9</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for lunch</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untuk makan siang</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3</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101938160"/>
                  </a:ext>
                </a:extLst>
              </a:tr>
              <a:tr h="76107">
                <a:tc>
                  <a:txBody>
                    <a:bodyPr/>
                    <a:lstStyle/>
                    <a:p>
                      <a:pPr>
                        <a:lnSpc>
                          <a:spcPct val="107000"/>
                        </a:lnSpc>
                        <a:spcAft>
                          <a:spcPts val="800"/>
                        </a:spcAft>
                      </a:pPr>
                      <a:r>
                        <a:rPr lang="en-SG" sz="800" dirty="0">
                          <a:effectLst/>
                        </a:rPr>
                        <a:t>the staff</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stafnya</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9</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AC room</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ruangan ber ac</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3</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3517194770"/>
                  </a:ext>
                </a:extLst>
              </a:tr>
              <a:tr h="76107">
                <a:tc>
                  <a:txBody>
                    <a:bodyPr/>
                    <a:lstStyle/>
                    <a:p>
                      <a:pPr>
                        <a:lnSpc>
                          <a:spcPct val="107000"/>
                        </a:lnSpc>
                        <a:spcAft>
                          <a:spcPts val="800"/>
                        </a:spcAft>
                      </a:pPr>
                      <a:r>
                        <a:rPr lang="en-SG" sz="800" dirty="0">
                          <a:effectLst/>
                        </a:rPr>
                        <a:t>chicken</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highlight>
                            <a:srgbClr val="FFFF00"/>
                          </a:highlight>
                        </a:rPr>
                        <a:t>ayam</a:t>
                      </a:r>
                      <a:endParaRPr lang="en-SG" sz="9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8</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good for cooling</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lumayan buat mendinginkan</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a:effectLst/>
                        </a:rPr>
                        <a:t>3</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3367972627"/>
                  </a:ext>
                </a:extLst>
              </a:tr>
              <a:tr h="76107">
                <a:tc>
                  <a:txBody>
                    <a:bodyPr/>
                    <a:lstStyle/>
                    <a:p>
                      <a:pPr>
                        <a:lnSpc>
                          <a:spcPct val="107000"/>
                        </a:lnSpc>
                        <a:spcAft>
                          <a:spcPts val="800"/>
                        </a:spcAft>
                      </a:pPr>
                      <a:r>
                        <a:rPr lang="en-SG" sz="800" dirty="0">
                          <a:effectLst/>
                        </a:rPr>
                        <a:t>cleanliness</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dirty="0" err="1">
                          <a:effectLst/>
                        </a:rPr>
                        <a:t>kebersihannyaa</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dirty="0">
                          <a:effectLst/>
                        </a:rPr>
                        <a:t>8</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pPr>
                      <a:endParaRPr lang="en-SG" sz="900" dirty="0">
                        <a:effectLst/>
                        <a:latin typeface="Calibri" panose="020F0502020204030204" pitchFamily="34" charset="0"/>
                        <a:cs typeface="Times New Roman" panose="02020603050405020304" pitchFamily="18" charset="0"/>
                      </a:endParaRPr>
                    </a:p>
                  </a:txBody>
                  <a:tcPr marL="27398" marR="27398" marT="0" marB="0" anchor="b">
                    <a:noFill/>
                  </a:tcPr>
                </a:tc>
                <a:tc>
                  <a:txBody>
                    <a:bodyPr/>
                    <a:lstStyle/>
                    <a:p>
                      <a:pPr>
                        <a:lnSpc>
                          <a:spcPct val="107000"/>
                        </a:lnSpc>
                        <a:spcAft>
                          <a:spcPts val="800"/>
                        </a:spcAft>
                      </a:pPr>
                      <a:r>
                        <a:rPr lang="en-SG" sz="800">
                          <a:effectLst/>
                        </a:rPr>
                        <a:t>the staff don't understand</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nSpc>
                          <a:spcPct val="107000"/>
                        </a:lnSpc>
                        <a:spcAft>
                          <a:spcPts val="800"/>
                        </a:spcAft>
                      </a:pPr>
                      <a:r>
                        <a:rPr lang="en-SG" sz="800">
                          <a:effectLst/>
                        </a:rPr>
                        <a:t>stafnya tidak mengerti</a:t>
                      </a:r>
                      <a:endParaRPr lang="en-SG" sz="90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tc>
                  <a:txBody>
                    <a:bodyPr/>
                    <a:lstStyle/>
                    <a:p>
                      <a:pPr algn="r">
                        <a:lnSpc>
                          <a:spcPct val="107000"/>
                        </a:lnSpc>
                        <a:spcAft>
                          <a:spcPts val="800"/>
                        </a:spcAft>
                      </a:pPr>
                      <a:r>
                        <a:rPr lang="en-SG" sz="800" dirty="0">
                          <a:effectLst/>
                        </a:rPr>
                        <a:t>3</a:t>
                      </a:r>
                      <a:endParaRPr lang="en-SG"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7398" marR="27398" marT="0" marB="0" anchor="b"/>
                </a:tc>
                <a:extLst>
                  <a:ext uri="{0D108BD9-81ED-4DB2-BD59-A6C34878D82A}">
                    <a16:rowId xmlns:a16="http://schemas.microsoft.com/office/drawing/2014/main" val="2903187090"/>
                  </a:ext>
                </a:extLst>
              </a:tr>
            </a:tbl>
          </a:graphicData>
        </a:graphic>
      </p:graphicFrame>
      <p:sp>
        <p:nvSpPr>
          <p:cNvPr id="2" name="Title 1">
            <a:extLst>
              <a:ext uri="{FF2B5EF4-FFF2-40B4-BE49-F238E27FC236}">
                <a16:creationId xmlns:a16="http://schemas.microsoft.com/office/drawing/2014/main" id="{595BC418-EE7C-65C2-6594-8E5E599E9310}"/>
              </a:ext>
            </a:extLst>
          </p:cNvPr>
          <p:cNvSpPr>
            <a:spLocks noGrp="1"/>
          </p:cNvSpPr>
          <p:nvPr>
            <p:ph type="title"/>
          </p:nvPr>
        </p:nvSpPr>
        <p:spPr>
          <a:xfrm>
            <a:off x="677334" y="609600"/>
            <a:ext cx="8596668" cy="1320800"/>
          </a:xfrm>
        </p:spPr>
        <p:txBody>
          <a:bodyPr/>
          <a:lstStyle/>
          <a:p>
            <a:endParaRPr lang="en-SG" dirty="0"/>
          </a:p>
        </p:txBody>
      </p:sp>
    </p:spTree>
    <p:extLst>
      <p:ext uri="{BB962C8B-B14F-4D97-AF65-F5344CB8AC3E}">
        <p14:creationId xmlns:p14="http://schemas.microsoft.com/office/powerpoint/2010/main" val="15007381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alendar&#10;&#10;Description automatically generated">
            <a:extLst>
              <a:ext uri="{FF2B5EF4-FFF2-40B4-BE49-F238E27FC236}">
                <a16:creationId xmlns:a16="http://schemas.microsoft.com/office/drawing/2014/main" id="{1B65C020-2D31-CDAB-5F34-F63B2A496811}"/>
              </a:ext>
            </a:extLst>
          </p:cNvPr>
          <p:cNvPicPr>
            <a:picLocks noGrp="1" noChangeAspect="1"/>
          </p:cNvPicPr>
          <p:nvPr>
            <p:ph idx="1"/>
          </p:nvPr>
        </p:nvPicPr>
        <p:blipFill>
          <a:blip r:embed="rId3"/>
          <a:stretch>
            <a:fillRect/>
          </a:stretch>
        </p:blipFill>
        <p:spPr>
          <a:xfrm>
            <a:off x="677333" y="609599"/>
            <a:ext cx="8161867" cy="5290789"/>
          </a:xfrm>
          <a:prstGeom prst="rect">
            <a:avLst/>
          </a:prstGeom>
        </p:spPr>
      </p:pic>
      <p:sp>
        <p:nvSpPr>
          <p:cNvPr id="2" name="Title 1">
            <a:extLst>
              <a:ext uri="{FF2B5EF4-FFF2-40B4-BE49-F238E27FC236}">
                <a16:creationId xmlns:a16="http://schemas.microsoft.com/office/drawing/2014/main" id="{595BC418-EE7C-65C2-6594-8E5E599E9310}"/>
              </a:ext>
            </a:extLst>
          </p:cNvPr>
          <p:cNvSpPr>
            <a:spLocks noGrp="1"/>
          </p:cNvSpPr>
          <p:nvPr>
            <p:ph type="title"/>
          </p:nvPr>
        </p:nvSpPr>
        <p:spPr>
          <a:xfrm>
            <a:off x="677334" y="609600"/>
            <a:ext cx="8596668" cy="1320800"/>
          </a:xfrm>
        </p:spPr>
        <p:txBody>
          <a:bodyPr/>
          <a:lstStyle/>
          <a:p>
            <a:endParaRPr lang="en-SG" dirty="0"/>
          </a:p>
        </p:txBody>
      </p:sp>
      <p:sp>
        <p:nvSpPr>
          <p:cNvPr id="7" name="Arrow: Right 6">
            <a:extLst>
              <a:ext uri="{FF2B5EF4-FFF2-40B4-BE49-F238E27FC236}">
                <a16:creationId xmlns:a16="http://schemas.microsoft.com/office/drawing/2014/main" id="{83AE35DB-5D1C-12D1-2F8D-907CF07E5465}"/>
              </a:ext>
            </a:extLst>
          </p:cNvPr>
          <p:cNvSpPr/>
          <p:nvPr/>
        </p:nvSpPr>
        <p:spPr>
          <a:xfrm rot="14026245">
            <a:off x="8540343" y="985112"/>
            <a:ext cx="423545" cy="209550"/>
          </a:xfrm>
          <a:prstGeom prst="rightArrow">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
        <p:nvSpPr>
          <p:cNvPr id="8" name="Arrow: Right 7">
            <a:extLst>
              <a:ext uri="{FF2B5EF4-FFF2-40B4-BE49-F238E27FC236}">
                <a16:creationId xmlns:a16="http://schemas.microsoft.com/office/drawing/2014/main" id="{AA0372C7-9B7F-3DE4-11DD-257E54FB36F4}"/>
              </a:ext>
            </a:extLst>
          </p:cNvPr>
          <p:cNvSpPr/>
          <p:nvPr/>
        </p:nvSpPr>
        <p:spPr>
          <a:xfrm rot="1800000">
            <a:off x="1794852" y="1769612"/>
            <a:ext cx="423545" cy="209550"/>
          </a:xfrm>
          <a:prstGeom prst="rightArrow">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
        <p:nvSpPr>
          <p:cNvPr id="9" name="Arrow: Right 8">
            <a:extLst>
              <a:ext uri="{FF2B5EF4-FFF2-40B4-BE49-F238E27FC236}">
                <a16:creationId xmlns:a16="http://schemas.microsoft.com/office/drawing/2014/main" id="{5E81D2A6-13AE-6D6D-F1AF-6BDCD2B9900C}"/>
              </a:ext>
            </a:extLst>
          </p:cNvPr>
          <p:cNvSpPr/>
          <p:nvPr/>
        </p:nvSpPr>
        <p:spPr>
          <a:xfrm rot="8320062">
            <a:off x="3268119" y="4242163"/>
            <a:ext cx="423545" cy="209550"/>
          </a:xfrm>
          <a:prstGeom prst="rightArrow">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
        <p:nvSpPr>
          <p:cNvPr id="10" name="Arrow: Right 9">
            <a:extLst>
              <a:ext uri="{FF2B5EF4-FFF2-40B4-BE49-F238E27FC236}">
                <a16:creationId xmlns:a16="http://schemas.microsoft.com/office/drawing/2014/main" id="{546E2C95-0EA4-D164-E7A2-9B7DEC7D6B78}"/>
              </a:ext>
            </a:extLst>
          </p:cNvPr>
          <p:cNvSpPr/>
          <p:nvPr/>
        </p:nvSpPr>
        <p:spPr>
          <a:xfrm rot="14026245">
            <a:off x="2575334" y="3498920"/>
            <a:ext cx="423545" cy="209550"/>
          </a:xfrm>
          <a:prstGeom prst="rightArrow">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
        <p:nvSpPr>
          <p:cNvPr id="11" name="Arrow: Right 10">
            <a:extLst>
              <a:ext uri="{FF2B5EF4-FFF2-40B4-BE49-F238E27FC236}">
                <a16:creationId xmlns:a16="http://schemas.microsoft.com/office/drawing/2014/main" id="{AA2EE889-E39D-61DD-8C21-1F57A5FA0D8D}"/>
              </a:ext>
            </a:extLst>
          </p:cNvPr>
          <p:cNvSpPr/>
          <p:nvPr/>
        </p:nvSpPr>
        <p:spPr>
          <a:xfrm rot="8320062">
            <a:off x="4844236" y="787944"/>
            <a:ext cx="423545" cy="209550"/>
          </a:xfrm>
          <a:prstGeom prst="rightArrow">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
        <p:nvSpPr>
          <p:cNvPr id="12" name="Arrow: Right 11">
            <a:extLst>
              <a:ext uri="{FF2B5EF4-FFF2-40B4-BE49-F238E27FC236}">
                <a16:creationId xmlns:a16="http://schemas.microsoft.com/office/drawing/2014/main" id="{006006B2-3128-C475-B5D9-1869AF71C5E1}"/>
              </a:ext>
            </a:extLst>
          </p:cNvPr>
          <p:cNvSpPr/>
          <p:nvPr/>
        </p:nvSpPr>
        <p:spPr>
          <a:xfrm rot="1800000">
            <a:off x="3275694" y="1347335"/>
            <a:ext cx="423545" cy="209550"/>
          </a:xfrm>
          <a:prstGeom prst="rightArrow">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Tree>
    <p:extLst>
      <p:ext uri="{BB962C8B-B14F-4D97-AF65-F5344CB8AC3E}">
        <p14:creationId xmlns:p14="http://schemas.microsoft.com/office/powerpoint/2010/main" val="209380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BCB7B69-2423-ECC7-CD9F-DCF1C927BBDD}"/>
              </a:ext>
            </a:extLst>
          </p:cNvPr>
          <p:cNvGraphicFramePr>
            <a:graphicFrameLocks noGrp="1"/>
          </p:cNvGraphicFramePr>
          <p:nvPr>
            <p:ph idx="1"/>
          </p:nvPr>
        </p:nvGraphicFramePr>
        <p:xfrm>
          <a:off x="677334" y="1770741"/>
          <a:ext cx="9454134" cy="4134214"/>
        </p:xfrm>
        <a:graphic>
          <a:graphicData uri="http://schemas.openxmlformats.org/drawingml/2006/table">
            <a:tbl>
              <a:tblPr>
                <a:tableStyleId>{5C22544A-7EE6-4342-B048-85BDC9FD1C3A}</a:tableStyleId>
              </a:tblPr>
              <a:tblGrid>
                <a:gridCol w="2199185">
                  <a:extLst>
                    <a:ext uri="{9D8B030D-6E8A-4147-A177-3AD203B41FA5}">
                      <a16:colId xmlns:a16="http://schemas.microsoft.com/office/drawing/2014/main" val="314032251"/>
                    </a:ext>
                  </a:extLst>
                </a:gridCol>
                <a:gridCol w="2101881">
                  <a:extLst>
                    <a:ext uri="{9D8B030D-6E8A-4147-A177-3AD203B41FA5}">
                      <a16:colId xmlns:a16="http://schemas.microsoft.com/office/drawing/2014/main" val="1758015081"/>
                    </a:ext>
                  </a:extLst>
                </a:gridCol>
                <a:gridCol w="2256971">
                  <a:extLst>
                    <a:ext uri="{9D8B030D-6E8A-4147-A177-3AD203B41FA5}">
                      <a16:colId xmlns:a16="http://schemas.microsoft.com/office/drawing/2014/main" val="3180031009"/>
                    </a:ext>
                  </a:extLst>
                </a:gridCol>
                <a:gridCol w="2896097">
                  <a:extLst>
                    <a:ext uri="{9D8B030D-6E8A-4147-A177-3AD203B41FA5}">
                      <a16:colId xmlns:a16="http://schemas.microsoft.com/office/drawing/2014/main" val="1865408404"/>
                    </a:ext>
                  </a:extLst>
                </a:gridCol>
              </a:tblGrid>
              <a:tr h="1348005">
                <a:tc>
                  <a:txBody>
                    <a:bodyPr/>
                    <a:lstStyle/>
                    <a:p>
                      <a:pPr marL="108585" indent="-108585">
                        <a:lnSpc>
                          <a:spcPct val="100000"/>
                        </a:lnSpc>
                        <a:spcAft>
                          <a:spcPts val="0"/>
                        </a:spcAft>
                      </a:pPr>
                      <a:r>
                        <a:rPr lang="en-SG" sz="1100" b="1" u="sng" dirty="0">
                          <a:solidFill>
                            <a:schemeClr val="bg1"/>
                          </a:solidFill>
                          <a:effectLst/>
                        </a:rPr>
                        <a:t>Asian (27%)</a:t>
                      </a:r>
                      <a:endParaRPr lang="en-SG" sz="1050" b="1" dirty="0">
                        <a:solidFill>
                          <a:schemeClr val="bg1"/>
                        </a:solidFill>
                        <a:effectLst/>
                      </a:endParaRPr>
                    </a:p>
                    <a:p>
                      <a:pPr marL="108585" indent="-108585">
                        <a:lnSpc>
                          <a:spcPct val="100000"/>
                        </a:lnSpc>
                        <a:spcAft>
                          <a:spcPts val="0"/>
                        </a:spcAft>
                      </a:pPr>
                      <a:r>
                        <a:rPr lang="en-SG" sz="1100" dirty="0">
                          <a:solidFill>
                            <a:schemeClr val="bg1"/>
                          </a:solidFill>
                          <a:effectLst/>
                        </a:rPr>
                        <a:t>- Malaysian Food Street (23)</a:t>
                      </a:r>
                      <a:endParaRPr lang="en-SG" sz="1050" dirty="0">
                        <a:solidFill>
                          <a:schemeClr val="bg1"/>
                        </a:solidFill>
                        <a:effectLst/>
                      </a:endParaRPr>
                    </a:p>
                    <a:p>
                      <a:pPr marL="108585" indent="-108585">
                        <a:lnSpc>
                          <a:spcPct val="100000"/>
                        </a:lnSpc>
                        <a:spcAft>
                          <a:spcPts val="0"/>
                        </a:spcAft>
                      </a:pPr>
                      <a:r>
                        <a:rPr lang="en-SG" sz="1100" dirty="0">
                          <a:solidFill>
                            <a:schemeClr val="bg1"/>
                          </a:solidFill>
                          <a:effectLst/>
                        </a:rPr>
                        <a:t>- </a:t>
                      </a:r>
                      <a:r>
                        <a:rPr lang="en-SG" sz="1100" dirty="0" err="1">
                          <a:solidFill>
                            <a:schemeClr val="bg1"/>
                          </a:solidFill>
                          <a:effectLst/>
                        </a:rPr>
                        <a:t>Streats</a:t>
                      </a:r>
                      <a:r>
                        <a:rPr lang="en-SG" sz="1100" dirty="0">
                          <a:solidFill>
                            <a:schemeClr val="bg1"/>
                          </a:solidFill>
                          <a:effectLst/>
                        </a:rPr>
                        <a:t> Hong Kong Café RWS (3)</a:t>
                      </a:r>
                      <a:endParaRPr lang="en-SG"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86" marR="33586" marT="0" marB="0">
                    <a:solidFill>
                      <a:srgbClr val="4472C4"/>
                    </a:solidFill>
                  </a:tcPr>
                </a:tc>
                <a:tc>
                  <a:txBody>
                    <a:bodyPr/>
                    <a:lstStyle/>
                    <a:p>
                      <a:pPr>
                        <a:lnSpc>
                          <a:spcPct val="100000"/>
                        </a:lnSpc>
                        <a:spcAft>
                          <a:spcPts val="0"/>
                        </a:spcAft>
                      </a:pPr>
                      <a:r>
                        <a:rPr lang="en-SG" sz="1100" b="1" u="sng" dirty="0">
                          <a:solidFill>
                            <a:schemeClr val="bg1"/>
                          </a:solidFill>
                          <a:effectLst/>
                        </a:rPr>
                        <a:t>HALAL (17%)</a:t>
                      </a:r>
                      <a:endParaRPr lang="en-SG" sz="1050" b="1" dirty="0">
                        <a:solidFill>
                          <a:schemeClr val="bg1"/>
                        </a:solidFill>
                        <a:effectLst/>
                      </a:endParaRPr>
                    </a:p>
                    <a:p>
                      <a:pPr marL="159385" indent="-159385">
                        <a:lnSpc>
                          <a:spcPct val="100000"/>
                        </a:lnSpc>
                        <a:spcAft>
                          <a:spcPts val="0"/>
                        </a:spcAft>
                      </a:pPr>
                      <a:r>
                        <a:rPr lang="en-SG" sz="1100" dirty="0">
                          <a:solidFill>
                            <a:schemeClr val="bg1"/>
                          </a:solidFill>
                          <a:effectLst/>
                        </a:rPr>
                        <a:t>- Good Old Days Food Court (9)</a:t>
                      </a:r>
                      <a:endParaRPr lang="en-SG" sz="1050" dirty="0">
                        <a:solidFill>
                          <a:schemeClr val="bg1"/>
                        </a:solidFill>
                        <a:effectLst/>
                      </a:endParaRPr>
                    </a:p>
                    <a:p>
                      <a:pPr marL="159385" indent="-159385">
                        <a:lnSpc>
                          <a:spcPct val="100000"/>
                        </a:lnSpc>
                        <a:spcAft>
                          <a:spcPts val="0"/>
                        </a:spcAft>
                      </a:pPr>
                      <a:r>
                        <a:rPr lang="en-SG" sz="1100" dirty="0">
                          <a:solidFill>
                            <a:schemeClr val="bg1"/>
                          </a:solidFill>
                          <a:effectLst/>
                        </a:rPr>
                        <a:t>- McDonald's (3)</a:t>
                      </a:r>
                      <a:endParaRPr lang="en-SG" sz="1050" dirty="0">
                        <a:solidFill>
                          <a:schemeClr val="bg1"/>
                        </a:solidFill>
                        <a:effectLst/>
                      </a:endParaRPr>
                    </a:p>
                    <a:p>
                      <a:pPr marL="159385" indent="-159385">
                        <a:lnSpc>
                          <a:spcPct val="100000"/>
                        </a:lnSpc>
                        <a:spcAft>
                          <a:spcPts val="0"/>
                        </a:spcAft>
                      </a:pPr>
                      <a:r>
                        <a:rPr lang="en-SG" sz="1100" dirty="0">
                          <a:solidFill>
                            <a:schemeClr val="bg1"/>
                          </a:solidFill>
                          <a:effectLst/>
                        </a:rPr>
                        <a:t>- </a:t>
                      </a:r>
                      <a:r>
                        <a:rPr lang="en-SG" sz="1100" dirty="0" err="1">
                          <a:solidFill>
                            <a:schemeClr val="bg1"/>
                          </a:solidFill>
                          <a:effectLst/>
                        </a:rPr>
                        <a:t>McCafe</a:t>
                      </a:r>
                      <a:r>
                        <a:rPr lang="en-SG" sz="1100" dirty="0">
                          <a:solidFill>
                            <a:schemeClr val="bg1"/>
                          </a:solidFill>
                          <a:effectLst/>
                        </a:rPr>
                        <a:t> (2)</a:t>
                      </a:r>
                      <a:endParaRPr lang="en-SG" sz="1050" dirty="0">
                        <a:solidFill>
                          <a:schemeClr val="bg1"/>
                        </a:solidFill>
                        <a:effectLst/>
                      </a:endParaRPr>
                    </a:p>
                    <a:p>
                      <a:pPr marL="159385" indent="-159385">
                        <a:lnSpc>
                          <a:spcPct val="100000"/>
                        </a:lnSpc>
                        <a:spcAft>
                          <a:spcPts val="0"/>
                        </a:spcAft>
                      </a:pPr>
                      <a:r>
                        <a:rPr lang="en-SG" sz="1100" dirty="0">
                          <a:solidFill>
                            <a:schemeClr val="bg1"/>
                          </a:solidFill>
                          <a:effectLst/>
                        </a:rPr>
                        <a:t>- Coffee Bean and Tea Leaf (1)</a:t>
                      </a:r>
                      <a:endParaRPr lang="en-SG" sz="1050" dirty="0">
                        <a:solidFill>
                          <a:schemeClr val="bg1"/>
                        </a:solidFill>
                        <a:effectLst/>
                      </a:endParaRPr>
                    </a:p>
                    <a:p>
                      <a:pPr marL="159385" indent="-159385">
                        <a:lnSpc>
                          <a:spcPct val="100000"/>
                        </a:lnSpc>
                        <a:spcAft>
                          <a:spcPts val="0"/>
                        </a:spcAft>
                      </a:pPr>
                      <a:r>
                        <a:rPr lang="en-SG" sz="1100" dirty="0">
                          <a:solidFill>
                            <a:schemeClr val="bg1"/>
                          </a:solidFill>
                          <a:effectLst/>
                        </a:rPr>
                        <a:t>- Krispy Kreme Sentosa (1)</a:t>
                      </a:r>
                      <a:endParaRPr lang="en-SG" sz="1050" dirty="0">
                        <a:solidFill>
                          <a:schemeClr val="bg1"/>
                        </a:solidFill>
                        <a:effectLst/>
                      </a:endParaRPr>
                    </a:p>
                    <a:p>
                      <a:pPr marL="159385" indent="-159385">
                        <a:lnSpc>
                          <a:spcPct val="100000"/>
                        </a:lnSpc>
                        <a:spcAft>
                          <a:spcPts val="0"/>
                        </a:spcAft>
                      </a:pPr>
                      <a:r>
                        <a:rPr lang="en-SG" sz="1100" dirty="0">
                          <a:solidFill>
                            <a:schemeClr val="bg1"/>
                          </a:solidFill>
                          <a:effectLst/>
                        </a:rPr>
                        <a:t>- Texas Chicken RWS (1)</a:t>
                      </a:r>
                      <a:endParaRPr lang="en-SG"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86" marR="33586" marT="0" marB="0">
                    <a:solidFill>
                      <a:srgbClr val="ED7D31"/>
                    </a:solidFill>
                  </a:tcPr>
                </a:tc>
                <a:tc>
                  <a:txBody>
                    <a:bodyPr/>
                    <a:lstStyle/>
                    <a:p>
                      <a:pPr>
                        <a:lnSpc>
                          <a:spcPct val="100000"/>
                        </a:lnSpc>
                        <a:spcAft>
                          <a:spcPts val="0"/>
                        </a:spcAft>
                      </a:pPr>
                      <a:r>
                        <a:rPr lang="en-SG" sz="1100" b="1" u="sng" dirty="0">
                          <a:solidFill>
                            <a:schemeClr val="bg1"/>
                          </a:solidFill>
                          <a:effectLst/>
                        </a:rPr>
                        <a:t>AMERICAN (10%)</a:t>
                      </a:r>
                      <a:endParaRPr lang="en-SG" sz="1050" b="1" dirty="0">
                        <a:solidFill>
                          <a:schemeClr val="bg1"/>
                        </a:solidFill>
                        <a:effectLst/>
                      </a:endParaRPr>
                    </a:p>
                    <a:p>
                      <a:pPr marL="120015" indent="-120015">
                        <a:lnSpc>
                          <a:spcPct val="100000"/>
                        </a:lnSpc>
                        <a:spcAft>
                          <a:spcPts val="0"/>
                        </a:spcAft>
                      </a:pPr>
                      <a:r>
                        <a:rPr lang="en-SG" sz="1100" dirty="0">
                          <a:solidFill>
                            <a:schemeClr val="bg1"/>
                          </a:solidFill>
                          <a:effectLst/>
                        </a:rPr>
                        <a:t>- Hard Rock Café (8)</a:t>
                      </a:r>
                      <a:endParaRPr lang="en-SG" sz="1050" dirty="0">
                        <a:solidFill>
                          <a:schemeClr val="bg1"/>
                        </a:solidFill>
                        <a:effectLst/>
                      </a:endParaRPr>
                    </a:p>
                    <a:p>
                      <a:pPr marL="120015" indent="-120015">
                        <a:lnSpc>
                          <a:spcPct val="100000"/>
                        </a:lnSpc>
                        <a:spcAft>
                          <a:spcPts val="0"/>
                        </a:spcAft>
                      </a:pPr>
                      <a:r>
                        <a:rPr lang="en-SG" sz="1100" dirty="0">
                          <a:solidFill>
                            <a:schemeClr val="bg1"/>
                          </a:solidFill>
                          <a:effectLst/>
                        </a:rPr>
                        <a:t>- Starbucks (1)</a:t>
                      </a:r>
                      <a:endParaRPr lang="en-SG" sz="1050" dirty="0">
                        <a:solidFill>
                          <a:schemeClr val="bg1"/>
                        </a:solidFill>
                        <a:effectLst/>
                      </a:endParaRPr>
                    </a:p>
                    <a:p>
                      <a:pPr marL="120015" indent="-120015">
                        <a:lnSpc>
                          <a:spcPct val="100000"/>
                        </a:lnSpc>
                        <a:spcAft>
                          <a:spcPts val="0"/>
                        </a:spcAft>
                      </a:pPr>
                      <a:r>
                        <a:rPr lang="en-SG" sz="1100" dirty="0">
                          <a:solidFill>
                            <a:schemeClr val="bg1"/>
                          </a:solidFill>
                          <a:effectLst/>
                        </a:rPr>
                        <a:t>- Mel’s Drive-in RWS (1)</a:t>
                      </a:r>
                      <a:endParaRPr lang="en-SG"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86" marR="33586" marT="0" marB="0">
                    <a:solidFill>
                      <a:srgbClr val="A5A5A5"/>
                    </a:solidFill>
                  </a:tcPr>
                </a:tc>
                <a:tc>
                  <a:txBody>
                    <a:bodyPr/>
                    <a:lstStyle/>
                    <a:p>
                      <a:pPr>
                        <a:lnSpc>
                          <a:spcPct val="100000"/>
                        </a:lnSpc>
                        <a:spcAft>
                          <a:spcPts val="0"/>
                        </a:spcAft>
                      </a:pPr>
                      <a:r>
                        <a:rPr lang="en-SG" sz="1100" b="1" u="sng" dirty="0">
                          <a:solidFill>
                            <a:schemeClr val="bg1"/>
                          </a:solidFill>
                          <a:effectLst/>
                        </a:rPr>
                        <a:t>ITALIAN (10%)</a:t>
                      </a:r>
                      <a:endParaRPr lang="en-SG" sz="1050" b="1" dirty="0">
                        <a:solidFill>
                          <a:schemeClr val="bg1"/>
                        </a:solidFill>
                        <a:effectLst/>
                      </a:endParaRPr>
                    </a:p>
                    <a:p>
                      <a:pPr marL="80645" indent="-80645">
                        <a:lnSpc>
                          <a:spcPct val="100000"/>
                        </a:lnSpc>
                        <a:spcAft>
                          <a:spcPts val="0"/>
                        </a:spcAft>
                      </a:pPr>
                      <a:r>
                        <a:rPr lang="en-SG" sz="1100" dirty="0">
                          <a:solidFill>
                            <a:schemeClr val="bg1"/>
                          </a:solidFill>
                          <a:effectLst/>
                        </a:rPr>
                        <a:t>- Loui’s NY Pizza </a:t>
                      </a:r>
                      <a:r>
                        <a:rPr lang="en-SG" sz="1100" dirty="0" err="1">
                          <a:solidFill>
                            <a:schemeClr val="bg1"/>
                          </a:solidFill>
                          <a:effectLst/>
                        </a:rPr>
                        <a:t>Parlor</a:t>
                      </a:r>
                      <a:r>
                        <a:rPr lang="en-SG" sz="1100" dirty="0">
                          <a:solidFill>
                            <a:schemeClr val="bg1"/>
                          </a:solidFill>
                          <a:effectLst/>
                        </a:rPr>
                        <a:t> Universal Studios (5)</a:t>
                      </a:r>
                      <a:endParaRPr lang="en-SG" sz="1050" dirty="0">
                        <a:solidFill>
                          <a:schemeClr val="bg1"/>
                        </a:solidFill>
                        <a:effectLst/>
                      </a:endParaRPr>
                    </a:p>
                    <a:p>
                      <a:pPr marL="80645" indent="-80645">
                        <a:lnSpc>
                          <a:spcPct val="100000"/>
                        </a:lnSpc>
                        <a:spcAft>
                          <a:spcPts val="0"/>
                        </a:spcAft>
                      </a:pPr>
                      <a:r>
                        <a:rPr lang="en-SG" sz="1100" dirty="0">
                          <a:solidFill>
                            <a:schemeClr val="bg1"/>
                          </a:solidFill>
                          <a:effectLst/>
                        </a:rPr>
                        <a:t>- Fratelli Trattoria (1)</a:t>
                      </a:r>
                      <a:endParaRPr lang="en-SG" sz="1050" dirty="0">
                        <a:solidFill>
                          <a:schemeClr val="bg1"/>
                        </a:solidFill>
                        <a:effectLst/>
                      </a:endParaRPr>
                    </a:p>
                    <a:p>
                      <a:pPr marL="80645" indent="-80645">
                        <a:lnSpc>
                          <a:spcPct val="100000"/>
                        </a:lnSpc>
                        <a:spcAft>
                          <a:spcPts val="0"/>
                        </a:spcAft>
                      </a:pPr>
                      <a:r>
                        <a:rPr lang="en-SG" sz="1100" dirty="0">
                          <a:solidFill>
                            <a:schemeClr val="bg1"/>
                          </a:solidFill>
                          <a:effectLst/>
                        </a:rPr>
                        <a:t>- </a:t>
                      </a:r>
                      <a:r>
                        <a:rPr lang="en-SG" sz="1100" dirty="0" err="1">
                          <a:solidFill>
                            <a:schemeClr val="bg1"/>
                          </a:solidFill>
                          <a:effectLst/>
                        </a:rPr>
                        <a:t>SolePomodoro</a:t>
                      </a:r>
                      <a:r>
                        <a:rPr lang="en-SG" sz="1100" dirty="0">
                          <a:solidFill>
                            <a:schemeClr val="bg1"/>
                          </a:solidFill>
                          <a:effectLst/>
                        </a:rPr>
                        <a:t> Trattoria Pizzeria (1)</a:t>
                      </a:r>
                      <a:endParaRPr lang="en-SG" sz="1050" dirty="0">
                        <a:solidFill>
                          <a:schemeClr val="bg1"/>
                        </a:solidFill>
                        <a:effectLst/>
                      </a:endParaRPr>
                    </a:p>
                    <a:p>
                      <a:pPr marL="80645" indent="-80645">
                        <a:lnSpc>
                          <a:spcPct val="100000"/>
                        </a:lnSpc>
                        <a:spcAft>
                          <a:spcPts val="0"/>
                        </a:spcAft>
                      </a:pPr>
                      <a:r>
                        <a:rPr lang="en-SG" sz="1100" dirty="0">
                          <a:solidFill>
                            <a:schemeClr val="bg1"/>
                          </a:solidFill>
                          <a:effectLst/>
                        </a:rPr>
                        <a:t>- </a:t>
                      </a:r>
                      <a:r>
                        <a:rPr lang="en-SG" sz="1100" dirty="0" err="1">
                          <a:solidFill>
                            <a:schemeClr val="bg1"/>
                          </a:solidFill>
                          <a:effectLst/>
                        </a:rPr>
                        <a:t>Trapizza</a:t>
                      </a:r>
                      <a:r>
                        <a:rPr lang="en-SG" sz="1100" dirty="0">
                          <a:solidFill>
                            <a:schemeClr val="bg1"/>
                          </a:solidFill>
                          <a:effectLst/>
                        </a:rPr>
                        <a:t> (1)</a:t>
                      </a:r>
                      <a:endParaRPr lang="en-SG" sz="1050" dirty="0">
                        <a:solidFill>
                          <a:schemeClr val="bg1"/>
                        </a:solidFill>
                        <a:effectLst/>
                      </a:endParaRPr>
                    </a:p>
                    <a:p>
                      <a:pPr marL="80645" indent="-80645">
                        <a:lnSpc>
                          <a:spcPct val="100000"/>
                        </a:lnSpc>
                        <a:spcAft>
                          <a:spcPts val="0"/>
                        </a:spcAft>
                      </a:pPr>
                      <a:r>
                        <a:rPr lang="en-SG" sz="1100" dirty="0">
                          <a:solidFill>
                            <a:schemeClr val="bg1"/>
                          </a:solidFill>
                          <a:effectLst/>
                        </a:rPr>
                        <a:t>- </a:t>
                      </a:r>
                      <a:r>
                        <a:rPr lang="en-SG" sz="1100" dirty="0" err="1">
                          <a:solidFill>
                            <a:schemeClr val="bg1"/>
                          </a:solidFill>
                          <a:effectLst/>
                        </a:rPr>
                        <a:t>Stickhouse</a:t>
                      </a:r>
                      <a:r>
                        <a:rPr lang="en-SG" sz="1100" dirty="0">
                          <a:solidFill>
                            <a:schemeClr val="bg1"/>
                          </a:solidFill>
                          <a:effectLst/>
                        </a:rPr>
                        <a:t> (2)</a:t>
                      </a:r>
                      <a:endParaRPr lang="en-SG"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86" marR="33586" marT="0" marB="0">
                    <a:solidFill>
                      <a:srgbClr val="FFC000"/>
                    </a:solidFill>
                  </a:tcPr>
                </a:tc>
                <a:extLst>
                  <a:ext uri="{0D108BD9-81ED-4DB2-BD59-A6C34878D82A}">
                    <a16:rowId xmlns:a16="http://schemas.microsoft.com/office/drawing/2014/main" val="2210444503"/>
                  </a:ext>
                </a:extLst>
              </a:tr>
              <a:tr h="1025083">
                <a:tc>
                  <a:txBody>
                    <a:bodyPr/>
                    <a:lstStyle/>
                    <a:p>
                      <a:pPr>
                        <a:lnSpc>
                          <a:spcPct val="100000"/>
                        </a:lnSpc>
                        <a:spcAft>
                          <a:spcPts val="0"/>
                        </a:spcAft>
                      </a:pPr>
                      <a:r>
                        <a:rPr lang="en-SG" sz="1100" u="sng" dirty="0">
                          <a:solidFill>
                            <a:schemeClr val="bg1"/>
                          </a:solidFill>
                          <a:effectLst/>
                        </a:rPr>
                        <a:t>TAIWAN (6%)</a:t>
                      </a:r>
                      <a:endParaRPr lang="en-SG" sz="1050" dirty="0">
                        <a:solidFill>
                          <a:schemeClr val="bg1"/>
                        </a:solidFill>
                        <a:effectLst/>
                      </a:endParaRPr>
                    </a:p>
                    <a:p>
                      <a:pPr>
                        <a:lnSpc>
                          <a:spcPct val="100000"/>
                        </a:lnSpc>
                        <a:spcAft>
                          <a:spcPts val="0"/>
                        </a:spcAft>
                      </a:pPr>
                      <a:r>
                        <a:rPr lang="en-SG" sz="1100" dirty="0">
                          <a:solidFill>
                            <a:schemeClr val="bg1"/>
                          </a:solidFill>
                          <a:effectLst/>
                        </a:rPr>
                        <a:t>Din Tai Fung RWS (6)</a:t>
                      </a:r>
                      <a:endParaRPr lang="en-SG"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86" marR="33586" marT="0" marB="0">
                    <a:solidFill>
                      <a:srgbClr val="5B9BD5"/>
                    </a:solidFill>
                  </a:tcPr>
                </a:tc>
                <a:tc>
                  <a:txBody>
                    <a:bodyPr/>
                    <a:lstStyle/>
                    <a:p>
                      <a:pPr>
                        <a:lnSpc>
                          <a:spcPct val="100000"/>
                        </a:lnSpc>
                        <a:spcAft>
                          <a:spcPts val="0"/>
                        </a:spcAft>
                      </a:pPr>
                      <a:r>
                        <a:rPr lang="en-SG" sz="1100" u="sng" dirty="0">
                          <a:solidFill>
                            <a:schemeClr val="bg1"/>
                          </a:solidFill>
                          <a:effectLst/>
                        </a:rPr>
                        <a:t>SEAFOOD (5%)</a:t>
                      </a:r>
                      <a:endParaRPr lang="en-SG" sz="1050" dirty="0">
                        <a:solidFill>
                          <a:schemeClr val="bg1"/>
                        </a:solidFill>
                        <a:effectLst/>
                      </a:endParaRPr>
                    </a:p>
                    <a:p>
                      <a:pPr>
                        <a:lnSpc>
                          <a:spcPct val="100000"/>
                        </a:lnSpc>
                        <a:spcAft>
                          <a:spcPts val="0"/>
                        </a:spcAft>
                      </a:pPr>
                      <a:r>
                        <a:rPr lang="en-SG" sz="1100" dirty="0">
                          <a:solidFill>
                            <a:schemeClr val="bg1"/>
                          </a:solidFill>
                          <a:effectLst/>
                        </a:rPr>
                        <a:t>Tanjong Beach Club (5)</a:t>
                      </a:r>
                      <a:endParaRPr lang="en-SG"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86" marR="33586" marT="0" marB="0">
                    <a:solidFill>
                      <a:srgbClr val="70AD47"/>
                    </a:solidFill>
                  </a:tcPr>
                </a:tc>
                <a:tc>
                  <a:txBody>
                    <a:bodyPr/>
                    <a:lstStyle/>
                    <a:p>
                      <a:pPr marL="121285" indent="-121285">
                        <a:lnSpc>
                          <a:spcPct val="100000"/>
                        </a:lnSpc>
                        <a:spcAft>
                          <a:spcPts val="0"/>
                        </a:spcAft>
                      </a:pPr>
                      <a:r>
                        <a:rPr lang="en-SG" sz="1100" u="sng" dirty="0">
                          <a:solidFill>
                            <a:schemeClr val="bg1"/>
                          </a:solidFill>
                          <a:effectLst/>
                        </a:rPr>
                        <a:t>CHINESE (4%)</a:t>
                      </a:r>
                      <a:endParaRPr lang="en-SG" sz="1050" dirty="0">
                        <a:solidFill>
                          <a:schemeClr val="bg1"/>
                        </a:solidFill>
                        <a:effectLst/>
                      </a:endParaRPr>
                    </a:p>
                    <a:p>
                      <a:pPr marL="121285" indent="-121285">
                        <a:lnSpc>
                          <a:spcPct val="100000"/>
                        </a:lnSpc>
                        <a:spcAft>
                          <a:spcPts val="0"/>
                        </a:spcAft>
                      </a:pPr>
                      <a:r>
                        <a:rPr lang="en-SG" sz="1100" dirty="0">
                          <a:solidFill>
                            <a:schemeClr val="bg1"/>
                          </a:solidFill>
                          <a:effectLst/>
                        </a:rPr>
                        <a:t>- </a:t>
                      </a:r>
                      <a:r>
                        <a:rPr lang="en-SG" sz="1100" dirty="0" err="1">
                          <a:solidFill>
                            <a:schemeClr val="bg1"/>
                          </a:solidFill>
                          <a:effectLst/>
                        </a:rPr>
                        <a:t>Putien</a:t>
                      </a:r>
                      <a:r>
                        <a:rPr lang="en-SG" sz="1100" dirty="0">
                          <a:solidFill>
                            <a:schemeClr val="bg1"/>
                          </a:solidFill>
                          <a:effectLst/>
                        </a:rPr>
                        <a:t> Restaurant (2)</a:t>
                      </a:r>
                      <a:endParaRPr lang="en-SG" sz="1050" dirty="0">
                        <a:solidFill>
                          <a:schemeClr val="bg1"/>
                        </a:solidFill>
                        <a:effectLst/>
                      </a:endParaRPr>
                    </a:p>
                    <a:p>
                      <a:pPr marL="121285" indent="-121285">
                        <a:lnSpc>
                          <a:spcPct val="100000"/>
                        </a:lnSpc>
                        <a:spcAft>
                          <a:spcPts val="0"/>
                        </a:spcAft>
                      </a:pPr>
                      <a:r>
                        <a:rPr lang="en-SG" sz="1100" dirty="0">
                          <a:solidFill>
                            <a:schemeClr val="bg1"/>
                          </a:solidFill>
                          <a:effectLst/>
                        </a:rPr>
                        <a:t>- </a:t>
                      </a:r>
                      <a:r>
                        <a:rPr lang="en-SG" sz="1100" dirty="0" err="1">
                          <a:solidFill>
                            <a:schemeClr val="bg1"/>
                          </a:solidFill>
                          <a:effectLst/>
                        </a:rPr>
                        <a:t>Starbot</a:t>
                      </a:r>
                      <a:r>
                        <a:rPr lang="en-SG" sz="1100" dirty="0">
                          <a:solidFill>
                            <a:schemeClr val="bg1"/>
                          </a:solidFill>
                          <a:effectLst/>
                        </a:rPr>
                        <a:t> Café (1)</a:t>
                      </a:r>
                      <a:endParaRPr lang="en-SG" sz="1050" dirty="0">
                        <a:solidFill>
                          <a:schemeClr val="bg1"/>
                        </a:solidFill>
                        <a:effectLst/>
                      </a:endParaRPr>
                    </a:p>
                    <a:p>
                      <a:pPr marL="121285" indent="-121285">
                        <a:lnSpc>
                          <a:spcPct val="100000"/>
                        </a:lnSpc>
                        <a:spcAft>
                          <a:spcPts val="0"/>
                        </a:spcAft>
                      </a:pPr>
                      <a:r>
                        <a:rPr lang="en-SG" sz="1100" dirty="0">
                          <a:solidFill>
                            <a:schemeClr val="bg1"/>
                          </a:solidFill>
                          <a:effectLst/>
                        </a:rPr>
                        <a:t>- Blue Lotus Singapore Chinese Eating House @ Sentosa Cove (1)</a:t>
                      </a:r>
                      <a:endParaRPr lang="en-SG"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86" marR="33586" marT="0" marB="0">
                    <a:solidFill>
                      <a:srgbClr val="264478"/>
                    </a:solidFill>
                  </a:tcPr>
                </a:tc>
                <a:tc>
                  <a:txBody>
                    <a:bodyPr/>
                    <a:lstStyle/>
                    <a:p>
                      <a:pPr>
                        <a:lnSpc>
                          <a:spcPct val="100000"/>
                        </a:lnSpc>
                        <a:spcAft>
                          <a:spcPts val="0"/>
                        </a:spcAft>
                      </a:pPr>
                      <a:r>
                        <a:rPr lang="en-SG" sz="1100" u="sng" dirty="0">
                          <a:solidFill>
                            <a:schemeClr val="bg1"/>
                          </a:solidFill>
                          <a:effectLst/>
                        </a:rPr>
                        <a:t>INDIAN (3%)</a:t>
                      </a:r>
                      <a:endParaRPr lang="en-SG" sz="1050" dirty="0">
                        <a:solidFill>
                          <a:schemeClr val="bg1"/>
                        </a:solidFill>
                        <a:effectLst/>
                      </a:endParaRPr>
                    </a:p>
                    <a:p>
                      <a:pPr marL="78740" indent="-78740">
                        <a:lnSpc>
                          <a:spcPct val="100000"/>
                        </a:lnSpc>
                        <a:spcAft>
                          <a:spcPts val="0"/>
                        </a:spcAft>
                      </a:pPr>
                      <a:r>
                        <a:rPr lang="en-SG" sz="1100" dirty="0">
                          <a:solidFill>
                            <a:schemeClr val="bg1"/>
                          </a:solidFill>
                          <a:effectLst/>
                        </a:rPr>
                        <a:t>- Arches Restaurant (2)</a:t>
                      </a:r>
                      <a:endParaRPr lang="en-SG" sz="1050" dirty="0">
                        <a:solidFill>
                          <a:schemeClr val="bg1"/>
                        </a:solidFill>
                        <a:effectLst/>
                      </a:endParaRPr>
                    </a:p>
                    <a:p>
                      <a:pPr marL="78740" indent="-78740">
                        <a:lnSpc>
                          <a:spcPct val="100000"/>
                        </a:lnSpc>
                        <a:spcAft>
                          <a:spcPts val="0"/>
                        </a:spcAft>
                      </a:pPr>
                      <a:r>
                        <a:rPr lang="en-SG" sz="1100" dirty="0">
                          <a:solidFill>
                            <a:schemeClr val="bg1"/>
                          </a:solidFill>
                          <a:effectLst/>
                        </a:rPr>
                        <a:t>- Oasis Spice Café RWS (1)</a:t>
                      </a:r>
                      <a:endParaRPr lang="en-SG"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86" marR="33586" marT="0" marB="0">
                    <a:solidFill>
                      <a:srgbClr val="9E480E"/>
                    </a:solidFill>
                  </a:tcPr>
                </a:tc>
                <a:extLst>
                  <a:ext uri="{0D108BD9-81ED-4DB2-BD59-A6C34878D82A}">
                    <a16:rowId xmlns:a16="http://schemas.microsoft.com/office/drawing/2014/main" val="1378745654"/>
                  </a:ext>
                </a:extLst>
              </a:tr>
              <a:tr h="790914">
                <a:tc>
                  <a:txBody>
                    <a:bodyPr/>
                    <a:lstStyle/>
                    <a:p>
                      <a:pPr marL="109220" indent="-109220">
                        <a:lnSpc>
                          <a:spcPct val="100000"/>
                        </a:lnSpc>
                        <a:spcAft>
                          <a:spcPts val="0"/>
                        </a:spcAft>
                      </a:pPr>
                      <a:r>
                        <a:rPr lang="en-SG" sz="1100" u="sng" dirty="0">
                          <a:solidFill>
                            <a:schemeClr val="bg1"/>
                          </a:solidFill>
                          <a:effectLst/>
                        </a:rPr>
                        <a:t>BAR (3%)</a:t>
                      </a:r>
                      <a:endParaRPr lang="en-SG" sz="1050" dirty="0">
                        <a:solidFill>
                          <a:schemeClr val="bg1"/>
                        </a:solidFill>
                        <a:effectLst/>
                      </a:endParaRPr>
                    </a:p>
                    <a:p>
                      <a:pPr marL="109220" indent="-109220">
                        <a:lnSpc>
                          <a:spcPct val="100000"/>
                        </a:lnSpc>
                        <a:spcAft>
                          <a:spcPts val="0"/>
                        </a:spcAft>
                      </a:pPr>
                      <a:r>
                        <a:rPr lang="en-SG" sz="1100" dirty="0">
                          <a:solidFill>
                            <a:schemeClr val="bg1"/>
                          </a:solidFill>
                          <a:effectLst/>
                        </a:rPr>
                        <a:t>- Bones 'n Barrels Sentosa (1)</a:t>
                      </a:r>
                      <a:endParaRPr lang="en-SG" sz="1050" dirty="0">
                        <a:solidFill>
                          <a:schemeClr val="bg1"/>
                        </a:solidFill>
                        <a:effectLst/>
                      </a:endParaRPr>
                    </a:p>
                    <a:p>
                      <a:pPr marL="109220" indent="-109220">
                        <a:lnSpc>
                          <a:spcPct val="100000"/>
                        </a:lnSpc>
                        <a:spcAft>
                          <a:spcPts val="0"/>
                        </a:spcAft>
                      </a:pPr>
                      <a:r>
                        <a:rPr lang="en-SG" sz="1100" dirty="0">
                          <a:solidFill>
                            <a:schemeClr val="bg1"/>
                          </a:solidFill>
                          <a:effectLst/>
                        </a:rPr>
                        <a:t>- Mambo Beach Club (1)</a:t>
                      </a:r>
                      <a:endParaRPr lang="en-SG" sz="1050" dirty="0">
                        <a:solidFill>
                          <a:schemeClr val="bg1"/>
                        </a:solidFill>
                        <a:effectLst/>
                      </a:endParaRPr>
                    </a:p>
                    <a:p>
                      <a:pPr marL="109220" indent="-109220">
                        <a:lnSpc>
                          <a:spcPct val="100000"/>
                        </a:lnSpc>
                        <a:spcAft>
                          <a:spcPts val="0"/>
                        </a:spcAft>
                      </a:pPr>
                      <a:r>
                        <a:rPr lang="en-SG" sz="1100" dirty="0">
                          <a:solidFill>
                            <a:schemeClr val="bg1"/>
                          </a:solidFill>
                          <a:effectLst/>
                        </a:rPr>
                        <a:t>- </a:t>
                      </a:r>
                      <a:r>
                        <a:rPr lang="en-SG" sz="1100" dirty="0" err="1">
                          <a:solidFill>
                            <a:schemeClr val="bg1"/>
                          </a:solidFill>
                          <a:effectLst/>
                        </a:rPr>
                        <a:t>Coastes</a:t>
                      </a:r>
                      <a:r>
                        <a:rPr lang="en-SG" sz="1100" dirty="0">
                          <a:solidFill>
                            <a:schemeClr val="bg1"/>
                          </a:solidFill>
                          <a:effectLst/>
                        </a:rPr>
                        <a:t> @ </a:t>
                      </a:r>
                      <a:r>
                        <a:rPr lang="en-SG" sz="1100" dirty="0" err="1">
                          <a:solidFill>
                            <a:schemeClr val="bg1"/>
                          </a:solidFill>
                          <a:effectLst/>
                        </a:rPr>
                        <a:t>Siloso</a:t>
                      </a:r>
                      <a:r>
                        <a:rPr lang="en-SG" sz="1100" dirty="0">
                          <a:solidFill>
                            <a:schemeClr val="bg1"/>
                          </a:solidFill>
                          <a:effectLst/>
                        </a:rPr>
                        <a:t> Beach Walk (1)</a:t>
                      </a:r>
                      <a:endParaRPr lang="en-SG"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86" marR="33586" marT="0" marB="0">
                    <a:solidFill>
                      <a:srgbClr val="636363"/>
                    </a:solidFill>
                  </a:tcPr>
                </a:tc>
                <a:tc>
                  <a:txBody>
                    <a:bodyPr/>
                    <a:lstStyle/>
                    <a:p>
                      <a:pPr marL="158115" indent="-158115">
                        <a:lnSpc>
                          <a:spcPct val="100000"/>
                        </a:lnSpc>
                        <a:spcAft>
                          <a:spcPts val="0"/>
                        </a:spcAft>
                      </a:pPr>
                      <a:r>
                        <a:rPr lang="en-SG" sz="1100" u="sng" dirty="0">
                          <a:solidFill>
                            <a:schemeClr val="bg1"/>
                          </a:solidFill>
                          <a:effectLst/>
                        </a:rPr>
                        <a:t>EUROPEAN (2%)</a:t>
                      </a:r>
                      <a:endParaRPr lang="en-SG" sz="1050" dirty="0">
                        <a:solidFill>
                          <a:schemeClr val="bg1"/>
                        </a:solidFill>
                        <a:effectLst/>
                      </a:endParaRPr>
                    </a:p>
                    <a:p>
                      <a:pPr marL="158115" indent="-158115">
                        <a:lnSpc>
                          <a:spcPct val="100000"/>
                        </a:lnSpc>
                        <a:spcAft>
                          <a:spcPts val="0"/>
                        </a:spcAft>
                      </a:pPr>
                      <a:r>
                        <a:rPr lang="en-SG" sz="1100" dirty="0">
                          <a:solidFill>
                            <a:schemeClr val="bg1"/>
                          </a:solidFill>
                          <a:effectLst/>
                        </a:rPr>
                        <a:t>- Kitchen Table at W Singapore Sentosa Cove (1)</a:t>
                      </a:r>
                      <a:endParaRPr lang="en-SG" sz="1050" dirty="0">
                        <a:solidFill>
                          <a:schemeClr val="bg1"/>
                        </a:solidFill>
                        <a:effectLst/>
                      </a:endParaRPr>
                    </a:p>
                    <a:p>
                      <a:pPr marL="158115" indent="-158115">
                        <a:lnSpc>
                          <a:spcPct val="100000"/>
                        </a:lnSpc>
                        <a:spcAft>
                          <a:spcPts val="0"/>
                        </a:spcAft>
                      </a:pPr>
                      <a:r>
                        <a:rPr lang="en-SG" sz="1100" dirty="0">
                          <a:solidFill>
                            <a:schemeClr val="bg1"/>
                          </a:solidFill>
                          <a:effectLst/>
                        </a:rPr>
                        <a:t>- The Knolls (1)</a:t>
                      </a:r>
                      <a:endParaRPr lang="en-SG"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86" marR="33586" marT="0" marB="0">
                    <a:solidFill>
                      <a:srgbClr val="997300"/>
                    </a:solidFill>
                  </a:tcPr>
                </a:tc>
                <a:tc>
                  <a:txBody>
                    <a:bodyPr/>
                    <a:lstStyle/>
                    <a:p>
                      <a:pPr marL="121285" indent="-121285">
                        <a:lnSpc>
                          <a:spcPct val="100000"/>
                        </a:lnSpc>
                        <a:spcAft>
                          <a:spcPts val="0"/>
                        </a:spcAft>
                      </a:pPr>
                      <a:r>
                        <a:rPr lang="en-SG" sz="1100" u="sng" dirty="0">
                          <a:solidFill>
                            <a:schemeClr val="bg1"/>
                          </a:solidFill>
                          <a:effectLst/>
                        </a:rPr>
                        <a:t>FAST-FOOD (2%)</a:t>
                      </a:r>
                      <a:endParaRPr lang="en-SG" sz="1050" dirty="0">
                        <a:solidFill>
                          <a:schemeClr val="bg1"/>
                        </a:solidFill>
                        <a:effectLst/>
                      </a:endParaRPr>
                    </a:p>
                    <a:p>
                      <a:pPr marL="121285" indent="-121285">
                        <a:lnSpc>
                          <a:spcPct val="100000"/>
                        </a:lnSpc>
                        <a:spcAft>
                          <a:spcPts val="0"/>
                        </a:spcAft>
                      </a:pPr>
                      <a:r>
                        <a:rPr lang="en-SG" sz="1100" dirty="0">
                          <a:solidFill>
                            <a:schemeClr val="bg1"/>
                          </a:solidFill>
                          <a:effectLst/>
                        </a:rPr>
                        <a:t>- </a:t>
                      </a:r>
                      <a:r>
                        <a:rPr lang="en-SG" sz="1100" dirty="0" err="1">
                          <a:solidFill>
                            <a:schemeClr val="bg1"/>
                          </a:solidFill>
                          <a:effectLst/>
                        </a:rPr>
                        <a:t>MarryBrown</a:t>
                      </a:r>
                      <a:r>
                        <a:rPr lang="en-SG" sz="1100" dirty="0">
                          <a:solidFill>
                            <a:schemeClr val="bg1"/>
                          </a:solidFill>
                          <a:effectLst/>
                        </a:rPr>
                        <a:t> (1)</a:t>
                      </a:r>
                      <a:endParaRPr lang="en-SG" sz="1050" dirty="0">
                        <a:solidFill>
                          <a:schemeClr val="bg1"/>
                        </a:solidFill>
                        <a:effectLst/>
                      </a:endParaRPr>
                    </a:p>
                    <a:p>
                      <a:pPr marL="121285" indent="-121285">
                        <a:lnSpc>
                          <a:spcPct val="100000"/>
                        </a:lnSpc>
                        <a:spcAft>
                          <a:spcPts val="0"/>
                        </a:spcAft>
                      </a:pPr>
                      <a:r>
                        <a:rPr lang="en-SG" sz="1100" dirty="0">
                          <a:solidFill>
                            <a:schemeClr val="bg1"/>
                          </a:solidFill>
                          <a:effectLst/>
                        </a:rPr>
                        <a:t>- Toast Box Café RWS (1)</a:t>
                      </a:r>
                      <a:endParaRPr lang="en-SG"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86" marR="33586" marT="0" marB="0">
                    <a:solidFill>
                      <a:srgbClr val="255E91"/>
                    </a:solidFill>
                  </a:tcPr>
                </a:tc>
                <a:tc>
                  <a:txBody>
                    <a:bodyPr/>
                    <a:lstStyle/>
                    <a:p>
                      <a:pPr marL="78740" indent="-78740">
                        <a:lnSpc>
                          <a:spcPct val="100000"/>
                        </a:lnSpc>
                        <a:spcAft>
                          <a:spcPts val="0"/>
                        </a:spcAft>
                      </a:pPr>
                      <a:r>
                        <a:rPr lang="en-SG" sz="1100" u="sng" dirty="0">
                          <a:solidFill>
                            <a:schemeClr val="bg1"/>
                          </a:solidFill>
                          <a:effectLst/>
                        </a:rPr>
                        <a:t>Filipino (2%)</a:t>
                      </a:r>
                      <a:endParaRPr lang="en-SG" sz="1050" dirty="0">
                        <a:solidFill>
                          <a:schemeClr val="bg1"/>
                        </a:solidFill>
                        <a:effectLst/>
                      </a:endParaRPr>
                    </a:p>
                    <a:p>
                      <a:pPr>
                        <a:lnSpc>
                          <a:spcPct val="100000"/>
                        </a:lnSpc>
                        <a:spcAft>
                          <a:spcPts val="0"/>
                        </a:spcAft>
                      </a:pPr>
                      <a:r>
                        <a:rPr lang="en-SG" sz="1100" dirty="0">
                          <a:solidFill>
                            <a:schemeClr val="bg1"/>
                          </a:solidFill>
                          <a:effectLst/>
                        </a:rPr>
                        <a:t>Goldilocks Fried Chicken USS (2)</a:t>
                      </a:r>
                      <a:endParaRPr lang="en-SG"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86" marR="33586" marT="0" marB="0">
                    <a:solidFill>
                      <a:srgbClr val="43682B"/>
                    </a:solidFill>
                  </a:tcPr>
                </a:tc>
                <a:extLst>
                  <a:ext uri="{0D108BD9-81ED-4DB2-BD59-A6C34878D82A}">
                    <a16:rowId xmlns:a16="http://schemas.microsoft.com/office/drawing/2014/main" val="1850869530"/>
                  </a:ext>
                </a:extLst>
              </a:tr>
              <a:tr h="495812">
                <a:tc>
                  <a:txBody>
                    <a:bodyPr/>
                    <a:lstStyle/>
                    <a:p>
                      <a:pPr>
                        <a:lnSpc>
                          <a:spcPct val="100000"/>
                        </a:lnSpc>
                        <a:spcAft>
                          <a:spcPts val="0"/>
                        </a:spcAft>
                      </a:pPr>
                      <a:r>
                        <a:rPr lang="en-SG" sz="1100" u="sng" dirty="0">
                          <a:solidFill>
                            <a:schemeClr val="bg1"/>
                          </a:solidFill>
                          <a:effectLst/>
                        </a:rPr>
                        <a:t>FRENCH (1%)</a:t>
                      </a:r>
                      <a:br>
                        <a:rPr lang="en-SG" sz="1100" u="sng" dirty="0">
                          <a:solidFill>
                            <a:schemeClr val="bg1"/>
                          </a:solidFill>
                          <a:effectLst/>
                        </a:rPr>
                      </a:br>
                      <a:r>
                        <a:rPr lang="en-SG" sz="1100" dirty="0" err="1">
                          <a:solidFill>
                            <a:schemeClr val="bg1"/>
                          </a:solidFill>
                          <a:effectLst/>
                        </a:rPr>
                        <a:t>Kwee</a:t>
                      </a:r>
                      <a:r>
                        <a:rPr lang="en-SG" sz="1100" dirty="0">
                          <a:solidFill>
                            <a:schemeClr val="bg1"/>
                          </a:solidFill>
                          <a:effectLst/>
                        </a:rPr>
                        <a:t> </a:t>
                      </a:r>
                      <a:r>
                        <a:rPr lang="en-SG" sz="1100" dirty="0" err="1">
                          <a:solidFill>
                            <a:schemeClr val="bg1"/>
                          </a:solidFill>
                          <a:effectLst/>
                        </a:rPr>
                        <a:t>Zeen</a:t>
                      </a:r>
                      <a:r>
                        <a:rPr lang="en-SG" sz="1100" dirty="0">
                          <a:solidFill>
                            <a:schemeClr val="bg1"/>
                          </a:solidFill>
                          <a:effectLst/>
                        </a:rPr>
                        <a:t> (1)</a:t>
                      </a:r>
                      <a:endParaRPr lang="en-SG"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86" marR="33586" marT="0" marB="0">
                    <a:solidFill>
                      <a:srgbClr val="698ED0"/>
                    </a:solidFill>
                  </a:tcPr>
                </a:tc>
                <a:tc>
                  <a:txBody>
                    <a:bodyPr/>
                    <a:lstStyle/>
                    <a:p>
                      <a:pPr marL="67945" indent="-67945">
                        <a:lnSpc>
                          <a:spcPct val="100000"/>
                        </a:lnSpc>
                        <a:spcAft>
                          <a:spcPts val="0"/>
                        </a:spcAft>
                      </a:pPr>
                      <a:r>
                        <a:rPr lang="en-SG" sz="1100" u="sng" dirty="0">
                          <a:solidFill>
                            <a:schemeClr val="bg1"/>
                          </a:solidFill>
                          <a:effectLst/>
                        </a:rPr>
                        <a:t>FUSION (1%)</a:t>
                      </a:r>
                      <a:endParaRPr lang="en-SG" sz="1050" dirty="0">
                        <a:solidFill>
                          <a:schemeClr val="bg1"/>
                        </a:solidFill>
                        <a:effectLst/>
                      </a:endParaRPr>
                    </a:p>
                    <a:p>
                      <a:pPr>
                        <a:lnSpc>
                          <a:spcPct val="100000"/>
                        </a:lnSpc>
                        <a:spcAft>
                          <a:spcPts val="0"/>
                        </a:spcAft>
                      </a:pPr>
                      <a:r>
                        <a:rPr lang="en-SG" sz="1100" dirty="0">
                          <a:solidFill>
                            <a:schemeClr val="bg1"/>
                          </a:solidFill>
                          <a:effectLst/>
                        </a:rPr>
                        <a:t>Shutters Amara Sentosa (1)</a:t>
                      </a:r>
                      <a:endParaRPr lang="en-SG"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86" marR="33586" marT="0" marB="0">
                    <a:solidFill>
                      <a:srgbClr val="F1975A"/>
                    </a:solidFill>
                  </a:tcPr>
                </a:tc>
                <a:tc>
                  <a:txBody>
                    <a:bodyPr/>
                    <a:lstStyle/>
                    <a:p>
                      <a:pPr>
                        <a:lnSpc>
                          <a:spcPct val="100000"/>
                        </a:lnSpc>
                        <a:spcAft>
                          <a:spcPts val="0"/>
                        </a:spcAft>
                      </a:pPr>
                      <a:r>
                        <a:rPr lang="en-SG" sz="1100" u="sng" dirty="0">
                          <a:solidFill>
                            <a:schemeClr val="bg1"/>
                          </a:solidFill>
                          <a:effectLst/>
                        </a:rPr>
                        <a:t>Hawaiian (1%)</a:t>
                      </a:r>
                      <a:br>
                        <a:rPr lang="en-SG" sz="1100" u="sng" dirty="0">
                          <a:solidFill>
                            <a:schemeClr val="bg1"/>
                          </a:solidFill>
                          <a:effectLst/>
                        </a:rPr>
                      </a:br>
                      <a:r>
                        <a:rPr lang="en-SG" sz="1100" dirty="0">
                          <a:solidFill>
                            <a:schemeClr val="bg1"/>
                          </a:solidFill>
                          <a:effectLst/>
                        </a:rPr>
                        <a:t>Ola Beach Club </a:t>
                      </a:r>
                      <a:r>
                        <a:rPr lang="en-SG" sz="1100" dirty="0" err="1">
                          <a:solidFill>
                            <a:schemeClr val="bg1"/>
                          </a:solidFill>
                          <a:effectLst/>
                        </a:rPr>
                        <a:t>Siloso</a:t>
                      </a:r>
                      <a:r>
                        <a:rPr lang="en-SG" sz="1100" dirty="0">
                          <a:solidFill>
                            <a:schemeClr val="bg1"/>
                          </a:solidFill>
                          <a:effectLst/>
                        </a:rPr>
                        <a:t> (1)</a:t>
                      </a:r>
                      <a:endParaRPr lang="en-SG"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86" marR="33586" marT="0" marB="0">
                    <a:solidFill>
                      <a:srgbClr val="B7B7B7"/>
                    </a:solidFill>
                  </a:tcPr>
                </a:tc>
                <a:tc>
                  <a:txBody>
                    <a:bodyPr/>
                    <a:lstStyle/>
                    <a:p>
                      <a:pPr>
                        <a:lnSpc>
                          <a:spcPct val="100000"/>
                        </a:lnSpc>
                        <a:spcAft>
                          <a:spcPts val="0"/>
                        </a:spcAft>
                      </a:pPr>
                      <a:r>
                        <a:rPr lang="en-SG" sz="1100" u="sng" dirty="0">
                          <a:solidFill>
                            <a:schemeClr val="bg1"/>
                          </a:solidFill>
                          <a:effectLst/>
                        </a:rPr>
                        <a:t>INDONESIAN (1%)</a:t>
                      </a:r>
                      <a:br>
                        <a:rPr lang="en-SG" sz="1100" dirty="0">
                          <a:solidFill>
                            <a:schemeClr val="bg1"/>
                          </a:solidFill>
                          <a:effectLst/>
                        </a:rPr>
                      </a:br>
                      <a:r>
                        <a:rPr lang="en-SG" sz="1100" dirty="0">
                          <a:solidFill>
                            <a:schemeClr val="bg1"/>
                          </a:solidFill>
                          <a:effectLst/>
                        </a:rPr>
                        <a:t>Rumours Beach Club (1)</a:t>
                      </a:r>
                      <a:endParaRPr lang="en-SG"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86" marR="33586" marT="0" marB="0">
                    <a:solidFill>
                      <a:srgbClr val="FFCD33"/>
                    </a:solidFill>
                  </a:tcPr>
                </a:tc>
                <a:extLst>
                  <a:ext uri="{0D108BD9-81ED-4DB2-BD59-A6C34878D82A}">
                    <a16:rowId xmlns:a16="http://schemas.microsoft.com/office/drawing/2014/main" val="3875318013"/>
                  </a:ext>
                </a:extLst>
              </a:tr>
              <a:tr h="474400">
                <a:tc>
                  <a:txBody>
                    <a:bodyPr/>
                    <a:lstStyle/>
                    <a:p>
                      <a:pPr>
                        <a:lnSpc>
                          <a:spcPct val="100000"/>
                        </a:lnSpc>
                        <a:spcAft>
                          <a:spcPts val="0"/>
                        </a:spcAft>
                      </a:pPr>
                      <a:r>
                        <a:rPr lang="en-SG" sz="1100" u="sng" dirty="0">
                          <a:solidFill>
                            <a:schemeClr val="bg1"/>
                          </a:solidFill>
                          <a:effectLst/>
                        </a:rPr>
                        <a:t>JAPANESE (1%)</a:t>
                      </a:r>
                      <a:br>
                        <a:rPr lang="en-SG" sz="1100" dirty="0">
                          <a:solidFill>
                            <a:schemeClr val="bg1"/>
                          </a:solidFill>
                          <a:effectLst/>
                        </a:rPr>
                      </a:br>
                      <a:r>
                        <a:rPr lang="en-SG" sz="1100" dirty="0" err="1">
                          <a:solidFill>
                            <a:schemeClr val="bg1"/>
                          </a:solidFill>
                          <a:effectLst/>
                        </a:rPr>
                        <a:t>eM</a:t>
                      </a:r>
                      <a:r>
                        <a:rPr lang="en-SG" sz="1100" dirty="0">
                          <a:solidFill>
                            <a:schemeClr val="bg1"/>
                          </a:solidFill>
                          <a:effectLst/>
                        </a:rPr>
                        <a:t> By The Marina (1)</a:t>
                      </a:r>
                      <a:endParaRPr lang="en-SG"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86" marR="33586" marT="0" marB="0">
                    <a:solidFill>
                      <a:srgbClr val="7CAFDD"/>
                    </a:solidFill>
                  </a:tcPr>
                </a:tc>
                <a:tc>
                  <a:txBody>
                    <a:bodyPr/>
                    <a:lstStyle/>
                    <a:p>
                      <a:pPr>
                        <a:lnSpc>
                          <a:spcPct val="100000"/>
                        </a:lnSpc>
                        <a:spcAft>
                          <a:spcPts val="0"/>
                        </a:spcAft>
                      </a:pPr>
                      <a:r>
                        <a:rPr lang="en-SG" sz="1100" u="sng" dirty="0">
                          <a:solidFill>
                            <a:schemeClr val="bg1"/>
                          </a:solidFill>
                          <a:effectLst/>
                        </a:rPr>
                        <a:t>Cantonese (1%)</a:t>
                      </a:r>
                      <a:br>
                        <a:rPr lang="en-SG" sz="1100" u="sng" dirty="0">
                          <a:solidFill>
                            <a:schemeClr val="bg1"/>
                          </a:solidFill>
                          <a:effectLst/>
                        </a:rPr>
                      </a:br>
                      <a:r>
                        <a:rPr lang="en-SG" sz="1100" dirty="0">
                          <a:solidFill>
                            <a:schemeClr val="bg1"/>
                          </a:solidFill>
                          <a:effectLst/>
                        </a:rPr>
                        <a:t>Feng Shui Inn (1)</a:t>
                      </a:r>
                      <a:endParaRPr lang="en-SG"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86" marR="33586" marT="0" marB="0">
                    <a:solidFill>
                      <a:srgbClr val="8CC168"/>
                    </a:solidFill>
                  </a:tcPr>
                </a:tc>
                <a:tc>
                  <a:txBody>
                    <a:bodyPr/>
                    <a:lstStyle/>
                    <a:p>
                      <a:pPr>
                        <a:lnSpc>
                          <a:spcPct val="100000"/>
                        </a:lnSpc>
                        <a:spcAft>
                          <a:spcPts val="0"/>
                        </a:spcAft>
                      </a:pPr>
                      <a:r>
                        <a:rPr lang="en-SG" sz="1100" u="sng" dirty="0">
                          <a:solidFill>
                            <a:schemeClr val="bg1"/>
                          </a:solidFill>
                          <a:effectLst/>
                        </a:rPr>
                        <a:t>BEACH BUFFET (1%)</a:t>
                      </a:r>
                      <a:br>
                        <a:rPr lang="en-SG" sz="1100" dirty="0">
                          <a:solidFill>
                            <a:schemeClr val="bg1"/>
                          </a:solidFill>
                          <a:effectLst/>
                        </a:rPr>
                      </a:br>
                      <a:r>
                        <a:rPr lang="en-SG" sz="1100" dirty="0">
                          <a:solidFill>
                            <a:schemeClr val="bg1"/>
                          </a:solidFill>
                          <a:effectLst/>
                        </a:rPr>
                        <a:t>Silver Shell Café (1)</a:t>
                      </a:r>
                      <a:endParaRPr lang="en-SG"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86" marR="33586" marT="0" marB="0">
                    <a:solidFill>
                      <a:srgbClr val="335AA1"/>
                    </a:solidFill>
                  </a:tcPr>
                </a:tc>
                <a:tc>
                  <a:txBody>
                    <a:bodyPr/>
                    <a:lstStyle/>
                    <a:p>
                      <a:pPr>
                        <a:lnSpc>
                          <a:spcPct val="100000"/>
                        </a:lnSpc>
                        <a:spcAft>
                          <a:spcPts val="0"/>
                        </a:spcAft>
                      </a:pPr>
                      <a:r>
                        <a:rPr lang="en-SG" sz="1100" u="sng" dirty="0">
                          <a:solidFill>
                            <a:schemeClr val="bg1"/>
                          </a:solidFill>
                          <a:effectLst/>
                        </a:rPr>
                        <a:t>SUNSET DINNER CRUISE (1%)</a:t>
                      </a:r>
                      <a:br>
                        <a:rPr lang="en-SG" sz="1100" dirty="0">
                          <a:solidFill>
                            <a:schemeClr val="bg1"/>
                          </a:solidFill>
                          <a:effectLst/>
                        </a:rPr>
                      </a:br>
                      <a:r>
                        <a:rPr lang="en-SG" sz="1100" dirty="0">
                          <a:solidFill>
                            <a:schemeClr val="bg1"/>
                          </a:solidFill>
                          <a:effectLst/>
                        </a:rPr>
                        <a:t>Royal Albatross Luxury Tall Ship RWS (1)</a:t>
                      </a:r>
                      <a:endParaRPr lang="en-SG"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586" marR="33586" marT="0" marB="0">
                    <a:solidFill>
                      <a:srgbClr val="D26012"/>
                    </a:solidFill>
                  </a:tcPr>
                </a:tc>
                <a:extLst>
                  <a:ext uri="{0D108BD9-81ED-4DB2-BD59-A6C34878D82A}">
                    <a16:rowId xmlns:a16="http://schemas.microsoft.com/office/drawing/2014/main" val="3916752192"/>
                  </a:ext>
                </a:extLst>
              </a:tr>
            </a:tbl>
          </a:graphicData>
        </a:graphic>
      </p:graphicFrame>
      <p:sp>
        <p:nvSpPr>
          <p:cNvPr id="2" name="Title 1">
            <a:extLst>
              <a:ext uri="{FF2B5EF4-FFF2-40B4-BE49-F238E27FC236}">
                <a16:creationId xmlns:a16="http://schemas.microsoft.com/office/drawing/2014/main" id="{08CB4A60-FD6F-1187-F59C-BDD7D0B18AE2}"/>
              </a:ext>
            </a:extLst>
          </p:cNvPr>
          <p:cNvSpPr>
            <a:spLocks noGrp="1"/>
          </p:cNvSpPr>
          <p:nvPr>
            <p:ph type="title"/>
          </p:nvPr>
        </p:nvSpPr>
        <p:spPr>
          <a:xfrm>
            <a:off x="677333" y="609599"/>
            <a:ext cx="11057467" cy="1748971"/>
          </a:xfrm>
        </p:spPr>
        <p:txBody>
          <a:bodyPr>
            <a:normAutofit/>
          </a:bodyPr>
          <a:lstStyle/>
          <a:p>
            <a:r>
              <a:rPr lang="en-US" dirty="0"/>
              <a:t>Grouping the Sentosa F&amp;Bs that the</a:t>
            </a:r>
            <a:br>
              <a:rPr lang="en-US" dirty="0"/>
            </a:br>
            <a:r>
              <a:rPr lang="en-US" dirty="0"/>
              <a:t>Indonesian visitors wrote reviews for 2018-May 2022</a:t>
            </a:r>
            <a:endParaRPr lang="en-SG" dirty="0"/>
          </a:p>
        </p:txBody>
      </p:sp>
    </p:spTree>
    <p:extLst>
      <p:ext uri="{BB962C8B-B14F-4D97-AF65-F5344CB8AC3E}">
        <p14:creationId xmlns:p14="http://schemas.microsoft.com/office/powerpoint/2010/main" val="3585091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7908C-8A84-86B1-CAAB-34DA0054B7B6}"/>
              </a:ext>
            </a:extLst>
          </p:cNvPr>
          <p:cNvSpPr>
            <a:spLocks noGrp="1"/>
          </p:cNvSpPr>
          <p:nvPr>
            <p:ph type="title"/>
          </p:nvPr>
        </p:nvSpPr>
        <p:spPr>
          <a:xfrm>
            <a:off x="448734" y="2882900"/>
            <a:ext cx="1646766" cy="711200"/>
          </a:xfrm>
        </p:spPr>
        <p:txBody>
          <a:bodyPr/>
          <a:lstStyle/>
          <a:p>
            <a:r>
              <a:rPr lang="en-US" dirty="0"/>
              <a:t>Tik Tok</a:t>
            </a:r>
          </a:p>
        </p:txBody>
      </p:sp>
      <p:pic>
        <p:nvPicPr>
          <p:cNvPr id="8" name="Picture 7">
            <a:extLst>
              <a:ext uri="{FF2B5EF4-FFF2-40B4-BE49-F238E27FC236}">
                <a16:creationId xmlns:a16="http://schemas.microsoft.com/office/drawing/2014/main" id="{176A72BA-8157-B317-3E88-329285CBFEC4}"/>
              </a:ext>
            </a:extLst>
          </p:cNvPr>
          <p:cNvPicPr>
            <a:picLocks noChangeAspect="1"/>
          </p:cNvPicPr>
          <p:nvPr/>
        </p:nvPicPr>
        <p:blipFill>
          <a:blip r:embed="rId3"/>
          <a:stretch>
            <a:fillRect/>
          </a:stretch>
        </p:blipFill>
        <p:spPr>
          <a:xfrm>
            <a:off x="2396336" y="533400"/>
            <a:ext cx="6660947" cy="5562600"/>
          </a:xfrm>
          <a:prstGeom prst="rect">
            <a:avLst/>
          </a:prstGeom>
        </p:spPr>
      </p:pic>
    </p:spTree>
    <p:extLst>
      <p:ext uri="{BB962C8B-B14F-4D97-AF65-F5344CB8AC3E}">
        <p14:creationId xmlns:p14="http://schemas.microsoft.com/office/powerpoint/2010/main" val="7632077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F048DEE-7A81-C604-A4DE-7D27088087DA}"/>
              </a:ext>
            </a:extLst>
          </p:cNvPr>
          <p:cNvPicPr>
            <a:picLocks noGrp="1" noChangeAspect="1"/>
          </p:cNvPicPr>
          <p:nvPr>
            <p:ph idx="1"/>
          </p:nvPr>
        </p:nvPicPr>
        <p:blipFill rotWithShape="1">
          <a:blip r:embed="rId3"/>
          <a:srcRect t="3232" r="7443"/>
          <a:stretch/>
        </p:blipFill>
        <p:spPr>
          <a:xfrm>
            <a:off x="1538525" y="1653420"/>
            <a:ext cx="5872798" cy="5659164"/>
          </a:xfrm>
        </p:spPr>
      </p:pic>
      <p:sp>
        <p:nvSpPr>
          <p:cNvPr id="2" name="Title 1">
            <a:extLst>
              <a:ext uri="{FF2B5EF4-FFF2-40B4-BE49-F238E27FC236}">
                <a16:creationId xmlns:a16="http://schemas.microsoft.com/office/drawing/2014/main" id="{53FD3037-D953-936B-9410-8D16B82CEA7C}"/>
              </a:ext>
            </a:extLst>
          </p:cNvPr>
          <p:cNvSpPr>
            <a:spLocks noGrp="1"/>
          </p:cNvSpPr>
          <p:nvPr>
            <p:ph type="title"/>
          </p:nvPr>
        </p:nvSpPr>
        <p:spPr>
          <a:xfrm>
            <a:off x="677334" y="609600"/>
            <a:ext cx="8596668" cy="1320800"/>
          </a:xfrm>
        </p:spPr>
        <p:txBody>
          <a:bodyPr/>
          <a:lstStyle/>
          <a:p>
            <a:r>
              <a:rPr lang="en-US" dirty="0"/>
              <a:t>Non-Halal ≠ deal-breaker</a:t>
            </a:r>
            <a:br>
              <a:rPr lang="en-US" dirty="0"/>
            </a:br>
            <a:r>
              <a:rPr lang="en-US" dirty="0"/>
              <a:t>as long there’s </a:t>
            </a:r>
            <a:r>
              <a:rPr lang="en-US" b="1" dirty="0"/>
              <a:t>chicken</a:t>
            </a:r>
            <a:endParaRPr lang="en-SG" b="1" dirty="0"/>
          </a:p>
        </p:txBody>
      </p:sp>
    </p:spTree>
    <p:extLst>
      <p:ext uri="{BB962C8B-B14F-4D97-AF65-F5344CB8AC3E}">
        <p14:creationId xmlns:p14="http://schemas.microsoft.com/office/powerpoint/2010/main" val="26798078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calendar&#10;&#10;Description automatically generated">
            <a:extLst>
              <a:ext uri="{FF2B5EF4-FFF2-40B4-BE49-F238E27FC236}">
                <a16:creationId xmlns:a16="http://schemas.microsoft.com/office/drawing/2014/main" id="{3F714A3F-FD33-8C4F-3248-BA5924C20A8D}"/>
              </a:ext>
            </a:extLst>
          </p:cNvPr>
          <p:cNvPicPr>
            <a:picLocks noGrp="1" noChangeAspect="1"/>
          </p:cNvPicPr>
          <p:nvPr>
            <p:ph idx="1"/>
          </p:nvPr>
        </p:nvPicPr>
        <p:blipFill rotWithShape="1">
          <a:blip r:embed="rId3"/>
          <a:srcRect l="446" t="2191"/>
          <a:stretch/>
        </p:blipFill>
        <p:spPr bwMode="auto">
          <a:xfrm>
            <a:off x="677333" y="1708797"/>
            <a:ext cx="9351806" cy="4539603"/>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FDA8857E-79FF-4213-2CE4-827E9D4738C3}"/>
              </a:ext>
            </a:extLst>
          </p:cNvPr>
          <p:cNvSpPr>
            <a:spLocks noGrp="1"/>
          </p:cNvSpPr>
          <p:nvPr>
            <p:ph type="title"/>
          </p:nvPr>
        </p:nvSpPr>
        <p:spPr>
          <a:xfrm>
            <a:off x="677334" y="609600"/>
            <a:ext cx="8596668" cy="1320800"/>
          </a:xfrm>
        </p:spPr>
        <p:txBody>
          <a:bodyPr/>
          <a:lstStyle/>
          <a:p>
            <a:r>
              <a:rPr lang="en-US" dirty="0"/>
              <a:t>&gt;91% Indonesia visitors </a:t>
            </a:r>
            <a:r>
              <a:rPr lang="en-US" u="sng" dirty="0"/>
              <a:t>rated above 80%</a:t>
            </a:r>
            <a:r>
              <a:rPr lang="en-US" dirty="0"/>
              <a:t> for #1 Sentosa F&amp;B in this dataset</a:t>
            </a:r>
            <a:endParaRPr lang="en-SG" dirty="0"/>
          </a:p>
        </p:txBody>
      </p:sp>
    </p:spTree>
    <p:extLst>
      <p:ext uri="{BB962C8B-B14F-4D97-AF65-F5344CB8AC3E}">
        <p14:creationId xmlns:p14="http://schemas.microsoft.com/office/powerpoint/2010/main" val="24541376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company name&#10;&#10;Description automatically generated">
            <a:extLst>
              <a:ext uri="{FF2B5EF4-FFF2-40B4-BE49-F238E27FC236}">
                <a16:creationId xmlns:a16="http://schemas.microsoft.com/office/drawing/2014/main" id="{995F6C23-0DC0-FBAC-BAFB-12239A84B3FC}"/>
              </a:ext>
            </a:extLst>
          </p:cNvPr>
          <p:cNvPicPr>
            <a:picLocks noGrp="1" noChangeAspect="1"/>
          </p:cNvPicPr>
          <p:nvPr>
            <p:ph idx="1"/>
          </p:nvPr>
        </p:nvPicPr>
        <p:blipFill>
          <a:blip r:embed="rId3"/>
          <a:stretch>
            <a:fillRect/>
          </a:stretch>
        </p:blipFill>
        <p:spPr>
          <a:xfrm>
            <a:off x="677333" y="1689811"/>
            <a:ext cx="7765958" cy="4558589"/>
          </a:xfrm>
          <a:prstGeom prst="rect">
            <a:avLst/>
          </a:prstGeom>
        </p:spPr>
      </p:pic>
      <p:sp>
        <p:nvSpPr>
          <p:cNvPr id="2" name="Title 1">
            <a:extLst>
              <a:ext uri="{FF2B5EF4-FFF2-40B4-BE49-F238E27FC236}">
                <a16:creationId xmlns:a16="http://schemas.microsoft.com/office/drawing/2014/main" id="{8EE78F01-6168-C213-C06D-2E260A5CB841}"/>
              </a:ext>
            </a:extLst>
          </p:cNvPr>
          <p:cNvSpPr>
            <a:spLocks noGrp="1"/>
          </p:cNvSpPr>
          <p:nvPr>
            <p:ph type="title"/>
          </p:nvPr>
        </p:nvSpPr>
        <p:spPr>
          <a:xfrm>
            <a:off x="677334" y="609600"/>
            <a:ext cx="8596668" cy="1320800"/>
          </a:xfrm>
        </p:spPr>
        <p:txBody>
          <a:bodyPr/>
          <a:lstStyle/>
          <a:p>
            <a:r>
              <a:rPr lang="en-US" dirty="0"/>
              <a:t>Word cloud translated for 10 reviews rated 3/5 &amp; below</a:t>
            </a:r>
            <a:endParaRPr lang="en-SG" dirty="0"/>
          </a:p>
        </p:txBody>
      </p:sp>
    </p:spTree>
    <p:extLst>
      <p:ext uri="{BB962C8B-B14F-4D97-AF65-F5344CB8AC3E}">
        <p14:creationId xmlns:p14="http://schemas.microsoft.com/office/powerpoint/2010/main" val="23945681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10;&#10;Description automatically generated">
            <a:extLst>
              <a:ext uri="{FF2B5EF4-FFF2-40B4-BE49-F238E27FC236}">
                <a16:creationId xmlns:a16="http://schemas.microsoft.com/office/drawing/2014/main" id="{93EEE42B-964F-C7D2-15D6-C4EDC902145B}"/>
              </a:ext>
            </a:extLst>
          </p:cNvPr>
          <p:cNvPicPr>
            <a:picLocks noGrp="1" noChangeAspect="1"/>
          </p:cNvPicPr>
          <p:nvPr>
            <p:ph idx="1"/>
          </p:nvPr>
        </p:nvPicPr>
        <p:blipFill rotWithShape="1">
          <a:blip r:embed="rId3"/>
          <a:srcRect r="1527"/>
          <a:stretch/>
        </p:blipFill>
        <p:spPr>
          <a:xfrm>
            <a:off x="677334" y="1258214"/>
            <a:ext cx="4070232" cy="4990187"/>
          </a:xfrm>
          <a:prstGeom prst="rect">
            <a:avLst/>
          </a:prstGeom>
        </p:spPr>
      </p:pic>
      <p:sp>
        <p:nvSpPr>
          <p:cNvPr id="5" name="Arrow: Right 4">
            <a:extLst>
              <a:ext uri="{FF2B5EF4-FFF2-40B4-BE49-F238E27FC236}">
                <a16:creationId xmlns:a16="http://schemas.microsoft.com/office/drawing/2014/main" id="{B5FC17E5-CC4F-5603-EC68-DEEF39649854}"/>
              </a:ext>
            </a:extLst>
          </p:cNvPr>
          <p:cNvSpPr/>
          <p:nvPr/>
        </p:nvSpPr>
        <p:spPr>
          <a:xfrm rot="8320062">
            <a:off x="1443899" y="2885313"/>
            <a:ext cx="423545" cy="209550"/>
          </a:xfrm>
          <a:prstGeom prst="rightArrow">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SG"/>
          </a:p>
        </p:txBody>
      </p:sp>
      <p:sp>
        <p:nvSpPr>
          <p:cNvPr id="6" name="Text Box 2">
            <a:extLst>
              <a:ext uri="{FF2B5EF4-FFF2-40B4-BE49-F238E27FC236}">
                <a16:creationId xmlns:a16="http://schemas.microsoft.com/office/drawing/2014/main" id="{895AA92A-5180-2B52-BD35-0A4CBA48CC10}"/>
              </a:ext>
            </a:extLst>
          </p:cNvPr>
          <p:cNvSpPr txBox="1">
            <a:spLocks noChangeArrowheads="1"/>
          </p:cNvSpPr>
          <p:nvPr/>
        </p:nvSpPr>
        <p:spPr bwMode="auto">
          <a:xfrm>
            <a:off x="1788109" y="2694417"/>
            <a:ext cx="4656582" cy="473528"/>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1200" b="1" dirty="0">
                <a:solidFill>
                  <a:schemeClr val="accent2"/>
                </a:solidFill>
                <a:effectLst/>
                <a:ea typeface="Calibri" panose="020F0502020204030204" pitchFamily="34" charset="0"/>
                <a:cs typeface="Times New Roman" panose="02020603050405020304" pitchFamily="18" charset="0"/>
              </a:rPr>
              <a:t>Level 7</a:t>
            </a:r>
            <a:r>
              <a:rPr lang="en-US" sz="1200" dirty="0">
                <a:solidFill>
                  <a:schemeClr val="accent2"/>
                </a:solidFill>
                <a:effectLst/>
                <a:ea typeface="Calibri" panose="020F0502020204030204" pitchFamily="34" charset="0"/>
                <a:cs typeface="Times New Roman" panose="02020603050405020304" pitchFamily="18" charset="0"/>
              </a:rPr>
              <a:t> (out of 10)</a:t>
            </a:r>
            <a:br>
              <a:rPr lang="en-US" sz="1200" dirty="0">
                <a:solidFill>
                  <a:schemeClr val="accent2"/>
                </a:solidFill>
                <a:effectLst/>
                <a:ea typeface="Calibri" panose="020F0502020204030204" pitchFamily="34" charset="0"/>
                <a:cs typeface="Times New Roman" panose="02020603050405020304" pitchFamily="18" charset="0"/>
              </a:rPr>
            </a:br>
            <a:r>
              <a:rPr lang="en-US" sz="1200" u="sng" dirty="0">
                <a:solidFill>
                  <a:schemeClr val="accent2"/>
                </a:solidFill>
                <a:effectLst/>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https://support.google.com/local-guides/answer/6225851?hl=en</a:t>
            </a:r>
            <a:endParaRPr lang="en-SG" sz="1100" dirty="0">
              <a:solidFill>
                <a:schemeClr val="accent2"/>
              </a:solidFill>
              <a:effectLst/>
              <a:ea typeface="Calibri" panose="020F0502020204030204" pitchFamily="34" charset="0"/>
              <a:cs typeface="Times New Roman" panose="02020603050405020304" pitchFamily="18" charset="0"/>
            </a:endParaRPr>
          </a:p>
        </p:txBody>
      </p:sp>
      <p:pic>
        <p:nvPicPr>
          <p:cNvPr id="7" name="Picture 6" descr="Text&#10;&#10;Description automatically generated with medium confidence">
            <a:extLst>
              <a:ext uri="{FF2B5EF4-FFF2-40B4-BE49-F238E27FC236}">
                <a16:creationId xmlns:a16="http://schemas.microsoft.com/office/drawing/2014/main" id="{9BEA8225-EF4F-F2E6-7D9E-9A53A525A8AE}"/>
              </a:ext>
            </a:extLst>
          </p:cNvPr>
          <p:cNvPicPr>
            <a:picLocks noChangeAspect="1"/>
          </p:cNvPicPr>
          <p:nvPr/>
        </p:nvPicPr>
        <p:blipFill>
          <a:blip r:embed="rId5"/>
          <a:stretch>
            <a:fillRect/>
          </a:stretch>
        </p:blipFill>
        <p:spPr>
          <a:xfrm>
            <a:off x="5264505" y="1155802"/>
            <a:ext cx="2221568" cy="5092600"/>
          </a:xfrm>
          <a:prstGeom prst="rect">
            <a:avLst/>
          </a:prstGeom>
        </p:spPr>
      </p:pic>
      <p:sp>
        <p:nvSpPr>
          <p:cNvPr id="8" name="Text Box 2">
            <a:extLst>
              <a:ext uri="{FF2B5EF4-FFF2-40B4-BE49-F238E27FC236}">
                <a16:creationId xmlns:a16="http://schemas.microsoft.com/office/drawing/2014/main" id="{220DDA86-9E19-58F7-4783-F8A7F039CC28}"/>
              </a:ext>
            </a:extLst>
          </p:cNvPr>
          <p:cNvSpPr txBox="1">
            <a:spLocks noChangeArrowheads="1"/>
          </p:cNvSpPr>
          <p:nvPr/>
        </p:nvSpPr>
        <p:spPr bwMode="auto">
          <a:xfrm>
            <a:off x="6014485" y="1807510"/>
            <a:ext cx="2746683" cy="473528"/>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1200" dirty="0">
                <a:solidFill>
                  <a:schemeClr val="accent2"/>
                </a:solidFill>
                <a:effectLst/>
                <a:ea typeface="Calibri" panose="020F0502020204030204" pitchFamily="34" charset="0"/>
                <a:cs typeface="Times New Roman" panose="02020603050405020304" pitchFamily="18" charset="0"/>
              </a:rPr>
              <a:t>2020 </a:t>
            </a:r>
            <a:r>
              <a:rPr lang="en-US" sz="1200" dirty="0">
                <a:solidFill>
                  <a:schemeClr val="accent1"/>
                </a:solidFill>
                <a:effectLst/>
                <a:ea typeface="Calibri" panose="020F0502020204030204" pitchFamily="34" charset="0"/>
                <a:cs typeface="Times New Roman" panose="02020603050405020304" pitchFamily="18" charset="0"/>
              </a:rPr>
              <a:t>(Data collected 2022 May)</a:t>
            </a:r>
            <a:r>
              <a:rPr lang="en-US" sz="1200" dirty="0">
                <a:solidFill>
                  <a:schemeClr val="accent2"/>
                </a:solidFill>
                <a:effectLst/>
                <a:ea typeface="Calibri" panose="020F0502020204030204" pitchFamily="34" charset="0"/>
                <a:cs typeface="Times New Roman" panose="02020603050405020304" pitchFamily="18" charset="0"/>
              </a:rPr>
              <a:t> Covid19 restriction started April 2020</a:t>
            </a:r>
            <a:endParaRPr lang="en-SG" sz="1100" dirty="0">
              <a:solidFill>
                <a:schemeClr val="accent2"/>
              </a:solidFill>
              <a:effectLst/>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15E15898-D0DF-6DE2-EA92-2985DE6D39B1}"/>
              </a:ext>
            </a:extLst>
          </p:cNvPr>
          <p:cNvSpPr>
            <a:spLocks noGrp="1"/>
          </p:cNvSpPr>
          <p:nvPr>
            <p:ph type="title"/>
          </p:nvPr>
        </p:nvSpPr>
        <p:spPr>
          <a:xfrm>
            <a:off x="677333" y="609600"/>
            <a:ext cx="9300599" cy="1320800"/>
          </a:xfrm>
        </p:spPr>
        <p:txBody>
          <a:bodyPr/>
          <a:lstStyle/>
          <a:p>
            <a:r>
              <a:rPr lang="en-SG" dirty="0"/>
              <a:t>https://goo.gl/maps/uGcjxbKtYbMATKdH7</a:t>
            </a:r>
          </a:p>
        </p:txBody>
      </p:sp>
    </p:spTree>
    <p:extLst>
      <p:ext uri="{BB962C8B-B14F-4D97-AF65-F5344CB8AC3E}">
        <p14:creationId xmlns:p14="http://schemas.microsoft.com/office/powerpoint/2010/main" val="27004579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46719-86AE-05F1-3A80-773B819E194F}"/>
              </a:ext>
            </a:extLst>
          </p:cNvPr>
          <p:cNvSpPr>
            <a:spLocks noGrp="1"/>
          </p:cNvSpPr>
          <p:nvPr>
            <p:ph type="title"/>
          </p:nvPr>
        </p:nvSpPr>
        <p:spPr>
          <a:xfrm>
            <a:off x="677334" y="609600"/>
            <a:ext cx="8596668" cy="1315065"/>
          </a:xfrm>
        </p:spPr>
        <p:txBody>
          <a:bodyPr/>
          <a:lstStyle/>
          <a:p>
            <a:r>
              <a:rPr lang="en-US" dirty="0"/>
              <a:t>Non-English Native Local Languages Textual Data Analysis 100 days 14 weeks</a:t>
            </a:r>
            <a:endParaRPr lang="en-SG" dirty="0"/>
          </a:p>
        </p:txBody>
      </p:sp>
      <p:graphicFrame>
        <p:nvGraphicFramePr>
          <p:cNvPr id="6" name="Content Placeholder 5">
            <a:extLst>
              <a:ext uri="{FF2B5EF4-FFF2-40B4-BE49-F238E27FC236}">
                <a16:creationId xmlns:a16="http://schemas.microsoft.com/office/drawing/2014/main" id="{430678F5-EDFF-42B0-9984-95EA71E30226}"/>
              </a:ext>
            </a:extLst>
          </p:cNvPr>
          <p:cNvGraphicFramePr>
            <a:graphicFrameLocks noGrp="1"/>
          </p:cNvGraphicFramePr>
          <p:nvPr>
            <p:ph idx="1"/>
          </p:nvPr>
        </p:nvGraphicFramePr>
        <p:xfrm>
          <a:off x="677863" y="1769806"/>
          <a:ext cx="8596312" cy="4272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Box 2">
            <a:extLst>
              <a:ext uri="{FF2B5EF4-FFF2-40B4-BE49-F238E27FC236}">
                <a16:creationId xmlns:a16="http://schemas.microsoft.com/office/drawing/2014/main" id="{0096F467-00BD-3FA5-5D3B-50F36A8E2C5E}"/>
              </a:ext>
            </a:extLst>
          </p:cNvPr>
          <p:cNvSpPr txBox="1">
            <a:spLocks noChangeArrowheads="1"/>
          </p:cNvSpPr>
          <p:nvPr/>
        </p:nvSpPr>
        <p:spPr bwMode="auto">
          <a:xfrm>
            <a:off x="6195057" y="1801247"/>
            <a:ext cx="1485904" cy="275909"/>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1200" dirty="0">
                <a:solidFill>
                  <a:schemeClr val="accent2"/>
                </a:solidFill>
                <a:effectLst/>
                <a:ea typeface="Calibri" panose="020F0502020204030204" pitchFamily="34" charset="0"/>
                <a:cs typeface="Times New Roman" panose="02020603050405020304" pitchFamily="18" charset="0"/>
              </a:rPr>
              <a:t>Fri 18</a:t>
            </a:r>
            <a:r>
              <a:rPr lang="en-US" sz="1200" baseline="30000" dirty="0">
                <a:solidFill>
                  <a:schemeClr val="accent2"/>
                </a:solidFill>
                <a:effectLst/>
                <a:ea typeface="Calibri" panose="020F0502020204030204" pitchFamily="34" charset="0"/>
                <a:cs typeface="Times New Roman" panose="02020603050405020304" pitchFamily="18" charset="0"/>
              </a:rPr>
              <a:t>th</a:t>
            </a:r>
            <a:r>
              <a:rPr lang="en-US" sz="1200" dirty="0">
                <a:solidFill>
                  <a:schemeClr val="accent2"/>
                </a:solidFill>
                <a:effectLst/>
                <a:ea typeface="Calibri" panose="020F0502020204030204" pitchFamily="34" charset="0"/>
                <a:cs typeface="Times New Roman" panose="02020603050405020304" pitchFamily="18" charset="0"/>
              </a:rPr>
              <a:t> March 2022</a:t>
            </a:r>
            <a:endParaRPr lang="en-SG" sz="1100" dirty="0">
              <a:solidFill>
                <a:schemeClr val="accent2"/>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564855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53346-B87D-99D4-F60E-DA20B471C5B6}"/>
              </a:ext>
            </a:extLst>
          </p:cNvPr>
          <p:cNvSpPr>
            <a:spLocks noGrp="1"/>
          </p:cNvSpPr>
          <p:nvPr>
            <p:ph type="ctrTitle"/>
          </p:nvPr>
        </p:nvSpPr>
        <p:spPr/>
        <p:txBody>
          <a:bodyPr/>
          <a:lstStyle/>
          <a:p>
            <a:r>
              <a:rPr lang="en-US" dirty="0"/>
              <a:t>#4 </a:t>
            </a:r>
            <a:r>
              <a:rPr lang="en-US" dirty="0" err="1"/>
              <a:t>Odelia</a:t>
            </a:r>
            <a:r>
              <a:rPr lang="en-US" dirty="0"/>
              <a:t> Tan</a:t>
            </a:r>
          </a:p>
        </p:txBody>
      </p:sp>
      <p:sp>
        <p:nvSpPr>
          <p:cNvPr id="3" name="Subtitle 2">
            <a:extLst>
              <a:ext uri="{FF2B5EF4-FFF2-40B4-BE49-F238E27FC236}">
                <a16:creationId xmlns:a16="http://schemas.microsoft.com/office/drawing/2014/main" id="{AF256B93-6375-E09C-14A3-73175671366B}"/>
              </a:ext>
            </a:extLst>
          </p:cNvPr>
          <p:cNvSpPr>
            <a:spLocks noGrp="1"/>
          </p:cNvSpPr>
          <p:nvPr>
            <p:ph type="subTitle" idx="1"/>
          </p:nvPr>
        </p:nvSpPr>
        <p:spPr/>
        <p:txBody>
          <a:bodyPr/>
          <a:lstStyle/>
          <a:p>
            <a:r>
              <a:rPr lang="en-US" dirty="0"/>
              <a:t>Using Part of Speech to extract Meaningful Keywords</a:t>
            </a:r>
          </a:p>
        </p:txBody>
      </p:sp>
    </p:spTree>
    <p:extLst>
      <p:ext uri="{BB962C8B-B14F-4D97-AF65-F5344CB8AC3E}">
        <p14:creationId xmlns:p14="http://schemas.microsoft.com/office/powerpoint/2010/main" val="41033738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155E5-D40F-5C9D-06D9-2B4C40A63B41}"/>
              </a:ext>
            </a:extLst>
          </p:cNvPr>
          <p:cNvSpPr>
            <a:spLocks noGrp="1"/>
          </p:cNvSpPr>
          <p:nvPr>
            <p:ph type="title"/>
          </p:nvPr>
        </p:nvSpPr>
        <p:spPr/>
        <p:txBody>
          <a:bodyPr/>
          <a:lstStyle/>
          <a:p>
            <a:r>
              <a:rPr lang="en-SG" dirty="0"/>
              <a:t>What is Part of Speech?</a:t>
            </a:r>
          </a:p>
        </p:txBody>
      </p:sp>
      <p:sp>
        <p:nvSpPr>
          <p:cNvPr id="3" name="Content Placeholder 2">
            <a:extLst>
              <a:ext uri="{FF2B5EF4-FFF2-40B4-BE49-F238E27FC236}">
                <a16:creationId xmlns:a16="http://schemas.microsoft.com/office/drawing/2014/main" id="{B12F9354-AA34-8EB5-7FAF-2C5D5D27D362}"/>
              </a:ext>
            </a:extLst>
          </p:cNvPr>
          <p:cNvSpPr>
            <a:spLocks noGrp="1"/>
          </p:cNvSpPr>
          <p:nvPr>
            <p:ph idx="1"/>
          </p:nvPr>
        </p:nvSpPr>
        <p:spPr/>
        <p:txBody>
          <a:bodyPr/>
          <a:lstStyle/>
          <a:p>
            <a:r>
              <a:rPr lang="en-SG" sz="1800" dirty="0">
                <a:effectLst/>
                <a:latin typeface="Calibri" panose="020F0502020204030204" pitchFamily="34" charset="0"/>
                <a:ea typeface="Malgun Gothic" panose="020B0503020000020004" pitchFamily="34" charset="-127"/>
                <a:cs typeface="Times New Roman" panose="02020603050405020304" pitchFamily="18" charset="0"/>
              </a:rPr>
              <a:t>Part of speech indicates how the word functions in meaning as well as grammatically within the sentence</a:t>
            </a:r>
          </a:p>
          <a:p>
            <a:r>
              <a:rPr lang="en-SG" sz="1800" dirty="0">
                <a:effectLst/>
                <a:latin typeface="Calibri" panose="020F0502020204030204" pitchFamily="34" charset="0"/>
                <a:ea typeface="Malgun Gothic" panose="020B0503020000020004" pitchFamily="34" charset="-127"/>
                <a:cs typeface="Times New Roman" panose="02020603050405020304" pitchFamily="18" charset="0"/>
              </a:rPr>
              <a:t>An individual word can function as more than one part of speech when used in different circumstances</a:t>
            </a:r>
            <a:endParaRPr lang="en-SG" dirty="0">
              <a:latin typeface="Calibri" panose="020F0502020204030204" pitchFamily="34" charset="0"/>
              <a:ea typeface="Malgun Gothic" panose="020B0503020000020004" pitchFamily="34" charset="-127"/>
              <a:cs typeface="Times New Roman" panose="02020603050405020304" pitchFamily="18" charset="0"/>
            </a:endParaRPr>
          </a:p>
          <a:p>
            <a:r>
              <a:rPr lang="en-SG" sz="1800" dirty="0">
                <a:effectLst/>
                <a:latin typeface="Calibri" panose="020F0502020204030204" pitchFamily="34" charset="0"/>
                <a:ea typeface="Malgun Gothic" panose="020B0503020000020004" pitchFamily="34" charset="-127"/>
                <a:cs typeface="Times New Roman" panose="02020603050405020304" pitchFamily="18" charset="0"/>
              </a:rPr>
              <a:t>Understanding parts of speech is essential for determining the correct definition of a word when using the dictionary</a:t>
            </a:r>
          </a:p>
          <a:p>
            <a:r>
              <a:rPr lang="en-SG" dirty="0">
                <a:latin typeface="Calibri" panose="020F0502020204030204" pitchFamily="34" charset="0"/>
                <a:ea typeface="Malgun Gothic" panose="020B0503020000020004" pitchFamily="34" charset="-127"/>
                <a:cs typeface="Times New Roman" panose="02020603050405020304" pitchFamily="18" charset="0"/>
              </a:rPr>
              <a:t>Eight</a:t>
            </a:r>
            <a:r>
              <a:rPr lang="en-SG" sz="1800" dirty="0">
                <a:effectLst/>
                <a:latin typeface="Calibri" panose="020F0502020204030204" pitchFamily="34" charset="0"/>
                <a:ea typeface="Malgun Gothic" panose="020B0503020000020004" pitchFamily="34" charset="-127"/>
                <a:cs typeface="Times New Roman" panose="02020603050405020304" pitchFamily="18" charset="0"/>
              </a:rPr>
              <a:t> Part of Speech (POS) in the English language: noun, pronoun, verb, adjective, adverb, preposition, conjunction, and interjection</a:t>
            </a:r>
          </a:p>
        </p:txBody>
      </p:sp>
    </p:spTree>
    <p:extLst>
      <p:ext uri="{BB962C8B-B14F-4D97-AF65-F5344CB8AC3E}">
        <p14:creationId xmlns:p14="http://schemas.microsoft.com/office/powerpoint/2010/main" val="31937108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4DE0B-A6CC-9BE0-F3D2-F2BA110B8AFE}"/>
              </a:ext>
            </a:extLst>
          </p:cNvPr>
          <p:cNvSpPr>
            <a:spLocks noGrp="1"/>
          </p:cNvSpPr>
          <p:nvPr>
            <p:ph type="title"/>
          </p:nvPr>
        </p:nvSpPr>
        <p:spPr/>
        <p:txBody>
          <a:bodyPr/>
          <a:lstStyle/>
          <a:p>
            <a:r>
              <a:rPr lang="en-SG" dirty="0"/>
              <a:t>Stanza by Stanford NLP</a:t>
            </a:r>
          </a:p>
        </p:txBody>
      </p:sp>
      <p:sp>
        <p:nvSpPr>
          <p:cNvPr id="3" name="Content Placeholder 2">
            <a:extLst>
              <a:ext uri="{FF2B5EF4-FFF2-40B4-BE49-F238E27FC236}">
                <a16:creationId xmlns:a16="http://schemas.microsoft.com/office/drawing/2014/main" id="{396011AF-BEE0-E143-1C7A-D28E6B7E351D}"/>
              </a:ext>
            </a:extLst>
          </p:cNvPr>
          <p:cNvSpPr>
            <a:spLocks noGrp="1"/>
          </p:cNvSpPr>
          <p:nvPr>
            <p:ph idx="1"/>
          </p:nvPr>
        </p:nvSpPr>
        <p:spPr/>
        <p:txBody>
          <a:bodyPr/>
          <a:lstStyle/>
          <a:p>
            <a:r>
              <a:rPr lang="en-SG" b="0" i="0" dirty="0">
                <a:solidFill>
                  <a:srgbClr val="5C5962"/>
                </a:solidFill>
                <a:effectLst/>
                <a:latin typeface="-apple-system"/>
              </a:rPr>
              <a:t>Uses neural pipeline</a:t>
            </a:r>
          </a:p>
          <a:p>
            <a:r>
              <a:rPr lang="en-US" dirty="0">
                <a:solidFill>
                  <a:srgbClr val="5C5962"/>
                </a:solidFill>
                <a:latin typeface="-apple-system"/>
              </a:rPr>
              <a:t>P</a:t>
            </a:r>
            <a:r>
              <a:rPr lang="en-US" b="0" i="0" dirty="0">
                <a:solidFill>
                  <a:srgbClr val="5C5962"/>
                </a:solidFill>
                <a:effectLst/>
                <a:latin typeface="-apple-system"/>
              </a:rPr>
              <a:t>rovides pretrained NLP models for a total of 66 human languages including Indonesian, Chinese(simplified), Chinese(traditional), Tamil and Telugu</a:t>
            </a:r>
          </a:p>
          <a:p>
            <a:r>
              <a:rPr lang="en-US" b="0" i="0" dirty="0">
                <a:solidFill>
                  <a:srgbClr val="5C5962"/>
                </a:solidFill>
                <a:effectLst/>
                <a:latin typeface="-apple-system"/>
              </a:rPr>
              <a:t>Uses Universal Dependencies (UD) models, which are trained on the UD treebanks</a:t>
            </a:r>
          </a:p>
          <a:p>
            <a:endParaRPr lang="en-SG" dirty="0"/>
          </a:p>
        </p:txBody>
      </p:sp>
    </p:spTree>
    <p:extLst>
      <p:ext uri="{BB962C8B-B14F-4D97-AF65-F5344CB8AC3E}">
        <p14:creationId xmlns:p14="http://schemas.microsoft.com/office/powerpoint/2010/main" val="35942117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026C5-4226-3B3B-B3CB-B62895256F55}"/>
              </a:ext>
            </a:extLst>
          </p:cNvPr>
          <p:cNvSpPr>
            <a:spLocks noGrp="1"/>
          </p:cNvSpPr>
          <p:nvPr>
            <p:ph type="title"/>
          </p:nvPr>
        </p:nvSpPr>
        <p:spPr/>
        <p:txBody>
          <a:bodyPr/>
          <a:lstStyle/>
          <a:p>
            <a:r>
              <a:rPr lang="en-SG" dirty="0"/>
              <a:t>Universal Part of Speech Tags</a:t>
            </a:r>
          </a:p>
        </p:txBody>
      </p:sp>
      <p:sp>
        <p:nvSpPr>
          <p:cNvPr id="3" name="Content Placeholder 2">
            <a:extLst>
              <a:ext uri="{FF2B5EF4-FFF2-40B4-BE49-F238E27FC236}">
                <a16:creationId xmlns:a16="http://schemas.microsoft.com/office/drawing/2014/main" id="{F9F2B2D9-A97B-0F8A-8B6B-91DB8B3CCEB4}"/>
              </a:ext>
            </a:extLst>
          </p:cNvPr>
          <p:cNvSpPr>
            <a:spLocks noGrp="1"/>
          </p:cNvSpPr>
          <p:nvPr>
            <p:ph idx="1"/>
          </p:nvPr>
        </p:nvSpPr>
        <p:spPr>
          <a:xfrm>
            <a:off x="677334" y="2160588"/>
            <a:ext cx="5346394" cy="4400467"/>
          </a:xfrm>
        </p:spPr>
        <p:txBody>
          <a:bodyPr>
            <a:noAutofit/>
          </a:bodyPr>
          <a:lstStyle/>
          <a:p>
            <a:r>
              <a:rPr lang="en-SG" b="1" dirty="0">
                <a:highlight>
                  <a:srgbClr val="FFFF00"/>
                </a:highlight>
                <a:latin typeface="Calibri" panose="020F0502020204030204" pitchFamily="34" charset="0"/>
                <a:cs typeface="Calibri" panose="020F0502020204030204" pitchFamily="34" charset="0"/>
              </a:rPr>
              <a:t>ADJ: adjective</a:t>
            </a:r>
          </a:p>
          <a:p>
            <a:r>
              <a:rPr lang="en-SG" dirty="0">
                <a:latin typeface="Calibri" panose="020F0502020204030204" pitchFamily="34" charset="0"/>
                <a:cs typeface="Calibri" panose="020F0502020204030204" pitchFamily="34" charset="0"/>
              </a:rPr>
              <a:t>ADP: </a:t>
            </a:r>
            <a:r>
              <a:rPr lang="en-SG" dirty="0" err="1">
                <a:latin typeface="Calibri" panose="020F0502020204030204" pitchFamily="34" charset="0"/>
                <a:cs typeface="Calibri" panose="020F0502020204030204" pitchFamily="34" charset="0"/>
              </a:rPr>
              <a:t>adposition</a:t>
            </a:r>
            <a:endParaRPr lang="en-SG" dirty="0">
              <a:latin typeface="Calibri" panose="020F0502020204030204" pitchFamily="34" charset="0"/>
              <a:cs typeface="Calibri" panose="020F0502020204030204" pitchFamily="34" charset="0"/>
            </a:endParaRPr>
          </a:p>
          <a:p>
            <a:r>
              <a:rPr lang="en-SG" b="1" dirty="0">
                <a:highlight>
                  <a:srgbClr val="FFFF00"/>
                </a:highlight>
                <a:latin typeface="Calibri" panose="020F0502020204030204" pitchFamily="34" charset="0"/>
                <a:cs typeface="Calibri" panose="020F0502020204030204" pitchFamily="34" charset="0"/>
              </a:rPr>
              <a:t>ADV: adverb</a:t>
            </a:r>
          </a:p>
          <a:p>
            <a:r>
              <a:rPr lang="en-SG" dirty="0">
                <a:latin typeface="Calibri" panose="020F0502020204030204" pitchFamily="34" charset="0"/>
                <a:cs typeface="Calibri" panose="020F0502020204030204" pitchFamily="34" charset="0"/>
              </a:rPr>
              <a:t>AUX: auxiliary</a:t>
            </a:r>
          </a:p>
          <a:p>
            <a:r>
              <a:rPr lang="en-SG" dirty="0">
                <a:latin typeface="Calibri" panose="020F0502020204030204" pitchFamily="34" charset="0"/>
                <a:cs typeface="Calibri" panose="020F0502020204030204" pitchFamily="34" charset="0"/>
              </a:rPr>
              <a:t>CCONJ: coordinating conjunction</a:t>
            </a:r>
          </a:p>
          <a:p>
            <a:r>
              <a:rPr lang="en-SG" dirty="0">
                <a:latin typeface="Calibri" panose="020F0502020204030204" pitchFamily="34" charset="0"/>
                <a:cs typeface="Calibri" panose="020F0502020204030204" pitchFamily="34" charset="0"/>
              </a:rPr>
              <a:t>DET: determiner</a:t>
            </a:r>
          </a:p>
          <a:p>
            <a:r>
              <a:rPr lang="en-SG" dirty="0">
                <a:latin typeface="Calibri" panose="020F0502020204030204" pitchFamily="34" charset="0"/>
                <a:cs typeface="Calibri" panose="020F0502020204030204" pitchFamily="34" charset="0"/>
              </a:rPr>
              <a:t>INTJ: interjection</a:t>
            </a:r>
          </a:p>
          <a:p>
            <a:r>
              <a:rPr lang="en-SG" b="1" dirty="0">
                <a:highlight>
                  <a:srgbClr val="FFFF00"/>
                </a:highlight>
                <a:latin typeface="Calibri" panose="020F0502020204030204" pitchFamily="34" charset="0"/>
                <a:cs typeface="Calibri" panose="020F0502020204030204" pitchFamily="34" charset="0"/>
              </a:rPr>
              <a:t>NOUN: noun</a:t>
            </a:r>
          </a:p>
          <a:p>
            <a:r>
              <a:rPr lang="en-SG" dirty="0">
                <a:latin typeface="Calibri" panose="020F0502020204030204" pitchFamily="34" charset="0"/>
                <a:cs typeface="Calibri" panose="020F0502020204030204" pitchFamily="34" charset="0"/>
              </a:rPr>
              <a:t>NUM: numeral</a:t>
            </a:r>
          </a:p>
          <a:p>
            <a:pPr marL="0" indent="0">
              <a:buNone/>
            </a:pPr>
            <a:endParaRPr lang="en-SG" i="1" dirty="0">
              <a:latin typeface="Calibri" panose="020F0502020204030204" pitchFamily="34" charset="0"/>
              <a:cs typeface="Calibri" panose="020F0502020204030204" pitchFamily="34" charset="0"/>
            </a:endParaRPr>
          </a:p>
          <a:p>
            <a:pPr marL="0" indent="0">
              <a:buNone/>
            </a:pPr>
            <a:r>
              <a:rPr lang="en-SG" i="1" dirty="0">
                <a:latin typeface="Calibri" panose="020F0502020204030204" pitchFamily="34" charset="0"/>
                <a:cs typeface="Calibri" panose="020F0502020204030204" pitchFamily="34" charset="0"/>
              </a:rPr>
              <a:t>Source: </a:t>
            </a:r>
            <a:r>
              <a:rPr lang="en-SG" i="1" dirty="0">
                <a:latin typeface="Calibri" panose="020F0502020204030204" pitchFamily="34" charset="0"/>
                <a:cs typeface="Calibri" panose="020F0502020204030204" pitchFamily="34" charset="0"/>
                <a:hlinkClick r:id="rId2"/>
              </a:rPr>
              <a:t>https://universaldependencies.org/u/pos/</a:t>
            </a:r>
            <a:endParaRPr lang="en-SG" i="1" dirty="0">
              <a:latin typeface="Calibri" panose="020F0502020204030204" pitchFamily="34" charset="0"/>
              <a:cs typeface="Calibri" panose="020F0502020204030204" pitchFamily="34" charset="0"/>
            </a:endParaRPr>
          </a:p>
          <a:p>
            <a:pPr marL="0" indent="0">
              <a:buNone/>
            </a:pPr>
            <a:endParaRPr lang="en-SG" i="1" dirty="0">
              <a:latin typeface="Calibri" panose="020F0502020204030204" pitchFamily="34" charset="0"/>
              <a:cs typeface="Calibri" panose="020F0502020204030204" pitchFamily="34" charset="0"/>
            </a:endParaRPr>
          </a:p>
        </p:txBody>
      </p:sp>
      <p:sp>
        <p:nvSpPr>
          <p:cNvPr id="4" name="Content Placeholder 2">
            <a:extLst>
              <a:ext uri="{FF2B5EF4-FFF2-40B4-BE49-F238E27FC236}">
                <a16:creationId xmlns:a16="http://schemas.microsoft.com/office/drawing/2014/main" id="{482FD619-C700-0B14-0B84-503591D4321A}"/>
              </a:ext>
            </a:extLst>
          </p:cNvPr>
          <p:cNvSpPr txBox="1">
            <a:spLocks/>
          </p:cNvSpPr>
          <p:nvPr/>
        </p:nvSpPr>
        <p:spPr>
          <a:xfrm>
            <a:off x="5118930" y="2160588"/>
            <a:ext cx="3838105" cy="388077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SG" dirty="0">
                <a:latin typeface="Calibri" panose="020F0502020204030204" pitchFamily="34" charset="0"/>
                <a:cs typeface="Calibri" panose="020F0502020204030204" pitchFamily="34" charset="0"/>
              </a:rPr>
              <a:t>PART: particle</a:t>
            </a:r>
          </a:p>
          <a:p>
            <a:r>
              <a:rPr lang="en-SG" dirty="0">
                <a:latin typeface="Calibri" panose="020F0502020204030204" pitchFamily="34" charset="0"/>
                <a:cs typeface="Calibri" panose="020F0502020204030204" pitchFamily="34" charset="0"/>
              </a:rPr>
              <a:t>PRON: pronoun</a:t>
            </a:r>
          </a:p>
          <a:p>
            <a:r>
              <a:rPr lang="en-SG" dirty="0">
                <a:latin typeface="Calibri" panose="020F0502020204030204" pitchFamily="34" charset="0"/>
                <a:cs typeface="Calibri" panose="020F0502020204030204" pitchFamily="34" charset="0"/>
              </a:rPr>
              <a:t>PROPN: proper noun</a:t>
            </a:r>
          </a:p>
          <a:p>
            <a:r>
              <a:rPr lang="en-SG" dirty="0">
                <a:latin typeface="Calibri" panose="020F0502020204030204" pitchFamily="34" charset="0"/>
                <a:cs typeface="Calibri" panose="020F0502020204030204" pitchFamily="34" charset="0"/>
              </a:rPr>
              <a:t>PUNCT: punctuation</a:t>
            </a:r>
          </a:p>
          <a:p>
            <a:r>
              <a:rPr lang="en-SG" dirty="0">
                <a:latin typeface="Calibri" panose="020F0502020204030204" pitchFamily="34" charset="0"/>
                <a:cs typeface="Calibri" panose="020F0502020204030204" pitchFamily="34" charset="0"/>
              </a:rPr>
              <a:t>SCONJ: subordinating conjunction</a:t>
            </a:r>
          </a:p>
          <a:p>
            <a:r>
              <a:rPr lang="en-SG" dirty="0">
                <a:latin typeface="Calibri" panose="020F0502020204030204" pitchFamily="34" charset="0"/>
                <a:cs typeface="Calibri" panose="020F0502020204030204" pitchFamily="34" charset="0"/>
              </a:rPr>
              <a:t>SYM: symbol</a:t>
            </a:r>
          </a:p>
          <a:p>
            <a:r>
              <a:rPr lang="en-SG" dirty="0">
                <a:latin typeface="Calibri" panose="020F0502020204030204" pitchFamily="34" charset="0"/>
                <a:cs typeface="Calibri" panose="020F0502020204030204" pitchFamily="34" charset="0"/>
              </a:rPr>
              <a:t>VERB: verb</a:t>
            </a:r>
          </a:p>
          <a:p>
            <a:r>
              <a:rPr lang="en-SG" dirty="0">
                <a:latin typeface="Calibri" panose="020F0502020204030204" pitchFamily="34" charset="0"/>
                <a:cs typeface="Calibri" panose="020F0502020204030204" pitchFamily="34" charset="0"/>
              </a:rPr>
              <a:t>X: other</a:t>
            </a:r>
          </a:p>
          <a:p>
            <a:endParaRPr lang="en-S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52486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7CED-3586-07F2-D3EE-9F50233D9A47}"/>
              </a:ext>
            </a:extLst>
          </p:cNvPr>
          <p:cNvSpPr>
            <a:spLocks noGrp="1"/>
          </p:cNvSpPr>
          <p:nvPr>
            <p:ph type="title"/>
          </p:nvPr>
        </p:nvSpPr>
        <p:spPr/>
        <p:txBody>
          <a:bodyPr/>
          <a:lstStyle/>
          <a:p>
            <a:r>
              <a:rPr lang="en-SG" dirty="0"/>
              <a:t>Adjective</a:t>
            </a:r>
          </a:p>
        </p:txBody>
      </p:sp>
      <p:sp>
        <p:nvSpPr>
          <p:cNvPr id="3" name="Content Placeholder 2">
            <a:extLst>
              <a:ext uri="{FF2B5EF4-FFF2-40B4-BE49-F238E27FC236}">
                <a16:creationId xmlns:a16="http://schemas.microsoft.com/office/drawing/2014/main" id="{B3539B81-E658-EA52-3C3B-B04DDDA1BCB3}"/>
              </a:ext>
            </a:extLst>
          </p:cNvPr>
          <p:cNvSpPr>
            <a:spLocks noGrp="1"/>
          </p:cNvSpPr>
          <p:nvPr>
            <p:ph idx="1"/>
          </p:nvPr>
        </p:nvSpPr>
        <p:spPr/>
        <p:txBody>
          <a:bodyPr/>
          <a:lstStyle/>
          <a:p>
            <a:r>
              <a:rPr lang="en-SG" sz="1800" dirty="0">
                <a:effectLst/>
                <a:latin typeface="Calibri" panose="020F0502020204030204" pitchFamily="34" charset="0"/>
                <a:ea typeface="Malgun Gothic" panose="020B0503020000020004" pitchFamily="34" charset="-127"/>
                <a:cs typeface="Times New Roman" panose="02020603050405020304" pitchFamily="18" charset="0"/>
              </a:rPr>
              <a:t>An adjective is a word used to modify or describe a noun or a pronoun</a:t>
            </a:r>
          </a:p>
          <a:p>
            <a:r>
              <a:rPr lang="en-SG" sz="1800" i="1" dirty="0">
                <a:effectLst/>
                <a:latin typeface="Calibri" panose="020F0502020204030204" pitchFamily="34" charset="0"/>
                <a:ea typeface="Malgun Gothic" panose="020B0503020000020004" pitchFamily="34" charset="-127"/>
                <a:cs typeface="Times New Roman" panose="02020603050405020304" pitchFamily="18" charset="0"/>
              </a:rPr>
              <a:t>The </a:t>
            </a:r>
            <a:r>
              <a:rPr lang="en-SG" sz="1800" b="1" i="1" dirty="0">
                <a:effectLst/>
                <a:latin typeface="Calibri" panose="020F0502020204030204" pitchFamily="34" charset="0"/>
                <a:ea typeface="Malgun Gothic" panose="020B0503020000020004" pitchFamily="34" charset="-127"/>
                <a:cs typeface="Times New Roman" panose="02020603050405020304" pitchFamily="18" charset="0"/>
              </a:rPr>
              <a:t>young</a:t>
            </a:r>
            <a:r>
              <a:rPr lang="en-SG" sz="1800" i="1" dirty="0">
                <a:effectLst/>
                <a:latin typeface="Calibri" panose="020F0502020204030204" pitchFamily="34" charset="0"/>
                <a:ea typeface="Malgun Gothic" panose="020B0503020000020004" pitchFamily="34" charset="-127"/>
                <a:cs typeface="Times New Roman" panose="02020603050405020304" pitchFamily="18" charset="0"/>
              </a:rPr>
              <a:t> girl asked her mother to bring her to the beach at Sentosa for a picnic and then she quickly hid under the blanket. Wow!</a:t>
            </a:r>
            <a:endParaRPr lang="en-SG" dirty="0"/>
          </a:p>
        </p:txBody>
      </p:sp>
    </p:spTree>
    <p:extLst>
      <p:ext uri="{BB962C8B-B14F-4D97-AF65-F5344CB8AC3E}">
        <p14:creationId xmlns:p14="http://schemas.microsoft.com/office/powerpoint/2010/main" val="63967720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861BECDB074A4DBB5BFD4C5398F448" ma:contentTypeVersion="8" ma:contentTypeDescription="Create a new document." ma:contentTypeScope="" ma:versionID="f93679c1631e9f6cb621b5e2c7e88cfd">
  <xsd:schema xmlns:xsd="http://www.w3.org/2001/XMLSchema" xmlns:xs="http://www.w3.org/2001/XMLSchema" xmlns:p="http://schemas.microsoft.com/office/2006/metadata/properties" xmlns:ns3="20bd04a6-9823-47cd-8315-53c65f7172f6" xmlns:ns4="a361022b-f3e7-4c78-97d3-1408d5785926" targetNamespace="http://schemas.microsoft.com/office/2006/metadata/properties" ma:root="true" ma:fieldsID="9bb0bd0bdc9dde423378ef6daaae4bf0" ns3:_="" ns4:_="">
    <xsd:import namespace="20bd04a6-9823-47cd-8315-53c65f7172f6"/>
    <xsd:import namespace="a361022b-f3e7-4c78-97d3-1408d578592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bd04a6-9823-47cd-8315-53c65f7172f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361022b-f3e7-4c78-97d3-1408d578592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60888D-F936-44C3-8847-352E9E9634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bd04a6-9823-47cd-8315-53c65f7172f6"/>
    <ds:schemaRef ds:uri="a361022b-f3e7-4c78-97d3-1408d57859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9F3ECBB-1BD2-46ED-A1D4-F16B201F275D}">
  <ds:schemaRefs>
    <ds:schemaRef ds:uri="http://schemas.microsoft.com/sharepoint/v3/contenttype/forms"/>
  </ds:schemaRefs>
</ds:datastoreItem>
</file>

<file path=customXml/itemProps3.xml><?xml version="1.0" encoding="utf-8"?>
<ds:datastoreItem xmlns:ds="http://schemas.openxmlformats.org/officeDocument/2006/customXml" ds:itemID="{D94B017F-39F6-4525-AB0C-48AF35B0B54D}">
  <ds:schemaRefs>
    <ds:schemaRef ds:uri="http://schemas.microsoft.com/office/infopath/2007/PartnerControls"/>
    <ds:schemaRef ds:uri="http://purl.org/dc/terms/"/>
    <ds:schemaRef ds:uri="20bd04a6-9823-47cd-8315-53c65f7172f6"/>
    <ds:schemaRef ds:uri="http://schemas.microsoft.com/office/2006/documentManagement/types"/>
    <ds:schemaRef ds:uri="http://schemas.openxmlformats.org/package/2006/metadata/core-properties"/>
    <ds:schemaRef ds:uri="http://purl.org/dc/elements/1.1/"/>
    <ds:schemaRef ds:uri="http://www.w3.org/XML/1998/namespace"/>
    <ds:schemaRef ds:uri="http://purl.org/dc/dcmitype/"/>
    <ds:schemaRef ds:uri="a361022b-f3e7-4c78-97d3-1408d5785926"/>
    <ds:schemaRef ds:uri="http://schemas.microsoft.com/office/2006/metadata/properties"/>
  </ds:schemaRefs>
</ds:datastoreItem>
</file>

<file path=docMetadata/LabelInfo.xml><?xml version="1.0" encoding="utf-8"?>
<clbl:labelList xmlns:clbl="http://schemas.microsoft.com/office/2020/mipLabelMetadata">
  <clbl:label id="{f688b0d0-79f0-40a4-8644-35fcdee9d0f3}" enabled="0" method="" siteId="{f688b0d0-79f0-40a4-8644-35fcdee9d0f3}" removed="1"/>
</clbl:labelList>
</file>

<file path=docProps/app.xml><?xml version="1.0" encoding="utf-8"?>
<Properties xmlns="http://schemas.openxmlformats.org/officeDocument/2006/extended-properties" xmlns:vt="http://schemas.openxmlformats.org/officeDocument/2006/docPropsVTypes">
  <Template>Facet</Template>
  <TotalTime>2354</TotalTime>
  <Words>7780</Words>
  <Application>Microsoft Office PowerPoint</Application>
  <PresentationFormat>Widescreen</PresentationFormat>
  <Paragraphs>1873</Paragraphs>
  <Slides>115</Slides>
  <Notes>70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115</vt:i4>
      </vt:variant>
    </vt:vector>
  </HeadingPairs>
  <TitlesOfParts>
    <vt:vector size="124" baseType="lpstr">
      <vt:lpstr>-apple-system</vt:lpstr>
      <vt:lpstr>Arial</vt:lpstr>
      <vt:lpstr>Calibri</vt:lpstr>
      <vt:lpstr>Segoe UI Emoji</vt:lpstr>
      <vt:lpstr>Times New Roman</vt:lpstr>
      <vt:lpstr>Trebuchet MS</vt:lpstr>
      <vt:lpstr>Wingdings</vt:lpstr>
      <vt:lpstr>Wingdings 3</vt:lpstr>
      <vt:lpstr>Facet</vt:lpstr>
      <vt:lpstr>Guest Feedback Insights</vt:lpstr>
      <vt:lpstr>Project Stakeholders and Key Personnel</vt:lpstr>
      <vt:lpstr>What are we looking for?</vt:lpstr>
      <vt:lpstr>Platforms or Web portals with Visitor feedback</vt:lpstr>
      <vt:lpstr>Which social media platform do we use?</vt:lpstr>
      <vt:lpstr>Diving into Social Media </vt:lpstr>
      <vt:lpstr>Diving into Social Media </vt:lpstr>
      <vt:lpstr>Instagram</vt:lpstr>
      <vt:lpstr>Tik Tok</vt:lpstr>
      <vt:lpstr>Facebook</vt:lpstr>
      <vt:lpstr>Twitter</vt:lpstr>
      <vt:lpstr>Grabbing available data from Twitter</vt:lpstr>
      <vt:lpstr>Grabbing available data from Twitter</vt:lpstr>
      <vt:lpstr>Issues when using keywords / generic hashtags to gather data</vt:lpstr>
      <vt:lpstr>Low number of results</vt:lpstr>
      <vt:lpstr>Incorrect spellings or unrelated tweets</vt:lpstr>
      <vt:lpstr>PowerPoint Presentation</vt:lpstr>
      <vt:lpstr>Filter the search by Geolocation tagged tweets</vt:lpstr>
      <vt:lpstr>PowerPoint Presentation</vt:lpstr>
      <vt:lpstr>Insights from Twitter</vt:lpstr>
      <vt:lpstr>Lacking available Asian language NLP models</vt:lpstr>
      <vt:lpstr>#2 Luqman Hakim Bin Abdullah</vt:lpstr>
      <vt:lpstr>Web Scrapping</vt:lpstr>
      <vt:lpstr>Web Scrapping</vt:lpstr>
      <vt:lpstr>Extracted Review Output</vt:lpstr>
      <vt:lpstr>Normalizing Raw Data</vt:lpstr>
      <vt:lpstr>Sentiment Pre-processing </vt:lpstr>
      <vt:lpstr>Demoji and translate </vt:lpstr>
      <vt:lpstr>Demoji and translate </vt:lpstr>
      <vt:lpstr>Remove Punctuation and Symbols</vt:lpstr>
      <vt:lpstr>Fix Slang Words</vt:lpstr>
      <vt:lpstr>Text Summarization</vt:lpstr>
      <vt:lpstr>Stemming + Removal of Stop words</vt:lpstr>
      <vt:lpstr>Sentiment Analysis</vt:lpstr>
      <vt:lpstr>Validating Sentiment Models</vt:lpstr>
      <vt:lpstr>Validating Sentiment Models</vt:lpstr>
      <vt:lpstr>Validating Sentiment Models</vt:lpstr>
      <vt:lpstr>Validating Sentiment Models</vt:lpstr>
      <vt:lpstr>Validating Sentiment Models</vt:lpstr>
      <vt:lpstr>Validation Overview</vt:lpstr>
      <vt:lpstr>Attraction Review Count Distribution</vt:lpstr>
      <vt:lpstr>Source Distribution</vt:lpstr>
      <vt:lpstr>Review Length vs Sentiment Boxplot</vt:lpstr>
      <vt:lpstr>Review Length vs Sentiment Boxplot</vt:lpstr>
      <vt:lpstr>Overall Sentiment Over Time</vt:lpstr>
      <vt:lpstr>USS Visualizations</vt:lpstr>
      <vt:lpstr>USS Sentiment Over Time</vt:lpstr>
      <vt:lpstr>SEA Aquarium Visualizations</vt:lpstr>
      <vt:lpstr>SEA Aquarium Sentiment Over Time</vt:lpstr>
      <vt:lpstr>Wings of Time Visualizations</vt:lpstr>
      <vt:lpstr>Wings of Time Sentiment Over Time</vt:lpstr>
      <vt:lpstr>Moving Forward</vt:lpstr>
      <vt:lpstr>#3 Gina Ng</vt:lpstr>
      <vt:lpstr>Market Research</vt:lpstr>
      <vt:lpstr>stb.gov.sg/content/dam/stb/documents/statistics-marketing-insights/Quarterly-Tourism-Performance-Report/STB%20Q4%202019%20FA%20v7.pdf</vt:lpstr>
      <vt:lpstr>https://en.wikipedia.org/wiki/EF_English_Proficiency_Index</vt:lpstr>
      <vt:lpstr>https://datareportal.com/reports/digital-2022-indonesia</vt:lpstr>
      <vt:lpstr>"YouTube provides a very limited option when it comes to accessing specific publicly available data with some restrictions. Usually, if you want to circumvent those restrictions in the right way, you might need to contact them and pay them for it. YouTube does NOT allow accessing its data using a web scraper. They want you to make use of their limited API. YouTube is owned by Google and has one of the smartest anti-scraping systems in place meant for detecting and preventing bot access." </vt:lpstr>
      <vt:lpstr>Indonesian Top Influencers</vt:lpstr>
      <vt:lpstr>https://youtu.be/HF56-DomhoE 2022 March 09th (294 views) 94 likes 312 comments</vt:lpstr>
      <vt:lpstr>https://youtu.be/ZSam8qi7jm8  2022 March 27th (264 views) 86 likes 259 comments</vt:lpstr>
      <vt:lpstr>Data Collection</vt:lpstr>
      <vt:lpstr>Google - https://dataminer.io/</vt:lpstr>
      <vt:lpstr>https://webscraper.io/ Traveloka / TripAdvisor / Klook / Tiket</vt:lpstr>
      <vt:lpstr>No Indonesia reviews in native language from klook (0%)</vt:lpstr>
      <vt:lpstr>Patrons wrote more than double the quantity of reviews for ACCOMMODATIONS than dining</vt:lpstr>
      <vt:lpstr>TripAdvisor reviews are predominantly not originally in Bahasa Indonesia (only 0.2%)</vt:lpstr>
      <vt:lpstr>‘Tampilkan Bahasa Asli’ translates as ‘Show Native Language’</vt:lpstr>
      <vt:lpstr>PowerPoint Presentation</vt:lpstr>
      <vt:lpstr>PowerPoint Presentation</vt:lpstr>
      <vt:lpstr>https://www.tiket.com/hotel/ singapore/area/sentosa-island</vt:lpstr>
      <vt:lpstr>PowerPoint Presentation</vt:lpstr>
      <vt:lpstr>Booking.com also doesn’t have any hotel/dining reviews originally in Bahasa Indonesia</vt:lpstr>
      <vt:lpstr>Sentosa Hotels</vt:lpstr>
      <vt:lpstr>#1 Siloso Beach Resort 43 #2 Festive RWS 38 #3 Michael RWS 28 #4 Hard Rock® Hotel 26</vt:lpstr>
      <vt:lpstr>PowerPoint Presentation</vt:lpstr>
      <vt:lpstr>PowerPoint Presentation</vt:lpstr>
      <vt:lpstr>PowerPoint Presentation</vt:lpstr>
      <vt:lpstr>2022 (only 6 Indonesian reviews from Google with 72 words)</vt:lpstr>
      <vt:lpstr>2021 (word clouds translated from Indonesian to English for understanding)</vt:lpstr>
      <vt:lpstr>2020 (Covid19 restrictions started in April)</vt:lpstr>
      <vt:lpstr>2019 (Pre-Covid / normal tourism data)</vt:lpstr>
      <vt:lpstr>2018</vt:lpstr>
      <vt:lpstr>Sentosa F&amp;Bs</vt:lpstr>
      <vt:lpstr>39 F&amp;B listings with reviews originally in Bahasa Indonesian (out of 102 listed Dining available online) SDC full list 117</vt:lpstr>
      <vt:lpstr>&gt;60% Sentosa Dining Indonesian Reviews 2018-May 2022 lands in the ‘Family’ zones with ‘Entertainment / Fun’</vt:lpstr>
      <vt:lpstr>PowerPoint Presentation</vt:lpstr>
      <vt:lpstr>PowerPoint Presentation</vt:lpstr>
      <vt:lpstr>Grouping the Sentosa F&amp;Bs that the Indonesian visitors wrote reviews for 2018-May 2022</vt:lpstr>
      <vt:lpstr>Non-Halal ≠ deal-breaker as long there’s chicken</vt:lpstr>
      <vt:lpstr>&gt;91% Indonesia visitors rated above 80% for #1 Sentosa F&amp;B in this dataset</vt:lpstr>
      <vt:lpstr>Word cloud translated for 10 reviews rated 3/5 &amp; below</vt:lpstr>
      <vt:lpstr>https://goo.gl/maps/uGcjxbKtYbMATKdH7</vt:lpstr>
      <vt:lpstr>Non-English Native Local Languages Textual Data Analysis 100 days 14 weeks</vt:lpstr>
      <vt:lpstr>#4 Odelia Tan</vt:lpstr>
      <vt:lpstr>What is Part of Speech?</vt:lpstr>
      <vt:lpstr>Stanza by Stanford NLP</vt:lpstr>
      <vt:lpstr>Universal Part of Speech Tags</vt:lpstr>
      <vt:lpstr>Adjective</vt:lpstr>
      <vt:lpstr>Adverb</vt:lpstr>
      <vt:lpstr>Noun</vt:lpstr>
      <vt:lpstr>How does Stanza Annotate?</vt:lpstr>
      <vt:lpstr>Unigrams</vt:lpstr>
      <vt:lpstr>Bigrams</vt:lpstr>
      <vt:lpstr>Trigrams</vt:lpstr>
      <vt:lpstr>Code to get Bigrams</vt:lpstr>
      <vt:lpstr>Code to get Trigrams</vt:lpstr>
      <vt:lpstr>#5 Alfred Tan</vt:lpstr>
      <vt:lpstr>Aim to achieve: Topic Modeling and Labeling</vt:lpstr>
      <vt:lpstr>Topics Extraction using TOP2VEC</vt:lpstr>
      <vt:lpstr>Topics Extraction using TOP2VEC</vt:lpstr>
      <vt:lpstr>PowerPoint Presentation</vt:lpstr>
      <vt:lpstr>Build and Apply Functions to Construct ‘Topics’ Dataframe </vt:lpstr>
      <vt:lpstr>Manually Label the Topics</vt:lpstr>
      <vt:lpstr>Label the Master-List Dataframe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THOR KELVIN</dc:creator>
  <cp:lastModifiedBy>THOR KELVIN</cp:lastModifiedBy>
  <cp:revision>26</cp:revision>
  <dcterms:created xsi:type="dcterms:W3CDTF">2022-06-22T06:09:27Z</dcterms:created>
  <dcterms:modified xsi:type="dcterms:W3CDTF">2022-06-24T06:41:36Z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0x010100CA861BECDB074A4DBB5BFD4C5398F448</vt:lpwstr>
  </property>
</Properties>
</file>